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76" r:id="rId3"/>
    <p:sldId id="275" r:id="rId4"/>
    <p:sldId id="273" r:id="rId5"/>
    <p:sldId id="274" r:id="rId6"/>
    <p:sldId id="278" r:id="rId7"/>
    <p:sldId id="279" r:id="rId8"/>
    <p:sldId id="277" r:id="rId9"/>
    <p:sldId id="257" r:id="rId10"/>
    <p:sldId id="258" r:id="rId11"/>
    <p:sldId id="260" r:id="rId12"/>
    <p:sldId id="261" r:id="rId13"/>
    <p:sldId id="272" r:id="rId14"/>
    <p:sldId id="280" r:id="rId15"/>
    <p:sldId id="282" r:id="rId16"/>
    <p:sldId id="283" r:id="rId17"/>
    <p:sldId id="284" r:id="rId18"/>
    <p:sldId id="270" r:id="rId19"/>
    <p:sldId id="286" r:id="rId20"/>
    <p:sldId id="285" r:id="rId21"/>
    <p:sldId id="28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8" autoAdjust="0"/>
  </p:normalViewPr>
  <p:slideViewPr>
    <p:cSldViewPr>
      <p:cViewPr>
        <p:scale>
          <a:sx n="73" d="100"/>
          <a:sy n="73" d="100"/>
        </p:scale>
        <p:origin x="-121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74;&#1080;&#1073;&#1080;&#1085;&#1072;&#1088;%20&#1092;&#1080;&#1079;&#1080;&#1082;&#1072;\&#1044;&#1080;&#1072;&#1075;&#1088;&#1072;&#1084;&#1084;&#1072;%20&#1074;&#1072;&#1085;&#1072;&#1083;&#1080;&#107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74;&#1080;&#1073;&#1080;&#1085;&#1072;&#1088;%20&#1092;&#1080;&#1079;&#1080;&#1082;&#1072;\&#1044;&#1080;&#1072;&#1075;&#1088;&#1072;&#1084;&#1084;&#1072;%20&#1074;&#1072;&#1085;&#1072;&#1083;&#1080;&#10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510474385146455E-2"/>
          <c:y val="3.1523898891793856E-2"/>
          <c:w val="0.82554300161178173"/>
          <c:h val="0.81054259126700057"/>
        </c:manualLayout>
      </c:layout>
      <c:bar3DChart>
        <c:barDir val="col"/>
        <c:grouping val="clustered"/>
        <c:varyColors val="0"/>
        <c:ser>
          <c:idx val="0"/>
          <c:order val="0"/>
          <c:tx>
            <c:v>9"А"</c:v>
          </c:tx>
          <c:invertIfNegative val="0"/>
          <c:dLbls>
            <c:dLbl>
              <c:idx val="0"/>
              <c:layout>
                <c:manualLayout>
                  <c:x val="1.1303711075417262E-2"/>
                  <c:y val="0.121902304972650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86200779951655E-3"/>
                  <c:y val="5.1873321264957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'[Диаграмма в Microsoft Office Word]Лист1'!$B$3:$D$4</c:f>
              <c:multiLvlStrCache>
                <c:ptCount val="3"/>
                <c:lvl>
                  <c:pt idx="0">
                    <c:v>«5»</c:v>
                  </c:pt>
                  <c:pt idx="1">
                    <c:v>«4»</c:v>
                  </c:pt>
                  <c:pt idx="2">
                    <c:v>«3»</c:v>
                  </c:pt>
                </c:lvl>
                <c:lvl>
                  <c:pt idx="0">
                    <c:v>оценка</c:v>
                  </c:pt>
                </c:lvl>
              </c:multiLvlStrCache>
            </c:multiLvlStrRef>
          </c:cat>
          <c:val>
            <c:numRef>
              <c:f>'[Диаграмма в Microsoft Office Word]Лист1'!$B$5:$D$5</c:f>
              <c:numCache>
                <c:formatCode>General</c:formatCode>
                <c:ptCount val="3"/>
                <c:pt idx="0">
                  <c:v>88.5</c:v>
                </c:pt>
                <c:pt idx="1">
                  <c:v>11.5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v>9"Г"</c:v>
          </c:tx>
          <c:invertIfNegative val="0"/>
          <c:dLbls>
            <c:dLbl>
              <c:idx val="0"/>
              <c:layout>
                <c:manualLayout>
                  <c:x val="1.3745647847037735E-2"/>
                  <c:y val="7.001407523347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56455497411794E-2"/>
                  <c:y val="8.0403647960684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86200779951117E-3"/>
                  <c:y val="7.2622649770940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'[Диаграмма в Microsoft Office Word]Лист1'!$B$3:$D$4</c:f>
              <c:multiLvlStrCache>
                <c:ptCount val="3"/>
                <c:lvl>
                  <c:pt idx="0">
                    <c:v>«5»</c:v>
                  </c:pt>
                  <c:pt idx="1">
                    <c:v>«4»</c:v>
                  </c:pt>
                  <c:pt idx="2">
                    <c:v>«3»</c:v>
                  </c:pt>
                </c:lvl>
                <c:lvl>
                  <c:pt idx="0">
                    <c:v>оценка</c:v>
                  </c:pt>
                </c:lvl>
              </c:multiLvlStrCache>
            </c:multiLvlStrRef>
          </c:cat>
          <c:val>
            <c:numRef>
              <c:f>'[Диаграмма в Microsoft Office Word]Лист1'!$B$6:$D$6</c:f>
              <c:numCache>
                <c:formatCode>General</c:formatCode>
                <c:ptCount val="3"/>
                <c:pt idx="0">
                  <c:v>24.3</c:v>
                </c:pt>
                <c:pt idx="1">
                  <c:v>63.6</c:v>
                </c:pt>
                <c:pt idx="2">
                  <c:v>12.1</c:v>
                </c:pt>
              </c:numCache>
            </c:numRef>
          </c:val>
        </c:ser>
        <c:ser>
          <c:idx val="2"/>
          <c:order val="2"/>
          <c:tx>
            <c:v>итого </c:v>
          </c:tx>
          <c:invertIfNegative val="0"/>
          <c:dLbls>
            <c:dLbl>
              <c:idx val="0"/>
              <c:layout>
                <c:manualLayout>
                  <c:x val="8.1674070112737109E-3"/>
                  <c:y val="7.7809981897436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98104542056533E-2"/>
                  <c:y val="8.5590980087180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51110516910564E-2"/>
                  <c:y val="5.7075561865675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'[Диаграмма в Microsoft Office Word]Лист1'!$B$3:$D$4</c:f>
              <c:multiLvlStrCache>
                <c:ptCount val="3"/>
                <c:lvl>
                  <c:pt idx="0">
                    <c:v>«5»</c:v>
                  </c:pt>
                  <c:pt idx="1">
                    <c:v>«4»</c:v>
                  </c:pt>
                  <c:pt idx="2">
                    <c:v>«3»</c:v>
                  </c:pt>
                </c:lvl>
                <c:lvl>
                  <c:pt idx="0">
                    <c:v>оценка</c:v>
                  </c:pt>
                </c:lvl>
              </c:multiLvlStrCache>
            </c:multiLvlStrRef>
          </c:cat>
          <c:val>
            <c:numRef>
              <c:f>'[Диаграмма в Microsoft Office Word]Лист1'!$B$7:$D$7</c:f>
              <c:numCache>
                <c:formatCode>General</c:formatCode>
                <c:ptCount val="3"/>
                <c:pt idx="0">
                  <c:v>52.5</c:v>
                </c:pt>
                <c:pt idx="1">
                  <c:v>40.700000000000003</c:v>
                </c:pt>
                <c:pt idx="2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960320"/>
        <c:axId val="35961856"/>
        <c:axId val="0"/>
      </c:bar3DChart>
      <c:catAx>
        <c:axId val="35960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961856"/>
        <c:crosses val="autoZero"/>
        <c:auto val="1"/>
        <c:lblAlgn val="ctr"/>
        <c:lblOffset val="100"/>
        <c:noMultiLvlLbl val="0"/>
      </c:catAx>
      <c:valAx>
        <c:axId val="35961856"/>
        <c:scaling>
          <c:orientation val="minMax"/>
        </c:scaling>
        <c:delete val="0"/>
        <c:axPos val="l"/>
        <c:majorGridlines/>
        <c:numFmt formatCode="General" sourceLinked="1"/>
        <c:majorTickMark val="in"/>
        <c:minorTickMark val="in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9603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289941261111681E-2"/>
          <c:y val="1.6605499299480311E-2"/>
          <c:w val="0.79171434317189993"/>
          <c:h val="0.8612131043361946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'[Диаграмма в Microsoft Office Word]Лист1'!$A$3</c:f>
              <c:strCache>
                <c:ptCount val="1"/>
                <c:pt idx="0">
                  <c:v>9 «А»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360660215641204E-3"/>
                  <c:y val="0.1659864301218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57705634502613E-2"/>
                  <c:y val="0.149659896011547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243279225876943E-2"/>
                  <c:y val="-5.4421780367835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649188388154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Office Word]Лист1'!$B$1:$C$1</c:f>
              <c:strCache>
                <c:ptCount val="2"/>
                <c:pt idx="0">
                  <c:v>Успеваемость %</c:v>
                </c:pt>
                <c:pt idx="1">
                  <c:v>Качество %</c:v>
                </c:pt>
              </c:strCache>
            </c:strRef>
          </c:cat>
          <c:val>
            <c:numRef>
              <c:f>'[Диаграмма в Microsoft Office Word]Лист1'!$B$3:$C$3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2"/>
          <c:order val="1"/>
          <c:tx>
            <c:strRef>
              <c:f>'[Диаграмма в Microsoft Office Word]Лист1'!$A$4</c:f>
              <c:strCache>
                <c:ptCount val="1"/>
                <c:pt idx="0">
                  <c:v>9 «Г»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360660215641204E-3"/>
                  <c:y val="0.1659864301218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364918838815423E-2"/>
                  <c:y val="0.100680293680495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Office Word]Лист1'!$B$1:$C$1</c:f>
              <c:strCache>
                <c:ptCount val="2"/>
                <c:pt idx="0">
                  <c:v>Успеваемость %</c:v>
                </c:pt>
                <c:pt idx="1">
                  <c:v>Качество %</c:v>
                </c:pt>
              </c:strCache>
            </c:strRef>
          </c:cat>
          <c:val>
            <c:numRef>
              <c:f>'[Диаграмма в Microsoft Office Word]Лист1'!$B$4:$C$4</c:f>
              <c:numCache>
                <c:formatCode>General</c:formatCode>
                <c:ptCount val="2"/>
                <c:pt idx="0">
                  <c:v>100</c:v>
                </c:pt>
                <c:pt idx="1">
                  <c:v>88</c:v>
                </c:pt>
              </c:numCache>
            </c:numRef>
          </c:val>
        </c:ser>
        <c:ser>
          <c:idx val="3"/>
          <c:order val="2"/>
          <c:tx>
            <c:strRef>
              <c:f>'[Диаграмма в Microsoft Office Word]Лист1'!$A$5</c:f>
              <c:strCache>
                <c:ptCount val="1"/>
                <c:pt idx="0">
                  <c:v>Итого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64918838815423E-2"/>
                  <c:y val="0.1659864301218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50492430189769E-2"/>
                  <c:y val="9.7959204662103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Office Word]Лист1'!$B$1:$C$1</c:f>
              <c:strCache>
                <c:ptCount val="2"/>
                <c:pt idx="0">
                  <c:v>Успеваемость %</c:v>
                </c:pt>
                <c:pt idx="1">
                  <c:v>Качество %</c:v>
                </c:pt>
              </c:strCache>
            </c:strRef>
          </c:cat>
          <c:val>
            <c:numRef>
              <c:f>'[Диаграмма в Microsoft Office Word]Лист1'!$B$5:$C$5</c:f>
              <c:numCache>
                <c:formatCode>General</c:formatCode>
                <c:ptCount val="2"/>
                <c:pt idx="0">
                  <c:v>100</c:v>
                </c:pt>
                <c:pt idx="1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075584"/>
        <c:axId val="37753216"/>
        <c:axId val="0"/>
      </c:bar3DChart>
      <c:catAx>
        <c:axId val="37075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753216"/>
        <c:crosses val="autoZero"/>
        <c:auto val="1"/>
        <c:lblAlgn val="ctr"/>
        <c:lblOffset val="100"/>
        <c:noMultiLvlLbl val="0"/>
      </c:catAx>
      <c:valAx>
        <c:axId val="37753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0755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90"/>
      <c:rotY val="9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'ОГЭ 1 часть'!$A$3</c:f>
              <c:strCache>
                <c:ptCount val="1"/>
                <c:pt idx="0">
                  <c:v>9 «А»</c:v>
                </c:pt>
              </c:strCache>
            </c:strRef>
          </c:tx>
          <c:invertIfNegative val="0"/>
          <c:cat>
            <c:multiLvlStrRef>
              <c:f>'ОГЭ 1 часть'!$B$1:$W$2</c:f>
              <c:multiLvlStrCache>
                <c:ptCount val="2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</c:lvl>
                <c:lvl>
                  <c:pt idx="0">
                    <c:v>Номер задания в первой части КИМ ОГЭ</c:v>
                  </c:pt>
                </c:lvl>
              </c:multiLvlStrCache>
            </c:multiLvlStrRef>
          </c:cat>
          <c:val>
            <c:numRef>
              <c:f>'ОГЭ 1 часть'!$B$3:$W$3</c:f>
              <c:numCache>
                <c:formatCode>General</c:formatCode>
                <c:ptCount val="22"/>
                <c:pt idx="0">
                  <c:v>100</c:v>
                </c:pt>
                <c:pt idx="1">
                  <c:v>84.6</c:v>
                </c:pt>
                <c:pt idx="2">
                  <c:v>50</c:v>
                </c:pt>
                <c:pt idx="3">
                  <c:v>92.3</c:v>
                </c:pt>
                <c:pt idx="4">
                  <c:v>96.2</c:v>
                </c:pt>
                <c:pt idx="5">
                  <c:v>96.2</c:v>
                </c:pt>
                <c:pt idx="6">
                  <c:v>77</c:v>
                </c:pt>
                <c:pt idx="7">
                  <c:v>88.5</c:v>
                </c:pt>
                <c:pt idx="8">
                  <c:v>100</c:v>
                </c:pt>
                <c:pt idx="9">
                  <c:v>92.3</c:v>
                </c:pt>
                <c:pt idx="10">
                  <c:v>84.6</c:v>
                </c:pt>
                <c:pt idx="11">
                  <c:v>76.900000000000006</c:v>
                </c:pt>
                <c:pt idx="12">
                  <c:v>76.900000000000006</c:v>
                </c:pt>
                <c:pt idx="13">
                  <c:v>96.2</c:v>
                </c:pt>
                <c:pt idx="14">
                  <c:v>96.2</c:v>
                </c:pt>
                <c:pt idx="15">
                  <c:v>88.5</c:v>
                </c:pt>
                <c:pt idx="16">
                  <c:v>88.5</c:v>
                </c:pt>
                <c:pt idx="17">
                  <c:v>77</c:v>
                </c:pt>
                <c:pt idx="18">
                  <c:v>100</c:v>
                </c:pt>
                <c:pt idx="19">
                  <c:v>96.2</c:v>
                </c:pt>
                <c:pt idx="20">
                  <c:v>92.3</c:v>
                </c:pt>
              </c:numCache>
            </c:numRef>
          </c:val>
        </c:ser>
        <c:ser>
          <c:idx val="1"/>
          <c:order val="1"/>
          <c:tx>
            <c:strRef>
              <c:f>'ОГЭ 1 часть'!$A$4</c:f>
              <c:strCache>
                <c:ptCount val="1"/>
                <c:pt idx="0">
                  <c:v>9 «Г»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387337057728123E-2"/>
                  <c:y val="2.9940119760479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9590316573556804E-3"/>
                  <c:y val="1.9960079840319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407821229050309E-2"/>
                  <c:y val="3.9920159680638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1918063314711361E-2"/>
                  <c:y val="9.9800399201596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2.9210703388749044E-2"/>
                  <c:y val="1.6412300041779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7.0835054941230406E-3"/>
                  <c:y val="-9.93629815779467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'ОГЭ 1 часть'!$B$1:$W$2</c:f>
              <c:multiLvlStrCache>
                <c:ptCount val="2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</c:lvl>
                <c:lvl>
                  <c:pt idx="0">
                    <c:v>Номер задания в первой части КИМ ОГЭ</c:v>
                  </c:pt>
                </c:lvl>
              </c:multiLvlStrCache>
            </c:multiLvlStrRef>
          </c:cat>
          <c:val>
            <c:numRef>
              <c:f>'ОГЭ 1 часть'!$B$4:$W$4</c:f>
              <c:numCache>
                <c:formatCode>General</c:formatCode>
                <c:ptCount val="22"/>
                <c:pt idx="0">
                  <c:v>78.8</c:v>
                </c:pt>
                <c:pt idx="1">
                  <c:v>78.8</c:v>
                </c:pt>
                <c:pt idx="2">
                  <c:v>84.8</c:v>
                </c:pt>
                <c:pt idx="3">
                  <c:v>57.6</c:v>
                </c:pt>
                <c:pt idx="4">
                  <c:v>69.7</c:v>
                </c:pt>
                <c:pt idx="5">
                  <c:v>97</c:v>
                </c:pt>
                <c:pt idx="6">
                  <c:v>48.5</c:v>
                </c:pt>
                <c:pt idx="7">
                  <c:v>63.6</c:v>
                </c:pt>
                <c:pt idx="8">
                  <c:v>100</c:v>
                </c:pt>
                <c:pt idx="9">
                  <c:v>57.6</c:v>
                </c:pt>
                <c:pt idx="10">
                  <c:v>42.6</c:v>
                </c:pt>
                <c:pt idx="11">
                  <c:v>69.7</c:v>
                </c:pt>
                <c:pt idx="12">
                  <c:v>77.8</c:v>
                </c:pt>
                <c:pt idx="13">
                  <c:v>48.5</c:v>
                </c:pt>
                <c:pt idx="14">
                  <c:v>66.7</c:v>
                </c:pt>
                <c:pt idx="15">
                  <c:v>75.8</c:v>
                </c:pt>
                <c:pt idx="16">
                  <c:v>72.7</c:v>
                </c:pt>
                <c:pt idx="17">
                  <c:v>60.6</c:v>
                </c:pt>
                <c:pt idx="18">
                  <c:v>100</c:v>
                </c:pt>
                <c:pt idx="19">
                  <c:v>100</c:v>
                </c:pt>
                <c:pt idx="20">
                  <c:v>78.8</c:v>
                </c:pt>
              </c:numCache>
            </c:numRef>
          </c:val>
        </c:ser>
        <c:ser>
          <c:idx val="2"/>
          <c:order val="2"/>
          <c:tx>
            <c:strRef>
              <c:f>'ОГЭ 1 часть'!$A$5</c:f>
              <c:strCache>
                <c:ptCount val="1"/>
                <c:pt idx="0">
                  <c:v>Средний показатель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1.3972055888223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897579143389215E-2"/>
                  <c:y val="5.9880239520958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14654534648271E-2"/>
                  <c:y val="2.9720876084190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95903165735568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4167010988246059E-3"/>
                  <c:y val="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07821229050309E-2"/>
                  <c:y val="2.2870660613209758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'ОГЭ 1 часть'!$B$1:$W$2</c:f>
              <c:multiLvlStrCache>
                <c:ptCount val="2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</c:lvl>
                <c:lvl>
                  <c:pt idx="0">
                    <c:v>Номер задания в первой части КИМ ОГЭ</c:v>
                  </c:pt>
                </c:lvl>
              </c:multiLvlStrCache>
            </c:multiLvlStrRef>
          </c:cat>
          <c:val>
            <c:numRef>
              <c:f>'ОГЭ 1 часть'!$B$5:$W$5</c:f>
              <c:numCache>
                <c:formatCode>General</c:formatCode>
                <c:ptCount val="22"/>
                <c:pt idx="0">
                  <c:v>88</c:v>
                </c:pt>
                <c:pt idx="1">
                  <c:v>78</c:v>
                </c:pt>
                <c:pt idx="2">
                  <c:v>69.5</c:v>
                </c:pt>
                <c:pt idx="3">
                  <c:v>73</c:v>
                </c:pt>
                <c:pt idx="4">
                  <c:v>81</c:v>
                </c:pt>
                <c:pt idx="5">
                  <c:v>97</c:v>
                </c:pt>
                <c:pt idx="6">
                  <c:v>61</c:v>
                </c:pt>
                <c:pt idx="7">
                  <c:v>75</c:v>
                </c:pt>
                <c:pt idx="8">
                  <c:v>100</c:v>
                </c:pt>
                <c:pt idx="9">
                  <c:v>73</c:v>
                </c:pt>
                <c:pt idx="10">
                  <c:v>61</c:v>
                </c:pt>
                <c:pt idx="11">
                  <c:v>73</c:v>
                </c:pt>
                <c:pt idx="12">
                  <c:v>78</c:v>
                </c:pt>
                <c:pt idx="13">
                  <c:v>69.5</c:v>
                </c:pt>
                <c:pt idx="14">
                  <c:v>80</c:v>
                </c:pt>
                <c:pt idx="15">
                  <c:v>81</c:v>
                </c:pt>
                <c:pt idx="16">
                  <c:v>80</c:v>
                </c:pt>
                <c:pt idx="17">
                  <c:v>68</c:v>
                </c:pt>
                <c:pt idx="18">
                  <c:v>100</c:v>
                </c:pt>
                <c:pt idx="19">
                  <c:v>98</c:v>
                </c:pt>
                <c:pt idx="20">
                  <c:v>84.7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gapDepth val="217"/>
        <c:shape val="cylinder"/>
        <c:axId val="37806848"/>
        <c:axId val="37808384"/>
        <c:axId val="0"/>
      </c:bar3DChart>
      <c:catAx>
        <c:axId val="37806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808384"/>
        <c:crosses val="autoZero"/>
        <c:auto val="1"/>
        <c:lblAlgn val="ctr"/>
        <c:lblOffset val="100"/>
        <c:noMultiLvlLbl val="0"/>
      </c:catAx>
      <c:valAx>
        <c:axId val="3780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8068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2"/>
          <c:order val="0"/>
          <c:tx>
            <c:strRef>
              <c:f>'ОГЭ 2 часть'!$A$3</c:f>
              <c:strCache>
                <c:ptCount val="1"/>
                <c:pt idx="0">
                  <c:v>9 «А»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0802469135802479E-2"/>
                  <c:y val="1.122413312352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'ОГЭ 2 часть'!$B$2:$F$2</c:f>
              <c:numCache>
                <c:formatCode>General</c:formatCode>
                <c:ptCount val="5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</c:numCache>
            </c:numRef>
          </c:cat>
          <c:val>
            <c:numRef>
              <c:f>'ОГЭ 2 часть'!$B$3:$F$3</c:f>
              <c:numCache>
                <c:formatCode>General</c:formatCode>
                <c:ptCount val="5"/>
                <c:pt idx="0">
                  <c:v>84.6</c:v>
                </c:pt>
                <c:pt idx="1">
                  <c:v>100</c:v>
                </c:pt>
                <c:pt idx="2">
                  <c:v>73.099999999999994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3"/>
          <c:order val="1"/>
          <c:tx>
            <c:strRef>
              <c:f>'ОГЭ 2 часть'!$A$4</c:f>
              <c:strCache>
                <c:ptCount val="1"/>
                <c:pt idx="0">
                  <c:v>9 «Г»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692E-3"/>
                  <c:y val="-2.5254299527923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'ОГЭ 2 часть'!$B$2:$F$2</c:f>
              <c:numCache>
                <c:formatCode>General</c:formatCode>
                <c:ptCount val="5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</c:numCache>
            </c:numRef>
          </c:cat>
          <c:val>
            <c:numRef>
              <c:f>'ОГЭ 2 часть'!$B$4:$F$4</c:f>
              <c:numCache>
                <c:formatCode>General</c:formatCode>
                <c:ptCount val="5"/>
                <c:pt idx="0">
                  <c:v>66.7</c:v>
                </c:pt>
                <c:pt idx="1">
                  <c:v>97</c:v>
                </c:pt>
                <c:pt idx="2">
                  <c:v>78.8</c:v>
                </c:pt>
                <c:pt idx="3">
                  <c:v>66.7</c:v>
                </c:pt>
                <c:pt idx="4">
                  <c:v>84.8</c:v>
                </c:pt>
              </c:numCache>
            </c:numRef>
          </c:val>
        </c:ser>
        <c:ser>
          <c:idx val="4"/>
          <c:order val="2"/>
          <c:tx>
            <c:strRef>
              <c:f>'ОГЭ 2 часть'!$A$5</c:f>
              <c:strCache>
                <c:ptCount val="1"/>
                <c:pt idx="0">
                  <c:v>Итого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16049382716049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75308641975318E-2"/>
                  <c:y val="-5.612066561760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'ОГЭ 2 часть'!$B$2:$F$2</c:f>
              <c:numCache>
                <c:formatCode>General</c:formatCode>
                <c:ptCount val="5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</c:numCache>
            </c:numRef>
          </c:cat>
          <c:val>
            <c:numRef>
              <c:f>'ОГЭ 2 часть'!$B$5:$F$5</c:f>
              <c:numCache>
                <c:formatCode>General</c:formatCode>
                <c:ptCount val="5"/>
                <c:pt idx="0">
                  <c:v>74.599999999999994</c:v>
                </c:pt>
                <c:pt idx="1">
                  <c:v>98.3</c:v>
                </c:pt>
                <c:pt idx="2">
                  <c:v>76.3</c:v>
                </c:pt>
                <c:pt idx="3">
                  <c:v>81.400000000000006</c:v>
                </c:pt>
                <c:pt idx="4">
                  <c:v>91.5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547072"/>
        <c:axId val="40548608"/>
        <c:axId val="0"/>
      </c:bar3DChart>
      <c:catAx>
        <c:axId val="4054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548608"/>
        <c:crosses val="autoZero"/>
        <c:auto val="1"/>
        <c:lblAlgn val="ctr"/>
        <c:lblOffset val="100"/>
        <c:noMultiLvlLbl val="0"/>
      </c:catAx>
      <c:valAx>
        <c:axId val="4054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5470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0071-5FA4-43F6-AFBB-DB2408DB03E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6247B-87C7-4E43-81C8-D4C1FE5BD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37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6247B-87C7-4E43-81C8-D4C1FE5BD60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6247B-87C7-4E43-81C8-D4C1FE5BD60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7F8AA2-A9CB-4682-B1FB-BC02FA452CA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E5E69D-8A24-41FC-B876-60BCCD562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качества школьного физического образования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СОГБОУИ « Лицей имени Кирилла и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учётом результатов ГИА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УР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ВЫСШЕЙ КВАЛИФИКАЦИОННОЙ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СОГБОУИ «ЛИЦЕЙ ИМЕНИ КИРИЛЛА И МЕФОДИЯ» ГОРОДА СМОЛЕНСКА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ФИЛИППОВА НАТАЛЬЯ ВЛАДИМИРОВНА</a:t>
            </a:r>
            <a:endParaRPr lang="ru-RU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Диаграмма успеваемости и качества по результатам ОГЭ по физике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43608" y="1412776"/>
          <a:ext cx="7439024" cy="466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Процент выполнения заданий 1 части КИМ от числа участников ОГЭ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Процент выполнения заданий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 КИМ от числа участников ОГЭ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476672"/>
            <a:ext cx="864096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работы по повышению качества физического образования  по результатам ГИА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636912"/>
            <a:ext cx="864096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Системный анализ результатов ГИА на заседании кафедры учителей физики, математики и информатики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4797152"/>
            <a:ext cx="864096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Разработка системы мероприятий по повышению качества физического образования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067944" y="1556792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139952" y="3645024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мероприятий по повышению качества физического образования в работе с учителями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обязательного минимума содержания физического образования и требований к уровню подготовки выпускников.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спецификации, кодификатора и демоверсии КИМ для проведения ОГЭ (ЕГЭ) по физике в новом учебном году.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Прохождение курсов экспертов по проверке ОГЭ и ЕГЭ.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мероприятий по повышению качества физического образования в работе с учителями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индивидуальных образовательных траекторий для высоко мотивированных обучающихся и обучающихся показавших сравнительно невысокие и низкие результаты по итогам учебного года и ОГЭ.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Обобщение опыта учителей физики по подготовке к ГИА на заседании кафедры учителей физики, математики и информатики.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мероприятий по повышению качества физического образования в работе с обучающимися в урочное время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71800" y="2564904"/>
            <a:ext cx="3384376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ГИА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254063" y="3042717"/>
            <a:ext cx="2808312" cy="12744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Лекционно-практические занятия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23528" y="3861048"/>
            <a:ext cx="2880320" cy="11521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тесты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15816" y="1268760"/>
            <a:ext cx="2520280" cy="105841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Лабораторные практикумы на базе СФМИ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79512" y="1988840"/>
            <a:ext cx="2664296" cy="12024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Уроки на основе практико-ориентированных технологий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80112" y="1628800"/>
            <a:ext cx="2808312" cy="11521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Лабораторные работы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07904" y="4437112"/>
            <a:ext cx="2808312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Контрольные работы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мероприятий по повышению качества физического образования в работе с обучающимися во внеурочное время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15816" y="2636912"/>
            <a:ext cx="3384376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ГИА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20072" y="4365104"/>
            <a:ext cx="3096344" cy="11521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учителей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00192" y="2492896"/>
            <a:ext cx="2664296" cy="12241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 в МФТШ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91680" y="4509120"/>
            <a:ext cx="2952328" cy="11521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Репетиция ГИА 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63888" y="1340768"/>
            <a:ext cx="280831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НОУ «Малая академия»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11560" y="1772816"/>
            <a:ext cx="2664296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НПК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51520" y="3140968"/>
            <a:ext cx="2520280" cy="11304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 ВОШ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Организация повторения учебного материала по всем основным блокам содержания образования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Отработка навыков решения базовых задач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Формирование осознанных знаний учащихся,  с помощью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метода варьирования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текста задания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работе с тестами формировать навыки самоконтроля времени, прикидки результатов, подстановки как приему проверки, использования метода исключения неверных ответов.  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Проводить тренинги: по заполнению бланков,  по решению  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КИМов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  Постоянно отслеживать результаты деятельности каждого  ученика.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Из опыта работы учителей по подготовке к ГИА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363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800200"/>
                <a:gridCol w="1800200"/>
                <a:gridCol w="174888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2017год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    2018 год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участников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Средний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тестовый балл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66,8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70,3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76,26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экзаменующихся, набравших от 61 до 79 баллов включительно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18 (46,2%)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14 (35%)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11 (25,6%)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экзаменующихся, набравших от 80 до 99 баллов включительно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7(18%)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14 (35%)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21(48,8)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экзаменующихся, набравших 100 баллов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 (21,5%)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результатов ЕГЭ по физике за последние 3 года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548680"/>
            <a:ext cx="892899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оценке качества образования заинтересованы все:</a:t>
            </a:r>
            <a:endParaRPr lang="ru-RU" sz="28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755576" y="1484784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627784" y="1556792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28184" y="1556792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956376" y="1484784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9712" y="2708920"/>
            <a:ext cx="1728192" cy="30963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2708920"/>
            <a:ext cx="1728192" cy="30963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52120" y="2780928"/>
            <a:ext cx="1656184" cy="29523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2780928"/>
            <a:ext cx="1656184" cy="30243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учреждения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452320" y="2780928"/>
            <a:ext cx="1584176" cy="2952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ученики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их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427984" y="1556792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МГУ им. М.В.Ломоносова – 4 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МФТИ – 8 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МГТУ им. Баумана – 5 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НИУ МИЭТ – 5 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МАДИ – 1 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СПГУ гражданской авиации – 1 чел.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поступление выпускников 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физико-математического профиля 2019 года в вузы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39552" y="1412776"/>
            <a:ext cx="82296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Успехов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работе!</a:t>
            </a:r>
            <a:endParaRPr lang="ru-RU" sz="7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548680"/>
            <a:ext cx="892899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использования оценочных процедур невозможно узнать</a:t>
            </a:r>
            <a:endParaRPr lang="ru-RU" sz="22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331640" y="1412776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55976" y="1412776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2708920"/>
            <a:ext cx="2736304" cy="28803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достигают ли своих целей образовательные реформы</a:t>
            </a:r>
            <a:endParaRPr lang="ru-RU" sz="2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2708920"/>
            <a:ext cx="2160240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получают ли необходимые знания и навыки конкретные учащиеся</a:t>
            </a:r>
            <a:endParaRPr lang="ru-RU" sz="2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44208" y="2708920"/>
            <a:ext cx="2232248" cy="28803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вносит ли система образования вклад в развитие экономики и общества</a:t>
            </a:r>
            <a:endParaRPr lang="ru-RU" sz="2200" b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7452320" y="1412776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43808" y="2132856"/>
            <a:ext cx="3168352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Комплексная система оценки качества образования</a:t>
            </a:r>
            <a:endParaRPr lang="ru-RU" b="1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6444208" y="3429000"/>
            <a:ext cx="2592288" cy="864096"/>
          </a:xfrm>
          <a:prstGeom prst="wedgeEllipseCallout">
            <a:avLst>
              <a:gd name="adj1" fmla="val -75828"/>
              <a:gd name="adj2" fmla="val -8225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Национальные исследования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6876256" y="692696"/>
            <a:ext cx="2088232" cy="864096"/>
          </a:xfrm>
          <a:prstGeom prst="wedgeEllipseCallout">
            <a:avLst>
              <a:gd name="adj1" fmla="val -110474"/>
              <a:gd name="adj2" fmla="val 1363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2843808" y="4941168"/>
            <a:ext cx="2952328" cy="864096"/>
          </a:xfrm>
          <a:prstGeom prst="wedgeEllipseCallout">
            <a:avLst>
              <a:gd name="adj1" fmla="val -16"/>
              <a:gd name="adj2" fmla="val -21004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Международные исследования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0" y="3501008"/>
            <a:ext cx="2483768" cy="864096"/>
          </a:xfrm>
          <a:prstGeom prst="wedgeEllipseCallout">
            <a:avLst>
              <a:gd name="adj1" fmla="val 75100"/>
              <a:gd name="adj2" fmla="val -6827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Исследования компетенций учителей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39552" y="548680"/>
            <a:ext cx="2088232" cy="864096"/>
          </a:xfrm>
          <a:prstGeom prst="wedgeEllipseCallout">
            <a:avLst>
              <a:gd name="adj1" fmla="val 89050"/>
              <a:gd name="adj2" fmla="val 14636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548680"/>
            <a:ext cx="892899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Результаты оценочных процедур должны служить основанием для:</a:t>
            </a:r>
            <a:endParaRPr lang="ru-RU" sz="22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971600" y="1556792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652120" y="1556792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740352" y="1556792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708920"/>
            <a:ext cx="172819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совершенствования преподавания учебных предметов</a:t>
            </a:r>
            <a:endParaRPr lang="ru-RU" sz="2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2708920"/>
            <a:ext cx="1656184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развития моделей родительского оценивания</a:t>
            </a:r>
            <a:endParaRPr lang="ru-RU" sz="2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99792" y="2708920"/>
            <a:ext cx="1656184" cy="28803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для повышения информированности</a:t>
            </a:r>
            <a:endParaRPr lang="ru-RU" sz="2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36296" y="2708920"/>
            <a:ext cx="161967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принятия обоснованных решений о выборе образовательной траектории ребенка</a:t>
            </a:r>
            <a:endParaRPr lang="ru-RU" sz="2200" b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3347864" y="1556792"/>
            <a:ext cx="432048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 анализа результатов ОГЭ по физике 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Смоленской области в 2019 году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55576" y="1628800"/>
          <a:ext cx="7920879" cy="394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Смоленская область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СОГБОУИ «Лицей им. Кирилла и 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Мефодия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участников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4,5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Средний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первичный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30,2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 (0,1%)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214 (25%)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 (12,1%)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421 (49,1%)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24 (40,7%)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17 (25,3%)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31 (52,5%)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Качество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обучения 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76,2%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 анализа результатов ОГЭ по физике 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Смоленской области в 2019 году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251520" y="1628800"/>
          <a:ext cx="8712968" cy="389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3"/>
                <a:gridCol w="2217847"/>
                <a:gridCol w="2138638"/>
              </a:tblGrid>
              <a:tr h="946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Смоленская область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СОГБОУИ «Лицей им. Кирилла и 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Мефодия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первичный балл (40)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(0,2%)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 первичных баллов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(1,3%)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 (5,1%)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процент выполнения заданий базового уровня сложности части 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71,29%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78,47%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процент выполнения заданий повышенного уровня сложности части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70,81%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процент выполнения заданий повышенного и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высокого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уровня сложности части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62,97%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84,42%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396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2017год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    2018 год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участников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4,9 (+ 0,3)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4,5(-0,4)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Средний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первичный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31,4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36,2 (+3)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30,2(-6)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 (3%)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 (12,1%)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13 (38%)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3(9%)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24 (40,7%)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 (59%)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30 (90,1%)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31 (52,5%)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Успеваемость 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100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Качество 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100 (+3%)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93(-7%)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результатов ОГЭ по физике за последние 3 года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4969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Диаграмма результатов ОГЭ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пятибалльной шкале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1069</TotalTime>
  <Words>778</Words>
  <Application>Microsoft Office PowerPoint</Application>
  <PresentationFormat>Экран (4:3)</PresentationFormat>
  <Paragraphs>193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Повышение качества школьного физического образования  в СОГБОУИ « Лицей имени Кирилла и Мефодия»  с учётом результатов ГИА </vt:lpstr>
      <vt:lpstr>Презентация PowerPoint</vt:lpstr>
      <vt:lpstr>Презентация PowerPoint</vt:lpstr>
      <vt:lpstr>Презентация PowerPoint</vt:lpstr>
      <vt:lpstr>Презентация PowerPoint</vt:lpstr>
      <vt:lpstr>Из анализа результатов ОГЭ по физике  по Смоленской области в 2019 году</vt:lpstr>
      <vt:lpstr>Из анализа результатов ОГЭ по физике  по Смоленской области в 2019 году</vt:lpstr>
      <vt:lpstr>Динамика результатов ОГЭ по физике за последние 3 года </vt:lpstr>
      <vt:lpstr>Диаграмма результатов ОГЭ  по пятибалльной шкале</vt:lpstr>
      <vt:lpstr>Диаграмма успеваемости и качества по результатам ОГЭ по физике</vt:lpstr>
      <vt:lpstr>Процент выполнения заданий 1 части КИМ от числа участников ОГЭ</vt:lpstr>
      <vt:lpstr>Процент выполнения заданий 2 части КИМ от числа участников ОГЭ</vt:lpstr>
      <vt:lpstr>Презентация PowerPoint</vt:lpstr>
      <vt:lpstr>Система мероприятий по повышению качества физического образования в работе с учителями</vt:lpstr>
      <vt:lpstr>Система мероприятий по повышению качества физического образования в работе с учителями</vt:lpstr>
      <vt:lpstr>Система мероприятий по повышению качества физического образования в работе с обучающимися в урочное время</vt:lpstr>
      <vt:lpstr>Система мероприятий по повышению качества физического образования в работе с обучающимися во внеурочное время</vt:lpstr>
      <vt:lpstr>Из опыта работы учителей по подготовке к ГИА</vt:lpstr>
      <vt:lpstr>Динамика результатов ЕГЭ по физике за последние 3 года </vt:lpstr>
      <vt:lpstr>Анализ поступление выпускников  физико-математического профиля 2019 года в вузы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качества школьного физического образования с учётом результатов ГИА</dc:title>
  <dc:creator>1</dc:creator>
  <cp:lastModifiedBy>ФГОС-1</cp:lastModifiedBy>
  <cp:revision>84</cp:revision>
  <dcterms:created xsi:type="dcterms:W3CDTF">2019-12-01T14:17:46Z</dcterms:created>
  <dcterms:modified xsi:type="dcterms:W3CDTF">2019-12-10T09:40:16Z</dcterms:modified>
</cp:coreProperties>
</file>