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3"/>
  </p:notesMasterIdLst>
  <p:sldIdLst>
    <p:sldId id="256" r:id="rId2"/>
    <p:sldId id="276" r:id="rId3"/>
    <p:sldId id="275" r:id="rId4"/>
    <p:sldId id="273" r:id="rId5"/>
    <p:sldId id="274" r:id="rId6"/>
    <p:sldId id="278" r:id="rId7"/>
    <p:sldId id="279" r:id="rId8"/>
    <p:sldId id="277" r:id="rId9"/>
    <p:sldId id="257" r:id="rId10"/>
    <p:sldId id="258" r:id="rId11"/>
    <p:sldId id="260" r:id="rId12"/>
    <p:sldId id="261" r:id="rId13"/>
    <p:sldId id="272" r:id="rId14"/>
    <p:sldId id="280" r:id="rId15"/>
    <p:sldId id="282" r:id="rId16"/>
    <p:sldId id="283" r:id="rId17"/>
    <p:sldId id="284" r:id="rId18"/>
    <p:sldId id="270" r:id="rId19"/>
    <p:sldId id="286" r:id="rId20"/>
    <p:sldId id="285" r:id="rId21"/>
    <p:sldId id="28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68" autoAdjust="0"/>
  </p:normalViewPr>
  <p:slideViewPr>
    <p:cSldViewPr>
      <p:cViewPr>
        <p:scale>
          <a:sx n="73" d="100"/>
          <a:sy n="73" d="100"/>
        </p:scale>
        <p:origin x="-1212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Word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Word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\Desktop\&#1074;&#1080;&#1073;&#1080;&#1085;&#1072;&#1088;%20&#1092;&#1080;&#1079;&#1080;&#1082;&#1072;\&#1044;&#1080;&#1072;&#1075;&#1088;&#1072;&#1084;&#1084;&#1072;%20&#1074;&#1072;&#1085;&#1072;&#1083;&#1080;&#107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\Desktop\&#1074;&#1080;&#1073;&#1080;&#1085;&#1072;&#1088;%20&#1092;&#1080;&#1079;&#1080;&#1082;&#1072;\&#1044;&#1080;&#1072;&#1075;&#1088;&#1072;&#1084;&#1084;&#1072;%20&#1074;&#1072;&#1085;&#1072;&#1083;&#1080;&#107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510474385146455E-2"/>
          <c:y val="3.1523898891793856E-2"/>
          <c:w val="0.82554300161178173"/>
          <c:h val="0.81054259126700057"/>
        </c:manualLayout>
      </c:layout>
      <c:bar3DChart>
        <c:barDir val="col"/>
        <c:grouping val="clustered"/>
        <c:varyColors val="0"/>
        <c:ser>
          <c:idx val="0"/>
          <c:order val="0"/>
          <c:tx>
            <c:v>9"А"</c:v>
          </c:tx>
          <c:invertIfNegative val="0"/>
          <c:dLbls>
            <c:dLbl>
              <c:idx val="0"/>
              <c:layout>
                <c:manualLayout>
                  <c:x val="1.1303711075417262E-2"/>
                  <c:y val="0.121902304972650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786200779951655E-3"/>
                  <c:y val="5.18733212649575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'[Диаграмма в Microsoft Office Word]Лист1'!$B$3:$D$4</c:f>
              <c:multiLvlStrCache>
                <c:ptCount val="3"/>
                <c:lvl>
                  <c:pt idx="0">
                    <c:v>«5»</c:v>
                  </c:pt>
                  <c:pt idx="1">
                    <c:v>«4»</c:v>
                  </c:pt>
                  <c:pt idx="2">
                    <c:v>«3»</c:v>
                  </c:pt>
                </c:lvl>
                <c:lvl>
                  <c:pt idx="0">
                    <c:v>оценка</c:v>
                  </c:pt>
                </c:lvl>
              </c:multiLvlStrCache>
            </c:multiLvlStrRef>
          </c:cat>
          <c:val>
            <c:numRef>
              <c:f>'[Диаграмма в Microsoft Office Word]Лист1'!$B$5:$D$5</c:f>
              <c:numCache>
                <c:formatCode>General</c:formatCode>
                <c:ptCount val="3"/>
                <c:pt idx="0">
                  <c:v>88.5</c:v>
                </c:pt>
                <c:pt idx="1">
                  <c:v>11.5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v>9"Г"</c:v>
          </c:tx>
          <c:invertIfNegative val="0"/>
          <c:dLbls>
            <c:dLbl>
              <c:idx val="0"/>
              <c:layout>
                <c:manualLayout>
                  <c:x val="1.3745647847037735E-2"/>
                  <c:y val="7.0014075233470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756455497411794E-2"/>
                  <c:y val="8.0403647960684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9786200779951117E-3"/>
                  <c:y val="7.2622649770940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'[Диаграмма в Microsoft Office Word]Лист1'!$B$3:$D$4</c:f>
              <c:multiLvlStrCache>
                <c:ptCount val="3"/>
                <c:lvl>
                  <c:pt idx="0">
                    <c:v>«5»</c:v>
                  </c:pt>
                  <c:pt idx="1">
                    <c:v>«4»</c:v>
                  </c:pt>
                  <c:pt idx="2">
                    <c:v>«3»</c:v>
                  </c:pt>
                </c:lvl>
                <c:lvl>
                  <c:pt idx="0">
                    <c:v>оценка</c:v>
                  </c:pt>
                </c:lvl>
              </c:multiLvlStrCache>
            </c:multiLvlStrRef>
          </c:cat>
          <c:val>
            <c:numRef>
              <c:f>'[Диаграмма в Microsoft Office Word]Лист1'!$B$6:$D$6</c:f>
              <c:numCache>
                <c:formatCode>General</c:formatCode>
                <c:ptCount val="3"/>
                <c:pt idx="0">
                  <c:v>24.3</c:v>
                </c:pt>
                <c:pt idx="1">
                  <c:v>63.6</c:v>
                </c:pt>
                <c:pt idx="2">
                  <c:v>12.1</c:v>
                </c:pt>
              </c:numCache>
            </c:numRef>
          </c:val>
        </c:ser>
        <c:ser>
          <c:idx val="2"/>
          <c:order val="2"/>
          <c:tx>
            <c:v>итого </c:v>
          </c:tx>
          <c:invertIfNegative val="0"/>
          <c:dLbls>
            <c:dLbl>
              <c:idx val="0"/>
              <c:layout>
                <c:manualLayout>
                  <c:x val="8.1674070112737109E-3"/>
                  <c:y val="7.7809981897436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98104542056533E-2"/>
                  <c:y val="8.55909800871800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251110516910564E-2"/>
                  <c:y val="5.70755618656750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'[Диаграмма в Microsoft Office Word]Лист1'!$B$3:$D$4</c:f>
              <c:multiLvlStrCache>
                <c:ptCount val="3"/>
                <c:lvl>
                  <c:pt idx="0">
                    <c:v>«5»</c:v>
                  </c:pt>
                  <c:pt idx="1">
                    <c:v>«4»</c:v>
                  </c:pt>
                  <c:pt idx="2">
                    <c:v>«3»</c:v>
                  </c:pt>
                </c:lvl>
                <c:lvl>
                  <c:pt idx="0">
                    <c:v>оценка</c:v>
                  </c:pt>
                </c:lvl>
              </c:multiLvlStrCache>
            </c:multiLvlStrRef>
          </c:cat>
          <c:val>
            <c:numRef>
              <c:f>'[Диаграмма в Microsoft Office Word]Лист1'!$B$7:$D$7</c:f>
              <c:numCache>
                <c:formatCode>General</c:formatCode>
                <c:ptCount val="3"/>
                <c:pt idx="0">
                  <c:v>52.5</c:v>
                </c:pt>
                <c:pt idx="1">
                  <c:v>40.700000000000003</c:v>
                </c:pt>
                <c:pt idx="2">
                  <c:v>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5960320"/>
        <c:axId val="35961856"/>
        <c:axId val="0"/>
      </c:bar3DChart>
      <c:catAx>
        <c:axId val="359603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5961856"/>
        <c:crosses val="autoZero"/>
        <c:auto val="1"/>
        <c:lblAlgn val="ctr"/>
        <c:lblOffset val="100"/>
        <c:noMultiLvlLbl val="0"/>
      </c:catAx>
      <c:valAx>
        <c:axId val="35961856"/>
        <c:scaling>
          <c:orientation val="minMax"/>
        </c:scaling>
        <c:delete val="0"/>
        <c:axPos val="l"/>
        <c:majorGridlines/>
        <c:numFmt formatCode="General" sourceLinked="1"/>
        <c:majorTickMark val="in"/>
        <c:minorTickMark val="in"/>
        <c:tickLblPos val="nextTo"/>
        <c:txPr>
          <a:bodyPr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596032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5.289941261111681E-2"/>
          <c:y val="1.6605499299480311E-2"/>
          <c:w val="0.79171434317189993"/>
          <c:h val="0.86121310433619469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'[Диаграмма в Microsoft Office Word]Лист1'!$A$3</c:f>
              <c:strCache>
                <c:ptCount val="1"/>
                <c:pt idx="0">
                  <c:v>9 «А»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5360660215641204E-3"/>
                  <c:y val="0.16598643012189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657705634502613E-2"/>
                  <c:y val="0.149659896011547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243279225876943E-2"/>
                  <c:y val="-5.44217803678355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3649188388154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в Microsoft Office Word]Лист1'!$B$1:$C$1</c:f>
              <c:strCache>
                <c:ptCount val="2"/>
                <c:pt idx="0">
                  <c:v>Успеваемость %</c:v>
                </c:pt>
                <c:pt idx="1">
                  <c:v>Качество %</c:v>
                </c:pt>
              </c:strCache>
            </c:strRef>
          </c:cat>
          <c:val>
            <c:numRef>
              <c:f>'[Диаграмма в Microsoft Office Word]Лист1'!$B$3:$C$3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2"/>
          <c:order val="1"/>
          <c:tx>
            <c:strRef>
              <c:f>'[Диаграмма в Microsoft Office Word]Лист1'!$A$4</c:f>
              <c:strCache>
                <c:ptCount val="1"/>
                <c:pt idx="0">
                  <c:v>9 «Г»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5360660215641204E-3"/>
                  <c:y val="0.16598643012189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364918838815423E-2"/>
                  <c:y val="0.100680293680495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в Microsoft Office Word]Лист1'!$B$1:$C$1</c:f>
              <c:strCache>
                <c:ptCount val="2"/>
                <c:pt idx="0">
                  <c:v>Успеваемость %</c:v>
                </c:pt>
                <c:pt idx="1">
                  <c:v>Качество %</c:v>
                </c:pt>
              </c:strCache>
            </c:strRef>
          </c:cat>
          <c:val>
            <c:numRef>
              <c:f>'[Диаграмма в Microsoft Office Word]Лист1'!$B$4:$C$4</c:f>
              <c:numCache>
                <c:formatCode>General</c:formatCode>
                <c:ptCount val="2"/>
                <c:pt idx="0">
                  <c:v>100</c:v>
                </c:pt>
                <c:pt idx="1">
                  <c:v>88</c:v>
                </c:pt>
              </c:numCache>
            </c:numRef>
          </c:val>
        </c:ser>
        <c:ser>
          <c:idx val="3"/>
          <c:order val="2"/>
          <c:tx>
            <c:strRef>
              <c:f>'[Диаграмма в Microsoft Office Word]Лист1'!$A$5</c:f>
              <c:strCache>
                <c:ptCount val="1"/>
                <c:pt idx="0">
                  <c:v>Итого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364918838815423E-2"/>
                  <c:y val="0.16598643012189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950492430189769E-2"/>
                  <c:y val="9.7959204662103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в Microsoft Office Word]Лист1'!$B$1:$C$1</c:f>
              <c:strCache>
                <c:ptCount val="2"/>
                <c:pt idx="0">
                  <c:v>Успеваемость %</c:v>
                </c:pt>
                <c:pt idx="1">
                  <c:v>Качество %</c:v>
                </c:pt>
              </c:strCache>
            </c:strRef>
          </c:cat>
          <c:val>
            <c:numRef>
              <c:f>'[Диаграмма в Microsoft Office Word]Лист1'!$B$5:$C$5</c:f>
              <c:numCache>
                <c:formatCode>General</c:formatCode>
                <c:ptCount val="2"/>
                <c:pt idx="0">
                  <c:v>100</c:v>
                </c:pt>
                <c:pt idx="1">
                  <c:v>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7075584"/>
        <c:axId val="37753216"/>
        <c:axId val="0"/>
      </c:bar3DChart>
      <c:catAx>
        <c:axId val="370755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7753216"/>
        <c:crosses val="autoZero"/>
        <c:auto val="1"/>
        <c:lblAlgn val="ctr"/>
        <c:lblOffset val="100"/>
        <c:noMultiLvlLbl val="0"/>
      </c:catAx>
      <c:valAx>
        <c:axId val="377532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707558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b="1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90"/>
      <c:rotY val="9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'ОГЭ 1 часть'!$A$3</c:f>
              <c:strCache>
                <c:ptCount val="1"/>
                <c:pt idx="0">
                  <c:v>9 «А»</c:v>
                </c:pt>
              </c:strCache>
            </c:strRef>
          </c:tx>
          <c:invertIfNegative val="0"/>
          <c:cat>
            <c:multiLvlStrRef>
              <c:f>'ОГЭ 1 часть'!$B$1:$W$2</c:f>
              <c:multiLvlStrCache>
                <c:ptCount val="21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13</c:v>
                  </c:pt>
                  <c:pt idx="13">
                    <c:v>14</c:v>
                  </c:pt>
                  <c:pt idx="14">
                    <c:v>15</c:v>
                  </c:pt>
                  <c:pt idx="15">
                    <c:v>16</c:v>
                  </c:pt>
                  <c:pt idx="16">
                    <c:v>17</c:v>
                  </c:pt>
                  <c:pt idx="17">
                    <c:v>18</c:v>
                  </c:pt>
                  <c:pt idx="18">
                    <c:v>19</c:v>
                  </c:pt>
                  <c:pt idx="19">
                    <c:v>20</c:v>
                  </c:pt>
                  <c:pt idx="20">
                    <c:v>21</c:v>
                  </c:pt>
                </c:lvl>
                <c:lvl>
                  <c:pt idx="0">
                    <c:v>Номер задания в первой части КИМ ОГЭ</c:v>
                  </c:pt>
                </c:lvl>
              </c:multiLvlStrCache>
            </c:multiLvlStrRef>
          </c:cat>
          <c:val>
            <c:numRef>
              <c:f>'ОГЭ 1 часть'!$B$3:$W$3</c:f>
              <c:numCache>
                <c:formatCode>General</c:formatCode>
                <c:ptCount val="22"/>
                <c:pt idx="0">
                  <c:v>100</c:v>
                </c:pt>
                <c:pt idx="1">
                  <c:v>84.6</c:v>
                </c:pt>
                <c:pt idx="2">
                  <c:v>50</c:v>
                </c:pt>
                <c:pt idx="3">
                  <c:v>92.3</c:v>
                </c:pt>
                <c:pt idx="4">
                  <c:v>96.2</c:v>
                </c:pt>
                <c:pt idx="5">
                  <c:v>96.2</c:v>
                </c:pt>
                <c:pt idx="6">
                  <c:v>77</c:v>
                </c:pt>
                <c:pt idx="7">
                  <c:v>88.5</c:v>
                </c:pt>
                <c:pt idx="8">
                  <c:v>100</c:v>
                </c:pt>
                <c:pt idx="9">
                  <c:v>92.3</c:v>
                </c:pt>
                <c:pt idx="10">
                  <c:v>84.6</c:v>
                </c:pt>
                <c:pt idx="11">
                  <c:v>76.900000000000006</c:v>
                </c:pt>
                <c:pt idx="12">
                  <c:v>76.900000000000006</c:v>
                </c:pt>
                <c:pt idx="13">
                  <c:v>96.2</c:v>
                </c:pt>
                <c:pt idx="14">
                  <c:v>96.2</c:v>
                </c:pt>
                <c:pt idx="15">
                  <c:v>88.5</c:v>
                </c:pt>
                <c:pt idx="16">
                  <c:v>88.5</c:v>
                </c:pt>
                <c:pt idx="17">
                  <c:v>77</c:v>
                </c:pt>
                <c:pt idx="18">
                  <c:v>100</c:v>
                </c:pt>
                <c:pt idx="19">
                  <c:v>96.2</c:v>
                </c:pt>
                <c:pt idx="20">
                  <c:v>92.3</c:v>
                </c:pt>
              </c:numCache>
            </c:numRef>
          </c:val>
        </c:ser>
        <c:ser>
          <c:idx val="1"/>
          <c:order val="1"/>
          <c:tx>
            <c:strRef>
              <c:f>'ОГЭ 1 часть'!$A$4</c:f>
              <c:strCache>
                <c:ptCount val="1"/>
                <c:pt idx="0">
                  <c:v>9 «Г»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6387337057728123E-2"/>
                  <c:y val="2.9940119760479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9590316573556804E-3"/>
                  <c:y val="1.99600798403193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3407821229050309E-2"/>
                  <c:y val="3.99201596806387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1918063314711361E-2"/>
                  <c:y val="9.9800399201596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2.9210703388749044E-2"/>
                  <c:y val="1.6412300041779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7.0835054941230406E-3"/>
                  <c:y val="-9.93629815779467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'ОГЭ 1 часть'!$B$1:$W$2</c:f>
              <c:multiLvlStrCache>
                <c:ptCount val="21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13</c:v>
                  </c:pt>
                  <c:pt idx="13">
                    <c:v>14</c:v>
                  </c:pt>
                  <c:pt idx="14">
                    <c:v>15</c:v>
                  </c:pt>
                  <c:pt idx="15">
                    <c:v>16</c:v>
                  </c:pt>
                  <c:pt idx="16">
                    <c:v>17</c:v>
                  </c:pt>
                  <c:pt idx="17">
                    <c:v>18</c:v>
                  </c:pt>
                  <c:pt idx="18">
                    <c:v>19</c:v>
                  </c:pt>
                  <c:pt idx="19">
                    <c:v>20</c:v>
                  </c:pt>
                  <c:pt idx="20">
                    <c:v>21</c:v>
                  </c:pt>
                </c:lvl>
                <c:lvl>
                  <c:pt idx="0">
                    <c:v>Номер задания в первой части КИМ ОГЭ</c:v>
                  </c:pt>
                </c:lvl>
              </c:multiLvlStrCache>
            </c:multiLvlStrRef>
          </c:cat>
          <c:val>
            <c:numRef>
              <c:f>'ОГЭ 1 часть'!$B$4:$W$4</c:f>
              <c:numCache>
                <c:formatCode>General</c:formatCode>
                <c:ptCount val="22"/>
                <c:pt idx="0">
                  <c:v>78.8</c:v>
                </c:pt>
                <c:pt idx="1">
                  <c:v>78.8</c:v>
                </c:pt>
                <c:pt idx="2">
                  <c:v>84.8</c:v>
                </c:pt>
                <c:pt idx="3">
                  <c:v>57.6</c:v>
                </c:pt>
                <c:pt idx="4">
                  <c:v>69.7</c:v>
                </c:pt>
                <c:pt idx="5">
                  <c:v>97</c:v>
                </c:pt>
                <c:pt idx="6">
                  <c:v>48.5</c:v>
                </c:pt>
                <c:pt idx="7">
                  <c:v>63.6</c:v>
                </c:pt>
                <c:pt idx="8">
                  <c:v>100</c:v>
                </c:pt>
                <c:pt idx="9">
                  <c:v>57.6</c:v>
                </c:pt>
                <c:pt idx="10">
                  <c:v>42.6</c:v>
                </c:pt>
                <c:pt idx="11">
                  <c:v>69.7</c:v>
                </c:pt>
                <c:pt idx="12">
                  <c:v>77.8</c:v>
                </c:pt>
                <c:pt idx="13">
                  <c:v>48.5</c:v>
                </c:pt>
                <c:pt idx="14">
                  <c:v>66.7</c:v>
                </c:pt>
                <c:pt idx="15">
                  <c:v>75.8</c:v>
                </c:pt>
                <c:pt idx="16">
                  <c:v>72.7</c:v>
                </c:pt>
                <c:pt idx="17">
                  <c:v>60.6</c:v>
                </c:pt>
                <c:pt idx="18">
                  <c:v>100</c:v>
                </c:pt>
                <c:pt idx="19">
                  <c:v>100</c:v>
                </c:pt>
                <c:pt idx="20">
                  <c:v>78.8</c:v>
                </c:pt>
              </c:numCache>
            </c:numRef>
          </c:val>
        </c:ser>
        <c:ser>
          <c:idx val="2"/>
          <c:order val="2"/>
          <c:tx>
            <c:strRef>
              <c:f>'ОГЭ 1 часть'!$A$5</c:f>
              <c:strCache>
                <c:ptCount val="1"/>
                <c:pt idx="0">
                  <c:v>Средний показатель 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1.3972055888223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4897579143389215E-2"/>
                  <c:y val="5.9880239520958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714654534648271E-2"/>
                  <c:y val="2.9720876084190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5.95903165735568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1.4167010988246059E-3"/>
                  <c:y val="2.48407453944866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1.3407821229050309E-2"/>
                  <c:y val="2.2870660613209758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'ОГЭ 1 часть'!$B$1:$W$2</c:f>
              <c:multiLvlStrCache>
                <c:ptCount val="21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13</c:v>
                  </c:pt>
                  <c:pt idx="13">
                    <c:v>14</c:v>
                  </c:pt>
                  <c:pt idx="14">
                    <c:v>15</c:v>
                  </c:pt>
                  <c:pt idx="15">
                    <c:v>16</c:v>
                  </c:pt>
                  <c:pt idx="16">
                    <c:v>17</c:v>
                  </c:pt>
                  <c:pt idx="17">
                    <c:v>18</c:v>
                  </c:pt>
                  <c:pt idx="18">
                    <c:v>19</c:v>
                  </c:pt>
                  <c:pt idx="19">
                    <c:v>20</c:v>
                  </c:pt>
                  <c:pt idx="20">
                    <c:v>21</c:v>
                  </c:pt>
                </c:lvl>
                <c:lvl>
                  <c:pt idx="0">
                    <c:v>Номер задания в первой части КИМ ОГЭ</c:v>
                  </c:pt>
                </c:lvl>
              </c:multiLvlStrCache>
            </c:multiLvlStrRef>
          </c:cat>
          <c:val>
            <c:numRef>
              <c:f>'ОГЭ 1 часть'!$B$5:$W$5</c:f>
              <c:numCache>
                <c:formatCode>General</c:formatCode>
                <c:ptCount val="22"/>
                <c:pt idx="0">
                  <c:v>88</c:v>
                </c:pt>
                <c:pt idx="1">
                  <c:v>78</c:v>
                </c:pt>
                <c:pt idx="2">
                  <c:v>69.5</c:v>
                </c:pt>
                <c:pt idx="3">
                  <c:v>73</c:v>
                </c:pt>
                <c:pt idx="4">
                  <c:v>81</c:v>
                </c:pt>
                <c:pt idx="5">
                  <c:v>97</c:v>
                </c:pt>
                <c:pt idx="6">
                  <c:v>61</c:v>
                </c:pt>
                <c:pt idx="7">
                  <c:v>75</c:v>
                </c:pt>
                <c:pt idx="8">
                  <c:v>100</c:v>
                </c:pt>
                <c:pt idx="9">
                  <c:v>73</c:v>
                </c:pt>
                <c:pt idx="10">
                  <c:v>61</c:v>
                </c:pt>
                <c:pt idx="11">
                  <c:v>73</c:v>
                </c:pt>
                <c:pt idx="12">
                  <c:v>78</c:v>
                </c:pt>
                <c:pt idx="13">
                  <c:v>69.5</c:v>
                </c:pt>
                <c:pt idx="14">
                  <c:v>80</c:v>
                </c:pt>
                <c:pt idx="15">
                  <c:v>81</c:v>
                </c:pt>
                <c:pt idx="16">
                  <c:v>80</c:v>
                </c:pt>
                <c:pt idx="17">
                  <c:v>68</c:v>
                </c:pt>
                <c:pt idx="18">
                  <c:v>100</c:v>
                </c:pt>
                <c:pt idx="19">
                  <c:v>98</c:v>
                </c:pt>
                <c:pt idx="20">
                  <c:v>84.7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gapDepth val="217"/>
        <c:shape val="cylinder"/>
        <c:axId val="37806848"/>
        <c:axId val="37808384"/>
        <c:axId val="0"/>
      </c:bar3DChart>
      <c:catAx>
        <c:axId val="378068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7808384"/>
        <c:crosses val="autoZero"/>
        <c:auto val="1"/>
        <c:lblAlgn val="ctr"/>
        <c:lblOffset val="100"/>
        <c:noMultiLvlLbl val="0"/>
      </c:catAx>
      <c:valAx>
        <c:axId val="37808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780684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2"/>
          <c:order val="0"/>
          <c:tx>
            <c:strRef>
              <c:f>'ОГЭ 2 часть'!$A$3</c:f>
              <c:strCache>
                <c:ptCount val="1"/>
                <c:pt idx="0">
                  <c:v>9 «А»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0802469135802479E-2"/>
                  <c:y val="1.1224133123521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'ОГЭ 2 часть'!$B$2:$F$2</c:f>
              <c:numCache>
                <c:formatCode>General</c:formatCode>
                <c:ptCount val="5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</c:numCache>
            </c:numRef>
          </c:cat>
          <c:val>
            <c:numRef>
              <c:f>'ОГЭ 2 часть'!$B$3:$F$3</c:f>
              <c:numCache>
                <c:formatCode>General</c:formatCode>
                <c:ptCount val="5"/>
                <c:pt idx="0">
                  <c:v>84.6</c:v>
                </c:pt>
                <c:pt idx="1">
                  <c:v>100</c:v>
                </c:pt>
                <c:pt idx="2">
                  <c:v>73.099999999999994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</c:ser>
        <c:ser>
          <c:idx val="3"/>
          <c:order val="1"/>
          <c:tx>
            <c:strRef>
              <c:f>'ОГЭ 2 часть'!$A$4</c:f>
              <c:strCache>
                <c:ptCount val="1"/>
                <c:pt idx="0">
                  <c:v>9 «Г»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9.2592592592592692E-3"/>
                  <c:y val="-2.5254299527923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'ОГЭ 2 часть'!$B$2:$F$2</c:f>
              <c:numCache>
                <c:formatCode>General</c:formatCode>
                <c:ptCount val="5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</c:numCache>
            </c:numRef>
          </c:cat>
          <c:val>
            <c:numRef>
              <c:f>'ОГЭ 2 часть'!$B$4:$F$4</c:f>
              <c:numCache>
                <c:formatCode>General</c:formatCode>
                <c:ptCount val="5"/>
                <c:pt idx="0">
                  <c:v>66.7</c:v>
                </c:pt>
                <c:pt idx="1">
                  <c:v>97</c:v>
                </c:pt>
                <c:pt idx="2">
                  <c:v>78.8</c:v>
                </c:pt>
                <c:pt idx="3">
                  <c:v>66.7</c:v>
                </c:pt>
                <c:pt idx="4">
                  <c:v>84.8</c:v>
                </c:pt>
              </c:numCache>
            </c:numRef>
          </c:val>
        </c:ser>
        <c:ser>
          <c:idx val="4"/>
          <c:order val="2"/>
          <c:tx>
            <c:strRef>
              <c:f>'ОГЭ 2 часть'!$A$5</c:f>
              <c:strCache>
                <c:ptCount val="1"/>
                <c:pt idx="0">
                  <c:v>Итого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160493827160496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14814814814819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975308641975318E-2"/>
                  <c:y val="-5.61206656176078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'ОГЭ 2 часть'!$B$2:$F$2</c:f>
              <c:numCache>
                <c:formatCode>General</c:formatCode>
                <c:ptCount val="5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</c:numCache>
            </c:numRef>
          </c:cat>
          <c:val>
            <c:numRef>
              <c:f>'ОГЭ 2 часть'!$B$5:$F$5</c:f>
              <c:numCache>
                <c:formatCode>General</c:formatCode>
                <c:ptCount val="5"/>
                <c:pt idx="0">
                  <c:v>74.599999999999994</c:v>
                </c:pt>
                <c:pt idx="1">
                  <c:v>98.3</c:v>
                </c:pt>
                <c:pt idx="2">
                  <c:v>76.3</c:v>
                </c:pt>
                <c:pt idx="3">
                  <c:v>81.400000000000006</c:v>
                </c:pt>
                <c:pt idx="4">
                  <c:v>91.5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0547072"/>
        <c:axId val="40548608"/>
        <c:axId val="0"/>
      </c:bar3DChart>
      <c:catAx>
        <c:axId val="40547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0548608"/>
        <c:crosses val="autoZero"/>
        <c:auto val="1"/>
        <c:lblAlgn val="ctr"/>
        <c:lblOffset val="100"/>
        <c:noMultiLvlLbl val="0"/>
      </c:catAx>
      <c:valAx>
        <c:axId val="40548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054707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E0071-5FA4-43F6-AFBB-DB2408DB03ED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F6247B-87C7-4E43-81C8-D4C1FE5BD6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377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6247B-87C7-4E43-81C8-D4C1FE5BD60D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6247B-87C7-4E43-81C8-D4C1FE5BD60D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7F8AA2-A9CB-4682-B1FB-BC02FA452CAC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E5E69D-8A24-41FC-B876-60BCCD562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7F8AA2-A9CB-4682-B1FB-BC02FA452CAC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E5E69D-8A24-41FC-B876-60BCCD562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7F8AA2-A9CB-4682-B1FB-BC02FA452CAC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E5E69D-8A24-41FC-B876-60BCCD562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7F8AA2-A9CB-4682-B1FB-BC02FA452CAC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E5E69D-8A24-41FC-B876-60BCCD562E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7F8AA2-A9CB-4682-B1FB-BC02FA452CAC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E5E69D-8A24-41FC-B876-60BCCD562E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7F8AA2-A9CB-4682-B1FB-BC02FA452CAC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E5E69D-8A24-41FC-B876-60BCCD562E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7F8AA2-A9CB-4682-B1FB-BC02FA452CAC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E5E69D-8A24-41FC-B876-60BCCD562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7F8AA2-A9CB-4682-B1FB-BC02FA452CAC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E5E69D-8A24-41FC-B876-60BCCD562E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7F8AA2-A9CB-4682-B1FB-BC02FA452CAC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E5E69D-8A24-41FC-B876-60BCCD562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37F8AA2-A9CB-4682-B1FB-BC02FA452CAC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E5E69D-8A24-41FC-B876-60BCCD562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7F8AA2-A9CB-4682-B1FB-BC02FA452CAC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E5E69D-8A24-41FC-B876-60BCCD562E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37F8AA2-A9CB-4682-B1FB-BC02FA452CAC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FE5E69D-8A24-41FC-B876-60BCCD562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916832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Повышение качества школьного физического образования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СОГБОУИ « Лицей имени Кирилла и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Мефодия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учётом результатов ГИА 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>
              <a:spcBef>
                <a:spcPts val="0"/>
              </a:spcBef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ЗАМЕСТИТЕЛЬ ДИРЕКТОРА ПО УР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ЧИТЕЛ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ФИЗИКИ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ВЫСШЕЙ КВАЛИФИКАЦИОННОЙ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КАТЕГОРИИ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СОГБОУИ «ЛИЦЕЙ ИМЕНИ КИРИЛЛА И МЕФОДИЯ» ГОРОДА СМОЛЕНСКА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r>
              <a:rPr lang="ru-RU" sz="36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ФИЛИППОВА НАТАЛЬЯ ВЛАДИМИРОВНА</a:t>
            </a:r>
            <a:endParaRPr lang="ru-RU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Диаграмма успеваемости и качества по результатам ОГЭ по физике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043608" y="1412776"/>
          <a:ext cx="7439024" cy="4667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Процент выполнения заданий 1 части КИМ от числа участников ОГЭ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79512" y="1124744"/>
          <a:ext cx="878497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Процент выполнения заданий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 КИМ от числа участников ОГЭ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42493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512" y="476672"/>
            <a:ext cx="8640960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Система работы по повышению качества физического образования  по результатам ГИА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2636912"/>
            <a:ext cx="8640960" cy="914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Системный анализ результатов ГИА на заседании кафедры учителей физики, математики и информатики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4797152"/>
            <a:ext cx="8640960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Разработка системы мероприятий по повышению качества физического образования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067944" y="1556792"/>
            <a:ext cx="484632" cy="978408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139952" y="3645024"/>
            <a:ext cx="484632" cy="978408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Система мероприятий по повышению качества физического образования в работе с учителями</a:t>
            </a:r>
            <a:endParaRPr lang="ru-RU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83568" y="1412776"/>
            <a:ext cx="7992888" cy="4525963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Изучение обязательного минимума содержания физического образования и требований к уровню подготовки выпускников.</a:t>
            </a:r>
          </a:p>
          <a:p>
            <a:pPr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Изучение спецификации, кодификатора и демоверсии КИМ для проведения ОГЭ (ЕГЭ) по физике в новом учебном году.</a:t>
            </a:r>
          </a:p>
          <a:p>
            <a:pPr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Прохождение курсов экспертов по проверке ОГЭ и ЕГЭ.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Система мероприятий по повышению качества физического образования в работе с учителями</a:t>
            </a:r>
            <a:endParaRPr lang="ru-RU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83568" y="1412776"/>
            <a:ext cx="7992888" cy="4525963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Составление индивидуальных образовательных траекторий для высоко мотивированных обучающихся и обучающихся показавших сравнительно невысокие и низкие результаты по итогам учебного года и ОГЭ.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Обобщение опыта учителей физики по подготовке к ГИА на заседании кафедры учителей физики, математики и информатики.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Система мероприятий по повышению качества физического образования в работе с обучающимися в урочное время</a:t>
            </a:r>
            <a:endParaRPr lang="ru-RU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771800" y="2564904"/>
            <a:ext cx="3384376" cy="158417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Подготовка к ГИА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254063" y="3042717"/>
            <a:ext cx="2808312" cy="127444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Лекционно-практические занятия</a:t>
            </a:r>
          </a:p>
          <a:p>
            <a:pPr algn="ctr"/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323528" y="3861048"/>
            <a:ext cx="2880320" cy="115212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Тематические тесты</a:t>
            </a: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915816" y="1268760"/>
            <a:ext cx="2520280" cy="105841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Лабораторные практикумы на базе СФМИ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79512" y="1988840"/>
            <a:ext cx="2664296" cy="120243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Уроки на основе практико-ориентированных технологий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580112" y="1628800"/>
            <a:ext cx="2808312" cy="115212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Лабораторные работы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707904" y="4437112"/>
            <a:ext cx="2808312" cy="115212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Контрольные работы</a:t>
            </a: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Система мероприятий по повышению качества физического образования в работе с обучающимися во внеурочное время</a:t>
            </a:r>
            <a:endParaRPr lang="ru-RU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915816" y="2636912"/>
            <a:ext cx="3384376" cy="158417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Подготовка к ГИА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220072" y="4365104"/>
            <a:ext cx="3096344" cy="115212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учителей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300192" y="2492896"/>
            <a:ext cx="2664296" cy="122413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Занятия в МФТШ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691680" y="4509120"/>
            <a:ext cx="2952328" cy="115212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Репетиция ГИА </a:t>
            </a:r>
          </a:p>
          <a:p>
            <a:pPr algn="ctr"/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онлайн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563888" y="1340768"/>
            <a:ext cx="2808312" cy="10801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в НОУ «Малая академия»</a:t>
            </a: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11560" y="1772816"/>
            <a:ext cx="2664296" cy="100811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в НПК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51520" y="3140968"/>
            <a:ext cx="2520280" cy="113042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в  ВОШ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fontScale="70000" lnSpcReduction="2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Организация повторения учебного материала по всем основным блокам содержания образования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Отработка навыков решения базовых задач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Формирование осознанных знаний учащихся,  с помощью 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метода варьирования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текста задания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 работе с тестами формировать навыки самоконтроля времени, прикидки результатов, подстановки как приему проверки, использования метода исключения неверных ответов.  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Проводить тренинги: по заполнению бланков,  по решению  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КИМов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  Постоянно отслеживать результаты деятельности каждого  ученика.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Из опыта работы учителей по подготовке к ГИА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772816"/>
          <a:ext cx="8229600" cy="363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1800200"/>
                <a:gridCol w="1800200"/>
                <a:gridCol w="174888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     2017год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    2018 год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2019 год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Число участников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43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Средний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тестовый балл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66,8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70,3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76,26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Число экзаменующихся, набравших от 61 до 79 баллов включительно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18 (46,2%)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14 (35%)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11 (25,6%)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Число экзаменующихся, набравших от 80 до 99 баллов включительно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7(18%)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14 (35%)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21(48,8)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Число экзаменующихся, набравших 100 баллов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 (21,5%)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Динамика результатов ЕГЭ по физике за последние 3 года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7504" y="548680"/>
            <a:ext cx="8928992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оценке качества образования заинтересованы все:</a:t>
            </a:r>
            <a:endParaRPr lang="ru-RU" sz="2800" b="1" dirty="0"/>
          </a:p>
        </p:txBody>
      </p:sp>
      <p:sp>
        <p:nvSpPr>
          <p:cNvPr id="5" name="Стрелка вниз 4"/>
          <p:cNvSpPr/>
          <p:nvPr/>
        </p:nvSpPr>
        <p:spPr>
          <a:xfrm>
            <a:off x="755576" y="1484784"/>
            <a:ext cx="432048" cy="86409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2627784" y="1556792"/>
            <a:ext cx="432048" cy="86409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228184" y="1556792"/>
            <a:ext cx="432048" cy="86409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7956376" y="1484784"/>
            <a:ext cx="432048" cy="86409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79712" y="2708920"/>
            <a:ext cx="1728192" cy="309634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общество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7504" y="2708920"/>
            <a:ext cx="1728192" cy="309634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652120" y="2780928"/>
            <a:ext cx="1656184" cy="29523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учителя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1920" y="2780928"/>
            <a:ext cx="1656184" cy="30243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образовательные учреждения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452320" y="2780928"/>
            <a:ext cx="1584176" cy="29523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ученики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их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4427984" y="1556792"/>
            <a:ext cx="432048" cy="86409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МГУ им. М.В.Ломоносова – 4 чел.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МФТИ – 8 чел.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МГТУ им. Баумана – 5 чел.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НИУ МИЭТ – 5 чел.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МАДИ – 1 чел.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СПГУ гражданской авиации – 1 чел.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поступление выпускников </a:t>
            </a:r>
            <a:b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физико-математического профиля 2019 года в вузы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0" dirty="0" smtClean="0">
                <a:latin typeface="Times New Roman" pitchFamily="18" charset="0"/>
                <a:cs typeface="Times New Roman" pitchFamily="18" charset="0"/>
              </a:rPr>
            </a:b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539552" y="1412776"/>
            <a:ext cx="8229600" cy="452596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7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Успехов </a:t>
            </a:r>
          </a:p>
          <a:p>
            <a:pPr algn="ctr">
              <a:buNone/>
            </a:pPr>
            <a:r>
              <a:rPr lang="ru-RU" sz="7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</a:p>
          <a:p>
            <a:pPr algn="ctr">
              <a:buNone/>
            </a:pPr>
            <a:r>
              <a:rPr lang="ru-RU" sz="7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работе!</a:t>
            </a:r>
            <a:endParaRPr lang="ru-RU" sz="72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7504" y="548680"/>
            <a:ext cx="8928992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Без использования оценочных процедур невозможно узнать</a:t>
            </a:r>
            <a:endParaRPr lang="ru-RU" sz="2200" b="1" dirty="0"/>
          </a:p>
        </p:txBody>
      </p:sp>
      <p:sp>
        <p:nvSpPr>
          <p:cNvPr id="5" name="Стрелка вниз 4"/>
          <p:cNvSpPr/>
          <p:nvPr/>
        </p:nvSpPr>
        <p:spPr>
          <a:xfrm>
            <a:off x="1331640" y="1412776"/>
            <a:ext cx="432048" cy="86409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355976" y="1412776"/>
            <a:ext cx="432048" cy="86409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03848" y="2708920"/>
            <a:ext cx="2736304" cy="288032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достигают ли своих целей образовательные реформы</a:t>
            </a:r>
            <a:endParaRPr lang="ru-RU" sz="22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7544" y="2708920"/>
            <a:ext cx="2160240" cy="28803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получают ли необходимые знания и навыки конкретные учащиеся</a:t>
            </a:r>
            <a:endParaRPr lang="ru-RU" sz="22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44208" y="2708920"/>
            <a:ext cx="2232248" cy="28803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вносит ли система образования вклад в развитие экономики и общества</a:t>
            </a:r>
            <a:endParaRPr lang="ru-RU" sz="2200" b="1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7452320" y="1412776"/>
            <a:ext cx="432048" cy="86409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843808" y="2132856"/>
            <a:ext cx="3168352" cy="144016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Комплексная система оценки качества образования</a:t>
            </a:r>
            <a:endParaRPr lang="ru-RU" b="1" dirty="0"/>
          </a:p>
        </p:txBody>
      </p:sp>
      <p:sp>
        <p:nvSpPr>
          <p:cNvPr id="6" name="Овальная выноска 5"/>
          <p:cNvSpPr/>
          <p:nvPr/>
        </p:nvSpPr>
        <p:spPr>
          <a:xfrm>
            <a:off x="6444208" y="3429000"/>
            <a:ext cx="2592288" cy="864096"/>
          </a:xfrm>
          <a:prstGeom prst="wedgeEllipseCallout">
            <a:avLst>
              <a:gd name="adj1" fmla="val -75828"/>
              <a:gd name="adj2" fmla="val -8225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Национальные исследования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ьная выноска 7"/>
          <p:cNvSpPr/>
          <p:nvPr/>
        </p:nvSpPr>
        <p:spPr>
          <a:xfrm>
            <a:off x="6876256" y="692696"/>
            <a:ext cx="2088232" cy="864096"/>
          </a:xfrm>
          <a:prstGeom prst="wedgeEllipseCallout">
            <a:avLst>
              <a:gd name="adj1" fmla="val -110474"/>
              <a:gd name="adj2" fmla="val 13637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ьная выноска 8"/>
          <p:cNvSpPr/>
          <p:nvPr/>
        </p:nvSpPr>
        <p:spPr>
          <a:xfrm>
            <a:off x="2843808" y="4941168"/>
            <a:ext cx="2952328" cy="864096"/>
          </a:xfrm>
          <a:prstGeom prst="wedgeEllipseCallout">
            <a:avLst>
              <a:gd name="adj1" fmla="val -16"/>
              <a:gd name="adj2" fmla="val -21004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Международные исследования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ьная выноска 9"/>
          <p:cNvSpPr/>
          <p:nvPr/>
        </p:nvSpPr>
        <p:spPr>
          <a:xfrm>
            <a:off x="0" y="3501008"/>
            <a:ext cx="2483768" cy="864096"/>
          </a:xfrm>
          <a:prstGeom prst="wedgeEllipseCallout">
            <a:avLst>
              <a:gd name="adj1" fmla="val 75100"/>
              <a:gd name="adj2" fmla="val -6827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Исследования компетенций учителей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ьная выноска 10"/>
          <p:cNvSpPr/>
          <p:nvPr/>
        </p:nvSpPr>
        <p:spPr>
          <a:xfrm>
            <a:off x="539552" y="548680"/>
            <a:ext cx="2088232" cy="864096"/>
          </a:xfrm>
          <a:prstGeom prst="wedgeEllipseCallout">
            <a:avLst>
              <a:gd name="adj1" fmla="val 89050"/>
              <a:gd name="adj2" fmla="val 14636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ГИА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7504" y="548680"/>
            <a:ext cx="8928992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Результаты оценочных процедур должны служить основанием для:</a:t>
            </a:r>
            <a:endParaRPr lang="ru-RU" sz="2200" b="1" dirty="0"/>
          </a:p>
        </p:txBody>
      </p:sp>
      <p:sp>
        <p:nvSpPr>
          <p:cNvPr id="5" name="Стрелка вниз 4"/>
          <p:cNvSpPr/>
          <p:nvPr/>
        </p:nvSpPr>
        <p:spPr>
          <a:xfrm>
            <a:off x="971600" y="1556792"/>
            <a:ext cx="432048" cy="86409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652120" y="1556792"/>
            <a:ext cx="432048" cy="86409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7740352" y="1556792"/>
            <a:ext cx="432048" cy="86409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8" y="2708920"/>
            <a:ext cx="1728192" cy="28803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совершенствования преподавания учебных предметов</a:t>
            </a:r>
            <a:endParaRPr lang="ru-RU" sz="22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76056" y="2708920"/>
            <a:ext cx="1656184" cy="288032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развития моделей родительского оценивания</a:t>
            </a:r>
            <a:endParaRPr lang="ru-RU" sz="22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699792" y="2708920"/>
            <a:ext cx="1656184" cy="28803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для повышения информированности</a:t>
            </a:r>
            <a:endParaRPr lang="ru-RU" sz="22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236296" y="2708920"/>
            <a:ext cx="1619672" cy="28803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принятия обоснованных решений о выборе образовательной траектории ребенка</a:t>
            </a:r>
            <a:endParaRPr lang="ru-RU" sz="2200" b="1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3347864" y="1556792"/>
            <a:ext cx="432048" cy="86409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611560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Из анализа результатов ОГЭ по физике </a:t>
            </a:r>
            <a:b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Смоленской области в 2019 году</a:t>
            </a:r>
            <a:endParaRPr lang="ru-RU" sz="3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755576" y="1628800"/>
          <a:ext cx="7920879" cy="3946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  <a:gridCol w="2640293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Показатель</a:t>
                      </a:r>
                      <a:endParaRPr lang="ru-RU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Смоленская область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СОГБОУИ «Лицей им. Кирилла и </a:t>
                      </a:r>
                      <a:r>
                        <a:rPr lang="ru-RU" sz="1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Мефодия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Число участников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853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59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Средний балл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 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4,5 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Средний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первичный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30,2 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«2»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 (0,1%)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«3»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214 (25%)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 (12,1%)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«4»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421 (49,1%)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24 (40,7%)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«5»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17 (25,3%)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31 (52,5%)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Качество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обучения 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76,2%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93%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611560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Из анализа результатов ОГЭ по физике </a:t>
            </a:r>
            <a:b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Смоленской области в 2019 году</a:t>
            </a:r>
            <a:endParaRPr lang="ru-RU" sz="3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251520" y="1628800"/>
          <a:ext cx="8712968" cy="389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3"/>
                <a:gridCol w="2217847"/>
                <a:gridCol w="2138638"/>
              </a:tblGrid>
              <a:tr h="946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Показатель</a:t>
                      </a:r>
                      <a:endParaRPr lang="ru-RU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Смоленская область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СОГБОУИ «Лицей им. Кирилла и </a:t>
                      </a:r>
                      <a:r>
                        <a:rPr lang="ru-RU" sz="1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Мефодия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Максимальный первичный балл (40)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(0,2%)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 первичных баллов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 (1,3%)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 (5,1%)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Средний процент выполнения заданий базового уровня сложности части 1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71,29%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78,47%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Средний процент выполнения заданий повышенного уровня сложности части 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70,81%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82%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Средний процент выполнения заданий повышенного и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высокого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уровня сложности части 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62,97%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84,42%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772816"/>
          <a:ext cx="8229600" cy="3968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     2017год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    2018 год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2019 год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Число участников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33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59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Средний балл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4,6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4,9 (+ 0,3)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4,5(-0,4)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Средний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первичный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31,4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36,2 (+3)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30,2(-6)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«2»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0 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«3»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 (3%)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 (12,1%)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«4»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13 (38%)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3(9%)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24 (40,7%)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«5»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20 (59%)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30 (90,1%)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31 (52,5%)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Успеваемость %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100 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Качество 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97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100 (+3%)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93(-7%)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Динамика результатов ОГЭ по физике за последние 3 года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628800"/>
          <a:ext cx="849694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Диаграмма результатов ОГЭ 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пятибалльной шкале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1069</TotalTime>
  <Words>778</Words>
  <Application>Microsoft Office PowerPoint</Application>
  <PresentationFormat>Экран (4:3)</PresentationFormat>
  <Paragraphs>193</Paragraphs>
  <Slides>21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Открытая</vt:lpstr>
      <vt:lpstr>Повышение качества школьного физического образования  в СОГБОУИ « Лицей имени Кирилла и Мефодия»  с учётом результатов ГИА </vt:lpstr>
      <vt:lpstr>Презентация PowerPoint</vt:lpstr>
      <vt:lpstr>Презентация PowerPoint</vt:lpstr>
      <vt:lpstr>Презентация PowerPoint</vt:lpstr>
      <vt:lpstr>Презентация PowerPoint</vt:lpstr>
      <vt:lpstr>Из анализа результатов ОГЭ по физике  по Смоленской области в 2019 году</vt:lpstr>
      <vt:lpstr>Из анализа результатов ОГЭ по физике  по Смоленской области в 2019 году</vt:lpstr>
      <vt:lpstr>Динамика результатов ОГЭ по физике за последние 3 года </vt:lpstr>
      <vt:lpstr>Диаграмма результатов ОГЭ  по пятибалльной шкале</vt:lpstr>
      <vt:lpstr>Диаграмма успеваемости и качества по результатам ОГЭ по физике</vt:lpstr>
      <vt:lpstr>Процент выполнения заданий 1 части КИМ от числа участников ОГЭ</vt:lpstr>
      <vt:lpstr>Процент выполнения заданий 2 части КИМ от числа участников ОГЭ</vt:lpstr>
      <vt:lpstr>Презентация PowerPoint</vt:lpstr>
      <vt:lpstr>Система мероприятий по повышению качества физического образования в работе с учителями</vt:lpstr>
      <vt:lpstr>Система мероприятий по повышению качества физического образования в работе с учителями</vt:lpstr>
      <vt:lpstr>Система мероприятий по повышению качества физического образования в работе с обучающимися в урочное время</vt:lpstr>
      <vt:lpstr>Система мероприятий по повышению качества физического образования в работе с обучающимися во внеурочное время</vt:lpstr>
      <vt:lpstr>Из опыта работы учителей по подготовке к ГИА</vt:lpstr>
      <vt:lpstr>Динамика результатов ЕГЭ по физике за последние 3 года </vt:lpstr>
      <vt:lpstr>Анализ поступление выпускников  физико-математического профиля 2019 года в вузы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Повышение качества школьного физического образования с учётом результатов ГИА</dc:title>
  <dc:creator>1</dc:creator>
  <cp:lastModifiedBy>ФГОС-1</cp:lastModifiedBy>
  <cp:revision>84</cp:revision>
  <dcterms:created xsi:type="dcterms:W3CDTF">2019-12-01T14:17:46Z</dcterms:created>
  <dcterms:modified xsi:type="dcterms:W3CDTF">2019-12-10T09:40:16Z</dcterms:modified>
</cp:coreProperties>
</file>