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9AA9FFD-87A5-45F2-9131-D3F311D229FC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167D-14F1-4EDC-8B21-38695DA7025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57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9FFD-87A5-45F2-9131-D3F311D229FC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167D-14F1-4EDC-8B21-38695DA702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54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9FFD-87A5-45F2-9131-D3F311D229FC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167D-14F1-4EDC-8B21-38695DA7025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68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9FFD-87A5-45F2-9131-D3F311D229FC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167D-14F1-4EDC-8B21-38695DA702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97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9FFD-87A5-45F2-9131-D3F311D229FC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167D-14F1-4EDC-8B21-38695DA7025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38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9FFD-87A5-45F2-9131-D3F311D229FC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167D-14F1-4EDC-8B21-38695DA702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933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9FFD-87A5-45F2-9131-D3F311D229FC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167D-14F1-4EDC-8B21-38695DA702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78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9FFD-87A5-45F2-9131-D3F311D229FC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167D-14F1-4EDC-8B21-38695DA702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30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9FFD-87A5-45F2-9131-D3F311D229FC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167D-14F1-4EDC-8B21-38695DA702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42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9FFD-87A5-45F2-9131-D3F311D229FC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167D-14F1-4EDC-8B21-38695DA702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63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9FFD-87A5-45F2-9131-D3F311D229FC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167D-14F1-4EDC-8B21-38695DA7025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80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9AA9FFD-87A5-45F2-9131-D3F311D229FC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F57167D-14F1-4EDC-8B21-38695DA7025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58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994E56A-7723-43A3-9A96-A0A0108694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Обновление преподавания физики в свете введения ФГОС СОО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CA913D47-A10E-480E-B64A-D0F64BF77C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Цыганкова П.В., зав. отделом ГАУ ДПО СОИРО</a:t>
            </a:r>
          </a:p>
        </p:txBody>
      </p:sp>
    </p:spTree>
    <p:extLst>
      <p:ext uri="{BB962C8B-B14F-4D97-AF65-F5344CB8AC3E}">
        <p14:creationId xmlns:p14="http://schemas.microsoft.com/office/powerpoint/2010/main" val="2995216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E69190-B807-4B84-BD4A-C55C96347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18181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П. 27.8. ФООП – Федеральный учебный план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D9120884-5A16-4903-9481-7C3CCEA147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103" t="24351" r="32174" b="3425"/>
          <a:stretch/>
        </p:blipFill>
        <p:spPr>
          <a:xfrm>
            <a:off x="4216844" y="1420428"/>
            <a:ext cx="4554294" cy="503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857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D3E88D-888D-4CEE-AED8-D60DA3EF1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Учебный 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82693F-AEE3-41D1-B0E0-A85ECD9BD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Включает индивидуальный учебный проект и не менее 13 предметов. Как минимум 2 из которых – на углублённом уровне</a:t>
            </a:r>
          </a:p>
          <a:p>
            <a:r>
              <a:rPr lang="ru-RU" dirty="0"/>
              <a:t>Допускается включение консультаций с тьютором, психологом, учителем, директором</a:t>
            </a:r>
          </a:p>
          <a:p>
            <a:r>
              <a:rPr lang="ru-RU" dirty="0"/>
              <a:t>Суммарный объём д/з не должен превышать 3,5 часа</a:t>
            </a:r>
          </a:p>
        </p:txBody>
      </p:sp>
    </p:spTree>
    <p:extLst>
      <p:ext uri="{BB962C8B-B14F-4D97-AF65-F5344CB8AC3E}">
        <p14:creationId xmlns:p14="http://schemas.microsoft.com/office/powerpoint/2010/main" val="2037134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68A891-37F5-427E-B89D-499B52FD2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 изучения физики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189F456-274D-4875-9AA8-015BA11FF0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Базовый уровень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A5BFA1-8744-44E4-9DE2-11E43E17FB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Все профили, кроме технологического</a:t>
            </a:r>
          </a:p>
          <a:p>
            <a:r>
              <a:rPr lang="ru-RU" dirty="0"/>
              <a:t>2 ч в неделю</a:t>
            </a:r>
          </a:p>
          <a:p>
            <a:r>
              <a:rPr lang="ru-RU" dirty="0"/>
              <a:t>УМК Г.Я. Мякишев</a:t>
            </a:r>
          </a:p>
          <a:p>
            <a:r>
              <a:rPr lang="ru-RU" dirty="0"/>
              <a:t>Возможность дополнения и расширения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61FC835-37EE-4A8B-A714-3A86FE9770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/>
              <a:t>Углублённый </a:t>
            </a:r>
            <a:r>
              <a:rPr lang="ru-RU" dirty="0"/>
              <a:t>уровень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D68AC175-C426-4575-8D8E-0FD44209D3C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Технологический профиль</a:t>
            </a:r>
          </a:p>
          <a:p>
            <a:r>
              <a:rPr lang="ru-RU" dirty="0"/>
              <a:t>5 ч в неделю</a:t>
            </a:r>
          </a:p>
          <a:p>
            <a:r>
              <a:rPr lang="ru-RU" dirty="0"/>
              <a:t>УМК В.А. Касьянов</a:t>
            </a:r>
          </a:p>
          <a:p>
            <a:r>
              <a:rPr lang="ru-RU" dirty="0"/>
              <a:t>Физический практикум</a:t>
            </a:r>
          </a:p>
        </p:txBody>
      </p:sp>
    </p:spTree>
    <p:extLst>
      <p:ext uri="{BB962C8B-B14F-4D97-AF65-F5344CB8AC3E}">
        <p14:creationId xmlns:p14="http://schemas.microsoft.com/office/powerpoint/2010/main" val="2286930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7DB5C7-45F8-4825-A42B-EDC153CB1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Нормативно-правовые документы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2622BF-7CCD-4722-BCBA-F2B7B59F3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Приказ Министерства просвещения РФ «О внесении изменений в федеральный государственный образовательный стандарт среднего общего образования, утверждённый приказом Министерства образования и науки от 17 мая 20212 года №413» от 12 августа 2022 года №732</a:t>
            </a:r>
          </a:p>
          <a:p>
            <a:r>
              <a:rPr lang="ru-RU" dirty="0"/>
              <a:t>Приказ Министерства просвещения РФ «Об утверждении федеральной основной образовательной программы среднего общего образования» от 23 ноября 2022 года №1014</a:t>
            </a:r>
          </a:p>
        </p:txBody>
      </p:sp>
    </p:spTree>
    <p:extLst>
      <p:ext uri="{BB962C8B-B14F-4D97-AF65-F5344CB8AC3E}">
        <p14:creationId xmlns:p14="http://schemas.microsoft.com/office/powerpoint/2010/main" val="22227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20804-BB5F-4B8B-892E-0AF577DCD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Требования к личностным результатам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483EED-6290-4B07-A15D-E0425BB97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Сгруппированы по направлениям воспитания</a:t>
            </a:r>
          </a:p>
          <a:p>
            <a:r>
              <a:rPr lang="ru-RU" dirty="0"/>
              <a:t>Особое внимание – вкладу российских учёных и инженеров в развитие науки, техники и технологий</a:t>
            </a:r>
          </a:p>
          <a:p>
            <a:r>
              <a:rPr lang="ru-RU" dirty="0"/>
              <a:t>Необходимость вовлечения обучающихся в волонтёрскую деятельность и школьное самоуправление</a:t>
            </a:r>
          </a:p>
        </p:txBody>
      </p:sp>
    </p:spTree>
    <p:extLst>
      <p:ext uri="{BB962C8B-B14F-4D97-AF65-F5344CB8AC3E}">
        <p14:creationId xmlns:p14="http://schemas.microsoft.com/office/powerpoint/2010/main" val="2502729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441D7E-0E73-4E14-B588-268A6349B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5936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Требования к метапредметным результатам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B65D27-0B22-4E9B-9924-B55387396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Конкретизированы и уточнены</a:t>
            </a:r>
          </a:p>
          <a:p>
            <a:r>
              <a:rPr lang="ru-RU" dirty="0"/>
              <a:t>Уделено внимание развитию функциональной грамотности</a:t>
            </a:r>
          </a:p>
          <a:p>
            <a:r>
              <a:rPr lang="ru-RU" dirty="0"/>
              <a:t>Введено новое УУД – эмоциональный интеллект</a:t>
            </a:r>
          </a:p>
          <a:p>
            <a:r>
              <a:rPr lang="ru-RU" dirty="0"/>
              <a:t>Для каждого УУД выделены критерии сформированности</a:t>
            </a:r>
          </a:p>
        </p:txBody>
      </p:sp>
    </p:spTree>
    <p:extLst>
      <p:ext uri="{BB962C8B-B14F-4D97-AF65-F5344CB8AC3E}">
        <p14:creationId xmlns:p14="http://schemas.microsoft.com/office/powerpoint/2010/main" val="299407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F191C-A2BC-4B32-B095-FE70B7A8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Требования к предметным результатам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CD91DC-DA5E-435A-ABF5-5F46A5CDF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Формулируются в деятельностной форме с усилением акцента на применение знаний и умений</a:t>
            </a:r>
          </a:p>
          <a:p>
            <a:r>
              <a:rPr lang="ru-RU" dirty="0"/>
              <a:t>На базовом уровне ориентированы на обеспечение общеобразовательной и общекультурной подготовки</a:t>
            </a:r>
          </a:p>
          <a:p>
            <a:r>
              <a:rPr lang="ru-RU" dirty="0"/>
              <a:t>На углублённом уровне – на подготовку к последующему профессиональному образованию, развитие способностей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161461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27D131-6143-4D73-8250-66CAD00B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Объём учебной нагрузки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8AA6FC-6BE5-4C16-ABAD-99A53FCD5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Минимальный – 2170 часов</a:t>
            </a:r>
          </a:p>
          <a:p>
            <a:r>
              <a:rPr lang="ru-RU" dirty="0"/>
              <a:t>Максимальный – 2516 часов (37 часов при 34-недельном </a:t>
            </a:r>
            <a:r>
              <a:rPr lang="ru-RU" dirty="0" err="1"/>
              <a:t>уч.г</a:t>
            </a:r>
            <a:r>
              <a:rPr lang="ru-RU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77255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E9F93B-6587-4816-8430-4A4F8159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Предметные области и учебные предметы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6B7ADB8-5948-495E-ADA0-6D04BC3606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05392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344">
                  <a:extLst>
                    <a:ext uri="{9D8B030D-6E8A-4147-A177-3AD203B41FA5}">
                      <a16:colId xmlns:a16="http://schemas.microsoft.com/office/drawing/2014/main" val="2646171352"/>
                    </a:ext>
                  </a:extLst>
                </a:gridCol>
                <a:gridCol w="6867919">
                  <a:extLst>
                    <a:ext uri="{9D8B030D-6E8A-4147-A177-3AD203B41FA5}">
                      <a16:colId xmlns:a16="http://schemas.microsoft.com/office/drawing/2014/main" val="1768477987"/>
                    </a:ext>
                  </a:extLst>
                </a:gridCol>
              </a:tblGrid>
              <a:tr h="836776">
                <a:tc>
                  <a:txBody>
                    <a:bodyPr/>
                    <a:lstStyle/>
                    <a:p>
                      <a:r>
                        <a:rPr lang="ru-RU" dirty="0"/>
                        <a:t>Предметная область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Предмет (уровень)</a:t>
                      </a:r>
                    </a:p>
                  </a:txBody>
                  <a:tcPr marL="84524" marR="84524"/>
                </a:tc>
                <a:extLst>
                  <a:ext uri="{0D108BD9-81ED-4DB2-BD59-A6C34878D82A}">
                    <a16:rowId xmlns:a16="http://schemas.microsoft.com/office/drawing/2014/main" val="2079935248"/>
                  </a:ext>
                </a:extLst>
              </a:tr>
              <a:tr h="2063282">
                <a:tc>
                  <a:txBody>
                    <a:bodyPr/>
                    <a:lstStyle/>
                    <a:p>
                      <a:r>
                        <a:rPr lang="ru-RU" dirty="0"/>
                        <a:t>Математика и информатика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Математика, вкл. «Алгебру и начала анализа», «Геометрию», «Вероятность и статистику») (базовый, углублённый)</a:t>
                      </a:r>
                    </a:p>
                    <a:p>
                      <a:r>
                        <a:rPr lang="ru-RU" dirty="0"/>
                        <a:t>Информатика (базовый, углублённый)</a:t>
                      </a:r>
                    </a:p>
                  </a:txBody>
                  <a:tcPr marL="84524" marR="84524"/>
                </a:tc>
                <a:extLst>
                  <a:ext uri="{0D108BD9-81ED-4DB2-BD59-A6C34878D82A}">
                    <a16:rowId xmlns:a16="http://schemas.microsoft.com/office/drawing/2014/main" val="3837550609"/>
                  </a:ext>
                </a:extLst>
              </a:tr>
              <a:tr h="1444298">
                <a:tc>
                  <a:txBody>
                    <a:bodyPr/>
                    <a:lstStyle/>
                    <a:p>
                      <a:r>
                        <a:rPr lang="ru-RU" dirty="0"/>
                        <a:t>Естественнонаучные предметы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Физика (базовый, углублённый)</a:t>
                      </a:r>
                    </a:p>
                  </a:txBody>
                  <a:tcPr marL="84524" marR="84524"/>
                </a:tc>
                <a:extLst>
                  <a:ext uri="{0D108BD9-81ED-4DB2-BD59-A6C34878D82A}">
                    <a16:rowId xmlns:a16="http://schemas.microsoft.com/office/drawing/2014/main" val="299874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373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B3FF84-D284-48C0-A4A4-A082FB7E5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Учебный 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E67BDE-FCEA-4CAD-B304-702EACBDB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13 обязательных учебных предметов («Астрономия» интегрирована в «Физику», «Естествознание» – в «Физику», «Химию», «Биологию»)</a:t>
            </a:r>
          </a:p>
          <a:p>
            <a:r>
              <a:rPr lang="ru-RU" dirty="0"/>
              <a:t>Не менее 2 предметов должно изучаться на углублённом уровне, в том числе – в классах универсального профиля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2702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2535E2-19D8-473F-A54F-E432598D7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 оценки в ФООП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247532-1167-4F37-8DFF-16A33BF80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Выделены формы внутренней и внешней оценки</a:t>
            </a:r>
          </a:p>
          <a:p>
            <a:r>
              <a:rPr lang="ru-RU" dirty="0"/>
              <a:t>Определены формы оценки функциональной грамотности</a:t>
            </a:r>
          </a:p>
          <a:p>
            <a:r>
              <a:rPr lang="ru-RU" dirty="0"/>
              <a:t>Сформулированы критерии оценки проекта</a:t>
            </a:r>
          </a:p>
          <a:p>
            <a:r>
              <a:rPr lang="ru-RU" dirty="0"/>
              <a:t>Для оценки предметных результатов используются критерии: знание и понимание, применение, функциональность</a:t>
            </a:r>
          </a:p>
          <a:p>
            <a:r>
              <a:rPr lang="ru-RU" dirty="0"/>
              <a:t>Предусмотрено описание особенности оценки по каждому предмету (в приложении)</a:t>
            </a:r>
          </a:p>
          <a:p>
            <a:r>
              <a:rPr lang="ru-RU" dirty="0"/>
              <a:t>Оценка профессионального мастерства педагога включена в систему внутреннего мониторинга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776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216</TotalTime>
  <Words>438</Words>
  <Application>Microsoft Office PowerPoint</Application>
  <PresentationFormat>Широкоэкранный</PresentationFormat>
  <Paragraphs>55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Tw Cen MT</vt:lpstr>
      <vt:lpstr>Tw Cen MT Condensed</vt:lpstr>
      <vt:lpstr>Wingdings 3</vt:lpstr>
      <vt:lpstr>Интеграл</vt:lpstr>
      <vt:lpstr>Обновление преподавания физики в свете введения ФГОС СОО</vt:lpstr>
      <vt:lpstr>Нормативно-правовые документы</vt:lpstr>
      <vt:lpstr>Требования к личностным результатам</vt:lpstr>
      <vt:lpstr>Требования к метапредметным результатам</vt:lpstr>
      <vt:lpstr>Требования к предметным результатам</vt:lpstr>
      <vt:lpstr>Объём учебной нагрузки</vt:lpstr>
      <vt:lpstr>Предметные области и учебные предметы</vt:lpstr>
      <vt:lpstr>Учебный план</vt:lpstr>
      <vt:lpstr>Особенности оценки в ФООП</vt:lpstr>
      <vt:lpstr>П. 27.8. ФООП – Федеральный учебный план</vt:lpstr>
      <vt:lpstr>Учебный план</vt:lpstr>
      <vt:lpstr>Особенности изучения физики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Обновление преподавания физики в свете введения ФГОС СОО</dc:title>
  <dc:creator>GL_03_09_2021</dc:creator>
  <cp:lastModifiedBy>GL_03_09_2021</cp:lastModifiedBy>
  <cp:revision>16</cp:revision>
  <dcterms:created xsi:type="dcterms:W3CDTF">2023-02-02T11:39:04Z</dcterms:created>
  <dcterms:modified xsi:type="dcterms:W3CDTF">2023-02-03T12:52:08Z</dcterms:modified>
</cp:coreProperties>
</file>