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1" r:id="rId1"/>
  </p:sldMasterIdLst>
  <p:sldIdLst>
    <p:sldId id="256" r:id="rId2"/>
    <p:sldId id="258" r:id="rId3"/>
    <p:sldId id="259" r:id="rId4"/>
    <p:sldId id="268" r:id="rId5"/>
    <p:sldId id="284" r:id="rId6"/>
    <p:sldId id="285" r:id="rId7"/>
    <p:sldId id="286" r:id="rId8"/>
    <p:sldId id="279" r:id="rId9"/>
    <p:sldId id="289" r:id="rId10"/>
    <p:sldId id="290" r:id="rId11"/>
    <p:sldId id="288" r:id="rId12"/>
    <p:sldId id="287" r:id="rId13"/>
    <p:sldId id="269" r:id="rId14"/>
    <p:sldId id="270" r:id="rId15"/>
    <p:sldId id="271" r:id="rId16"/>
    <p:sldId id="272" r:id="rId17"/>
    <p:sldId id="273" r:id="rId18"/>
    <p:sldId id="276" r:id="rId19"/>
    <p:sldId id="274" r:id="rId20"/>
    <p:sldId id="275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=""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1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5A0B7A-DA91-4E4C-B1E6-E71FDB898564}" type="doc">
      <dgm:prSet loTypeId="urn:microsoft.com/office/officeart/2005/8/layout/radial6" loCatId="relationship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5BA8A4DC-3A77-404F-A626-F4721C1E6EF9}">
      <dgm:prSet phldrT="[Текст]" custT="1"/>
      <dgm:spPr/>
      <dgm:t>
        <a:bodyPr/>
        <a:lstStyle/>
        <a:p>
          <a:r>
            <a:rPr lang="ru-RU" sz="1600" b="1" dirty="0" smtClean="0"/>
            <a:t>Одаренный ребёнок</a:t>
          </a:r>
          <a:endParaRPr lang="ru-RU" sz="1600" b="1" dirty="0"/>
        </a:p>
      </dgm:t>
    </dgm:pt>
    <dgm:pt modelId="{6798A397-2177-4F06-8A52-E1577801B4BF}" type="parTrans" cxnId="{D58B7A4A-FAF8-43A6-BE27-1523C4847D8D}">
      <dgm:prSet/>
      <dgm:spPr/>
      <dgm:t>
        <a:bodyPr/>
        <a:lstStyle/>
        <a:p>
          <a:endParaRPr lang="ru-RU"/>
        </a:p>
      </dgm:t>
    </dgm:pt>
    <dgm:pt modelId="{CB902ABF-644E-4CED-B495-AC1A5003A95E}" type="sibTrans" cxnId="{D58B7A4A-FAF8-43A6-BE27-1523C4847D8D}">
      <dgm:prSet/>
      <dgm:spPr/>
      <dgm:t>
        <a:bodyPr/>
        <a:lstStyle/>
        <a:p>
          <a:endParaRPr lang="ru-RU"/>
        </a:p>
      </dgm:t>
    </dgm:pt>
    <dgm:pt modelId="{7086CCEF-C646-4C62-BF52-59CF33648033}">
      <dgm:prSet phldrT="[Текст]" custT="1"/>
      <dgm:spPr/>
      <dgm:t>
        <a:bodyPr/>
        <a:lstStyle/>
        <a:p>
          <a:r>
            <a:rPr lang="ru-RU" sz="1600" b="1" dirty="0" smtClean="0"/>
            <a:t>Вокал</a:t>
          </a:r>
          <a:endParaRPr lang="ru-RU" sz="1600" b="1" dirty="0"/>
        </a:p>
      </dgm:t>
    </dgm:pt>
    <dgm:pt modelId="{4338820A-89E1-4AC4-A14D-CA17A0626AB9}" type="parTrans" cxnId="{EC37C711-1FD5-4011-A67F-5556E2C53932}">
      <dgm:prSet/>
      <dgm:spPr/>
      <dgm:t>
        <a:bodyPr/>
        <a:lstStyle/>
        <a:p>
          <a:endParaRPr lang="ru-RU"/>
        </a:p>
      </dgm:t>
    </dgm:pt>
    <dgm:pt modelId="{B411C587-C67F-40CB-9342-F34739058005}" type="sibTrans" cxnId="{EC37C711-1FD5-4011-A67F-5556E2C53932}">
      <dgm:prSet/>
      <dgm:spPr/>
      <dgm:t>
        <a:bodyPr/>
        <a:lstStyle/>
        <a:p>
          <a:endParaRPr lang="ru-RU"/>
        </a:p>
      </dgm:t>
    </dgm:pt>
    <dgm:pt modelId="{528240E3-89A3-4EF1-92C0-FA39343548E4}">
      <dgm:prSet phldrT="[Текст]" custT="1"/>
      <dgm:spPr/>
      <dgm:t>
        <a:bodyPr/>
        <a:lstStyle/>
        <a:p>
          <a:r>
            <a:rPr lang="ru-RU" sz="1600" b="1" dirty="0" smtClean="0"/>
            <a:t>Хор</a:t>
          </a:r>
          <a:endParaRPr lang="ru-RU" sz="1600" b="1" dirty="0"/>
        </a:p>
      </dgm:t>
    </dgm:pt>
    <dgm:pt modelId="{292F2523-420A-4FD8-A04B-B69EBF397DAE}" type="parTrans" cxnId="{D2AA7319-E948-429A-B2D9-9746ED95A7A3}">
      <dgm:prSet/>
      <dgm:spPr/>
      <dgm:t>
        <a:bodyPr/>
        <a:lstStyle/>
        <a:p>
          <a:endParaRPr lang="ru-RU"/>
        </a:p>
      </dgm:t>
    </dgm:pt>
    <dgm:pt modelId="{863FA71C-CB4D-43D7-A5E3-F5477C47D856}" type="sibTrans" cxnId="{D2AA7319-E948-429A-B2D9-9746ED95A7A3}">
      <dgm:prSet/>
      <dgm:spPr/>
      <dgm:t>
        <a:bodyPr/>
        <a:lstStyle/>
        <a:p>
          <a:endParaRPr lang="ru-RU"/>
        </a:p>
      </dgm:t>
    </dgm:pt>
    <dgm:pt modelId="{6423D869-08B6-4488-8078-CDE0FA9B1E27}">
      <dgm:prSet phldrT="[Текст]" custT="1"/>
      <dgm:spPr/>
      <dgm:t>
        <a:bodyPr/>
        <a:lstStyle/>
        <a:p>
          <a:r>
            <a:rPr lang="ru-RU" sz="1600" b="1" dirty="0" smtClean="0"/>
            <a:t>Свирель поёт</a:t>
          </a:r>
          <a:endParaRPr lang="ru-RU" sz="1600" b="1" dirty="0"/>
        </a:p>
      </dgm:t>
    </dgm:pt>
    <dgm:pt modelId="{4A4F3730-3B8C-4E16-9685-3178A920B7A3}" type="parTrans" cxnId="{0D3CE660-A1BE-4783-B09D-CB7A89EC60E1}">
      <dgm:prSet/>
      <dgm:spPr/>
      <dgm:t>
        <a:bodyPr/>
        <a:lstStyle/>
        <a:p>
          <a:endParaRPr lang="ru-RU"/>
        </a:p>
      </dgm:t>
    </dgm:pt>
    <dgm:pt modelId="{AA2C1775-5928-421D-95E3-62BFF57B9E9E}" type="sibTrans" cxnId="{0D3CE660-A1BE-4783-B09D-CB7A89EC60E1}">
      <dgm:prSet/>
      <dgm:spPr/>
      <dgm:t>
        <a:bodyPr/>
        <a:lstStyle/>
        <a:p>
          <a:endParaRPr lang="ru-RU"/>
        </a:p>
      </dgm:t>
    </dgm:pt>
    <dgm:pt modelId="{8FB38A9C-1F26-43FA-9BD2-0ABC9D018651}">
      <dgm:prSet phldrT="[Текст]" custT="1"/>
      <dgm:spPr/>
      <dgm:t>
        <a:bodyPr/>
        <a:lstStyle/>
        <a:p>
          <a:r>
            <a:rPr lang="ru-RU" sz="1600" b="1" dirty="0" smtClean="0"/>
            <a:t>Орфей</a:t>
          </a:r>
          <a:endParaRPr lang="ru-RU" sz="1600" b="1" dirty="0"/>
        </a:p>
      </dgm:t>
    </dgm:pt>
    <dgm:pt modelId="{3010884E-E0B3-49F0-A74C-E691D9FD54CA}" type="parTrans" cxnId="{4032A2E0-D13F-41D3-AA8B-7CC0B5CE71A8}">
      <dgm:prSet/>
      <dgm:spPr/>
      <dgm:t>
        <a:bodyPr/>
        <a:lstStyle/>
        <a:p>
          <a:endParaRPr lang="ru-RU"/>
        </a:p>
      </dgm:t>
    </dgm:pt>
    <dgm:pt modelId="{0C7F4B0A-F5C2-4666-8296-EADB4EBB9835}" type="sibTrans" cxnId="{4032A2E0-D13F-41D3-AA8B-7CC0B5CE71A8}">
      <dgm:prSet/>
      <dgm:spPr/>
      <dgm:t>
        <a:bodyPr/>
        <a:lstStyle/>
        <a:p>
          <a:endParaRPr lang="ru-RU"/>
        </a:p>
      </dgm:t>
    </dgm:pt>
    <dgm:pt modelId="{75AE4EA6-B4FA-4A13-8204-A29A43E83ADD}">
      <dgm:prSet custT="1"/>
      <dgm:spPr/>
      <dgm:t>
        <a:bodyPr/>
        <a:lstStyle/>
        <a:p>
          <a:pPr algn="ctr"/>
          <a:r>
            <a:rPr lang="ru-RU" sz="1100" b="1" dirty="0" smtClean="0"/>
            <a:t>Студия современного танца</a:t>
          </a:r>
          <a:endParaRPr lang="ru-RU" sz="1100" b="1" dirty="0"/>
        </a:p>
      </dgm:t>
    </dgm:pt>
    <dgm:pt modelId="{4D383B03-D708-42B8-94D2-D8BB601ADBD2}" type="parTrans" cxnId="{CF064A5C-6A21-4A0E-83D2-16EBA39EF966}">
      <dgm:prSet/>
      <dgm:spPr/>
      <dgm:t>
        <a:bodyPr/>
        <a:lstStyle/>
        <a:p>
          <a:endParaRPr lang="ru-RU"/>
        </a:p>
      </dgm:t>
    </dgm:pt>
    <dgm:pt modelId="{27590BDE-48FB-4FE6-B53A-4FC8EE3DCDDE}" type="sibTrans" cxnId="{CF064A5C-6A21-4A0E-83D2-16EBA39EF966}">
      <dgm:prSet/>
      <dgm:spPr/>
      <dgm:t>
        <a:bodyPr/>
        <a:lstStyle/>
        <a:p>
          <a:endParaRPr lang="ru-RU"/>
        </a:p>
      </dgm:t>
    </dgm:pt>
    <dgm:pt modelId="{87DDD482-9690-454F-9627-740FDC77828B}">
      <dgm:prSet custT="1"/>
      <dgm:spPr/>
      <dgm:t>
        <a:bodyPr/>
        <a:lstStyle/>
        <a:p>
          <a:r>
            <a:rPr lang="ru-RU" sz="1400" b="1" dirty="0" smtClean="0"/>
            <a:t>Я - художник</a:t>
          </a:r>
          <a:endParaRPr lang="ru-RU" sz="1400" b="1" dirty="0"/>
        </a:p>
      </dgm:t>
    </dgm:pt>
    <dgm:pt modelId="{5EDCFFC6-6CBC-4142-BBCE-244293375CCA}" type="parTrans" cxnId="{063C7539-D66F-4D15-BDBD-4AE6A5DD284C}">
      <dgm:prSet/>
      <dgm:spPr/>
      <dgm:t>
        <a:bodyPr/>
        <a:lstStyle/>
        <a:p>
          <a:endParaRPr lang="ru-RU"/>
        </a:p>
      </dgm:t>
    </dgm:pt>
    <dgm:pt modelId="{8ADF0666-24D8-475F-BA59-79DE722F6450}" type="sibTrans" cxnId="{063C7539-D66F-4D15-BDBD-4AE6A5DD284C}">
      <dgm:prSet/>
      <dgm:spPr/>
      <dgm:t>
        <a:bodyPr/>
        <a:lstStyle/>
        <a:p>
          <a:endParaRPr lang="ru-RU"/>
        </a:p>
      </dgm:t>
    </dgm:pt>
    <dgm:pt modelId="{1D0A33E3-7B59-4811-BCBD-850AA620BF10}">
      <dgm:prSet custT="1"/>
      <dgm:spPr/>
      <dgm:t>
        <a:bodyPr/>
        <a:lstStyle/>
        <a:p>
          <a:r>
            <a:rPr lang="ru-RU" sz="1400" b="1" dirty="0" smtClean="0"/>
            <a:t>Студия актёрского мастерства</a:t>
          </a:r>
          <a:endParaRPr lang="ru-RU" sz="1400" b="1" dirty="0"/>
        </a:p>
      </dgm:t>
    </dgm:pt>
    <dgm:pt modelId="{B68F6CA1-881F-4A3C-86B4-5536EA9CC46B}" type="parTrans" cxnId="{3766D1C5-CDBB-4FF3-8360-81CDA567E433}">
      <dgm:prSet/>
      <dgm:spPr/>
      <dgm:t>
        <a:bodyPr/>
        <a:lstStyle/>
        <a:p>
          <a:endParaRPr lang="ru-RU"/>
        </a:p>
      </dgm:t>
    </dgm:pt>
    <dgm:pt modelId="{3A816625-E0BE-4902-B92E-4B68D61B8D73}" type="sibTrans" cxnId="{3766D1C5-CDBB-4FF3-8360-81CDA567E433}">
      <dgm:prSet/>
      <dgm:spPr/>
      <dgm:t>
        <a:bodyPr/>
        <a:lstStyle/>
        <a:p>
          <a:endParaRPr lang="ru-RU"/>
        </a:p>
      </dgm:t>
    </dgm:pt>
    <dgm:pt modelId="{5F9A1CA6-86C5-4A74-9987-68ACA5B6EDB3}" type="pres">
      <dgm:prSet presAssocID="{CF5A0B7A-DA91-4E4C-B1E6-E71FDB89856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63D844-D18D-4D4A-A07B-CF4C3439CCB3}" type="pres">
      <dgm:prSet presAssocID="{5BA8A4DC-3A77-404F-A626-F4721C1E6EF9}" presName="centerShape" presStyleLbl="node0" presStyleIdx="0" presStyleCnt="1" custScaleX="152132" custScaleY="158269" custLinFactNeighborX="-232" custLinFactNeighborY="-2553"/>
      <dgm:spPr>
        <a:prstGeom prst="star5">
          <a:avLst/>
        </a:prstGeom>
      </dgm:spPr>
      <dgm:t>
        <a:bodyPr/>
        <a:lstStyle/>
        <a:p>
          <a:endParaRPr lang="ru-RU"/>
        </a:p>
      </dgm:t>
    </dgm:pt>
    <dgm:pt modelId="{97A5249A-23D8-4B7B-A7F1-B0CB6E307C3E}" type="pres">
      <dgm:prSet presAssocID="{7086CCEF-C646-4C62-BF52-59CF33648033}" presName="node" presStyleLbl="node1" presStyleIdx="0" presStyleCnt="7" custRadScaleRad="100886" custRadScaleInc="-3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E4DBA1-13B9-4C0B-A82A-475C52800228}" type="pres">
      <dgm:prSet presAssocID="{7086CCEF-C646-4C62-BF52-59CF33648033}" presName="dummy" presStyleCnt="0"/>
      <dgm:spPr/>
    </dgm:pt>
    <dgm:pt modelId="{EEC926A3-7C05-4769-90DA-821C9A492BB1}" type="pres">
      <dgm:prSet presAssocID="{B411C587-C67F-40CB-9342-F34739058005}" presName="sibTrans" presStyleLbl="sibTrans2D1" presStyleIdx="0" presStyleCnt="7"/>
      <dgm:spPr/>
      <dgm:t>
        <a:bodyPr/>
        <a:lstStyle/>
        <a:p>
          <a:endParaRPr lang="ru-RU"/>
        </a:p>
      </dgm:t>
    </dgm:pt>
    <dgm:pt modelId="{E3BBD702-8019-49C2-88F5-578084900A58}" type="pres">
      <dgm:prSet presAssocID="{528240E3-89A3-4EF1-92C0-FA39343548E4}" presName="node" presStyleLbl="node1" presStyleIdx="1" presStyleCnt="7" custRadScaleRad="99247" custRadScaleInc="-18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9F0131-EFD8-48A3-BD02-761E3B967460}" type="pres">
      <dgm:prSet presAssocID="{528240E3-89A3-4EF1-92C0-FA39343548E4}" presName="dummy" presStyleCnt="0"/>
      <dgm:spPr/>
    </dgm:pt>
    <dgm:pt modelId="{D6203462-60E7-4C27-9DB7-068FE8A7A5AF}" type="pres">
      <dgm:prSet presAssocID="{863FA71C-CB4D-43D7-A5E3-F5477C47D856}" presName="sibTrans" presStyleLbl="sibTrans2D1" presStyleIdx="1" presStyleCnt="7"/>
      <dgm:spPr/>
      <dgm:t>
        <a:bodyPr/>
        <a:lstStyle/>
        <a:p>
          <a:endParaRPr lang="ru-RU"/>
        </a:p>
      </dgm:t>
    </dgm:pt>
    <dgm:pt modelId="{EB0F57CF-A572-4E61-AA4E-CADE07F94A87}" type="pres">
      <dgm:prSet presAssocID="{87DDD482-9690-454F-9627-740FDC77828B}" presName="node" presStyleLbl="node1" presStyleIdx="2" presStyleCnt="7" custRadScaleRad="99105" custRadScaleInc="8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363B54-3031-465A-A6E5-082885AB13A6}" type="pres">
      <dgm:prSet presAssocID="{87DDD482-9690-454F-9627-740FDC77828B}" presName="dummy" presStyleCnt="0"/>
      <dgm:spPr/>
    </dgm:pt>
    <dgm:pt modelId="{F32D0BE4-A773-4BAD-9DAA-074FC75C60F6}" type="pres">
      <dgm:prSet presAssocID="{8ADF0666-24D8-475F-BA59-79DE722F6450}" presName="sibTrans" presStyleLbl="sibTrans2D1" presStyleIdx="2" presStyleCnt="7"/>
      <dgm:spPr/>
      <dgm:t>
        <a:bodyPr/>
        <a:lstStyle/>
        <a:p>
          <a:endParaRPr lang="ru-RU"/>
        </a:p>
      </dgm:t>
    </dgm:pt>
    <dgm:pt modelId="{637D082F-FAE4-4076-920C-69774D24083F}" type="pres">
      <dgm:prSet presAssocID="{1D0A33E3-7B59-4811-BCBD-850AA620BF10}" presName="node" presStyleLbl="node1" presStyleIdx="3" presStyleCnt="7" custRadScaleRad="99643" custRadScaleInc="28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1C9052-EF7C-42EC-B889-C80E8B2E1F51}" type="pres">
      <dgm:prSet presAssocID="{1D0A33E3-7B59-4811-BCBD-850AA620BF10}" presName="dummy" presStyleCnt="0"/>
      <dgm:spPr/>
    </dgm:pt>
    <dgm:pt modelId="{78F3B444-2B43-4E33-A800-5D01DC88014A}" type="pres">
      <dgm:prSet presAssocID="{3A816625-E0BE-4902-B92E-4B68D61B8D73}" presName="sibTrans" presStyleLbl="sibTrans2D1" presStyleIdx="3" presStyleCnt="7"/>
      <dgm:spPr/>
      <dgm:t>
        <a:bodyPr/>
        <a:lstStyle/>
        <a:p>
          <a:endParaRPr lang="ru-RU"/>
        </a:p>
      </dgm:t>
    </dgm:pt>
    <dgm:pt modelId="{3308EEA3-3692-4593-9623-1DE30A242030}" type="pres">
      <dgm:prSet presAssocID="{75AE4EA6-B4FA-4A13-8204-A29A43E83ADD}" presName="node" presStyleLbl="node1" presStyleIdx="4" presStyleCnt="7" custRadScaleRad="100447" custRadScaleInc="2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31EFE6-0AAE-4104-B12C-5830915D7585}" type="pres">
      <dgm:prSet presAssocID="{75AE4EA6-B4FA-4A13-8204-A29A43E83ADD}" presName="dummy" presStyleCnt="0"/>
      <dgm:spPr/>
    </dgm:pt>
    <dgm:pt modelId="{115394D0-D033-4587-BBFF-9059C62F6B76}" type="pres">
      <dgm:prSet presAssocID="{27590BDE-48FB-4FE6-B53A-4FC8EE3DCDDE}" presName="sibTrans" presStyleLbl="sibTrans2D1" presStyleIdx="4" presStyleCnt="7"/>
      <dgm:spPr/>
      <dgm:t>
        <a:bodyPr/>
        <a:lstStyle/>
        <a:p>
          <a:endParaRPr lang="ru-RU"/>
        </a:p>
      </dgm:t>
    </dgm:pt>
    <dgm:pt modelId="{608A2851-DC31-4F03-8C90-B18D03B81046}" type="pres">
      <dgm:prSet presAssocID="{6423D869-08B6-4488-8078-CDE0FA9B1E27}" presName="node" presStyleLbl="node1" presStyleIdx="5" presStyleCnt="7" custRadScaleRad="100916" custRadScaleInc="5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38C54-CA22-4B9F-85CA-FFD2C66E21D1}" type="pres">
      <dgm:prSet presAssocID="{6423D869-08B6-4488-8078-CDE0FA9B1E27}" presName="dummy" presStyleCnt="0"/>
      <dgm:spPr/>
    </dgm:pt>
    <dgm:pt modelId="{A54CB23F-1945-43C2-86DA-48128898B937}" type="pres">
      <dgm:prSet presAssocID="{AA2C1775-5928-421D-95E3-62BFF57B9E9E}" presName="sibTrans" presStyleLbl="sibTrans2D1" presStyleIdx="5" presStyleCnt="7"/>
      <dgm:spPr/>
      <dgm:t>
        <a:bodyPr/>
        <a:lstStyle/>
        <a:p>
          <a:endParaRPr lang="ru-RU"/>
        </a:p>
      </dgm:t>
    </dgm:pt>
    <dgm:pt modelId="{0F04AE73-3730-487F-B1EF-57ED6AB1C659}" type="pres">
      <dgm:prSet presAssocID="{8FB38A9C-1F26-43FA-9BD2-0ABC9D018651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695204-84C8-411D-A3FD-0F22D5B06CC6}" type="pres">
      <dgm:prSet presAssocID="{8FB38A9C-1F26-43FA-9BD2-0ABC9D018651}" presName="dummy" presStyleCnt="0"/>
      <dgm:spPr/>
    </dgm:pt>
    <dgm:pt modelId="{5FFD505E-1E01-4D5E-8F3F-9803E6447810}" type="pres">
      <dgm:prSet presAssocID="{0C7F4B0A-F5C2-4666-8296-EADB4EBB9835}" presName="sibTrans" presStyleLbl="sibTrans2D1" presStyleIdx="6" presStyleCnt="7"/>
      <dgm:spPr/>
      <dgm:t>
        <a:bodyPr/>
        <a:lstStyle/>
        <a:p>
          <a:endParaRPr lang="ru-RU"/>
        </a:p>
      </dgm:t>
    </dgm:pt>
  </dgm:ptLst>
  <dgm:cxnLst>
    <dgm:cxn modelId="{3172DBB3-C3E4-41E1-8581-6D5AD883A546}" type="presOf" srcId="{0C7F4B0A-F5C2-4666-8296-EADB4EBB9835}" destId="{5FFD505E-1E01-4D5E-8F3F-9803E6447810}" srcOrd="0" destOrd="0" presId="urn:microsoft.com/office/officeart/2005/8/layout/radial6"/>
    <dgm:cxn modelId="{F190B8BC-988E-4F3A-B288-1BCB3B10AABE}" type="presOf" srcId="{B411C587-C67F-40CB-9342-F34739058005}" destId="{EEC926A3-7C05-4769-90DA-821C9A492BB1}" srcOrd="0" destOrd="0" presId="urn:microsoft.com/office/officeart/2005/8/layout/radial6"/>
    <dgm:cxn modelId="{063C7539-D66F-4D15-BDBD-4AE6A5DD284C}" srcId="{5BA8A4DC-3A77-404F-A626-F4721C1E6EF9}" destId="{87DDD482-9690-454F-9627-740FDC77828B}" srcOrd="2" destOrd="0" parTransId="{5EDCFFC6-6CBC-4142-BBCE-244293375CCA}" sibTransId="{8ADF0666-24D8-475F-BA59-79DE722F6450}"/>
    <dgm:cxn modelId="{F70C31E0-7747-4E79-B828-741AFD16A6A8}" type="presOf" srcId="{27590BDE-48FB-4FE6-B53A-4FC8EE3DCDDE}" destId="{115394D0-D033-4587-BBFF-9059C62F6B76}" srcOrd="0" destOrd="0" presId="urn:microsoft.com/office/officeart/2005/8/layout/radial6"/>
    <dgm:cxn modelId="{6A8AE473-F100-4A5B-8879-533C930E4F72}" type="presOf" srcId="{CF5A0B7A-DA91-4E4C-B1E6-E71FDB898564}" destId="{5F9A1CA6-86C5-4A74-9987-68ACA5B6EDB3}" srcOrd="0" destOrd="0" presId="urn:microsoft.com/office/officeart/2005/8/layout/radial6"/>
    <dgm:cxn modelId="{9439EC40-1E22-4FBA-B930-D93555C918A9}" type="presOf" srcId="{75AE4EA6-B4FA-4A13-8204-A29A43E83ADD}" destId="{3308EEA3-3692-4593-9623-1DE30A242030}" srcOrd="0" destOrd="0" presId="urn:microsoft.com/office/officeart/2005/8/layout/radial6"/>
    <dgm:cxn modelId="{C31C9C0F-CBDC-43DF-9928-962C8261024F}" type="presOf" srcId="{8ADF0666-24D8-475F-BA59-79DE722F6450}" destId="{F32D0BE4-A773-4BAD-9DAA-074FC75C60F6}" srcOrd="0" destOrd="0" presId="urn:microsoft.com/office/officeart/2005/8/layout/radial6"/>
    <dgm:cxn modelId="{6262DDA6-5875-4AE1-8787-1BD38A03815D}" type="presOf" srcId="{528240E3-89A3-4EF1-92C0-FA39343548E4}" destId="{E3BBD702-8019-49C2-88F5-578084900A58}" srcOrd="0" destOrd="0" presId="urn:microsoft.com/office/officeart/2005/8/layout/radial6"/>
    <dgm:cxn modelId="{38D8E7BB-E96F-48DF-94DF-F7215BCCF46C}" type="presOf" srcId="{8FB38A9C-1F26-43FA-9BD2-0ABC9D018651}" destId="{0F04AE73-3730-487F-B1EF-57ED6AB1C659}" srcOrd="0" destOrd="0" presId="urn:microsoft.com/office/officeart/2005/8/layout/radial6"/>
    <dgm:cxn modelId="{A5ADAC54-9C68-43C7-A364-62A64D6FED5D}" type="presOf" srcId="{6423D869-08B6-4488-8078-CDE0FA9B1E27}" destId="{608A2851-DC31-4F03-8C90-B18D03B81046}" srcOrd="0" destOrd="0" presId="urn:microsoft.com/office/officeart/2005/8/layout/radial6"/>
    <dgm:cxn modelId="{CF064A5C-6A21-4A0E-83D2-16EBA39EF966}" srcId="{5BA8A4DC-3A77-404F-A626-F4721C1E6EF9}" destId="{75AE4EA6-B4FA-4A13-8204-A29A43E83ADD}" srcOrd="4" destOrd="0" parTransId="{4D383B03-D708-42B8-94D2-D8BB601ADBD2}" sibTransId="{27590BDE-48FB-4FE6-B53A-4FC8EE3DCDDE}"/>
    <dgm:cxn modelId="{3766D1C5-CDBB-4FF3-8360-81CDA567E433}" srcId="{5BA8A4DC-3A77-404F-A626-F4721C1E6EF9}" destId="{1D0A33E3-7B59-4811-BCBD-850AA620BF10}" srcOrd="3" destOrd="0" parTransId="{B68F6CA1-881F-4A3C-86B4-5536EA9CC46B}" sibTransId="{3A816625-E0BE-4902-B92E-4B68D61B8D73}"/>
    <dgm:cxn modelId="{4032A2E0-D13F-41D3-AA8B-7CC0B5CE71A8}" srcId="{5BA8A4DC-3A77-404F-A626-F4721C1E6EF9}" destId="{8FB38A9C-1F26-43FA-9BD2-0ABC9D018651}" srcOrd="6" destOrd="0" parTransId="{3010884E-E0B3-49F0-A74C-E691D9FD54CA}" sibTransId="{0C7F4B0A-F5C2-4666-8296-EADB4EBB9835}"/>
    <dgm:cxn modelId="{D2AA7319-E948-429A-B2D9-9746ED95A7A3}" srcId="{5BA8A4DC-3A77-404F-A626-F4721C1E6EF9}" destId="{528240E3-89A3-4EF1-92C0-FA39343548E4}" srcOrd="1" destOrd="0" parTransId="{292F2523-420A-4FD8-A04B-B69EBF397DAE}" sibTransId="{863FA71C-CB4D-43D7-A5E3-F5477C47D856}"/>
    <dgm:cxn modelId="{0D3CE660-A1BE-4783-B09D-CB7A89EC60E1}" srcId="{5BA8A4DC-3A77-404F-A626-F4721C1E6EF9}" destId="{6423D869-08B6-4488-8078-CDE0FA9B1E27}" srcOrd="5" destOrd="0" parTransId="{4A4F3730-3B8C-4E16-9685-3178A920B7A3}" sibTransId="{AA2C1775-5928-421D-95E3-62BFF57B9E9E}"/>
    <dgm:cxn modelId="{D58B7A4A-FAF8-43A6-BE27-1523C4847D8D}" srcId="{CF5A0B7A-DA91-4E4C-B1E6-E71FDB898564}" destId="{5BA8A4DC-3A77-404F-A626-F4721C1E6EF9}" srcOrd="0" destOrd="0" parTransId="{6798A397-2177-4F06-8A52-E1577801B4BF}" sibTransId="{CB902ABF-644E-4CED-B495-AC1A5003A95E}"/>
    <dgm:cxn modelId="{498B5D8C-2904-4EF8-8F4B-D680B848A064}" type="presOf" srcId="{7086CCEF-C646-4C62-BF52-59CF33648033}" destId="{97A5249A-23D8-4B7B-A7F1-B0CB6E307C3E}" srcOrd="0" destOrd="0" presId="urn:microsoft.com/office/officeart/2005/8/layout/radial6"/>
    <dgm:cxn modelId="{D04D722B-983A-47BF-826A-32B476FBB2AD}" type="presOf" srcId="{3A816625-E0BE-4902-B92E-4B68D61B8D73}" destId="{78F3B444-2B43-4E33-A800-5D01DC88014A}" srcOrd="0" destOrd="0" presId="urn:microsoft.com/office/officeart/2005/8/layout/radial6"/>
    <dgm:cxn modelId="{CF91A5C0-1AB3-4938-8A59-BDA64AC392BB}" type="presOf" srcId="{87DDD482-9690-454F-9627-740FDC77828B}" destId="{EB0F57CF-A572-4E61-AA4E-CADE07F94A87}" srcOrd="0" destOrd="0" presId="urn:microsoft.com/office/officeart/2005/8/layout/radial6"/>
    <dgm:cxn modelId="{EC37C711-1FD5-4011-A67F-5556E2C53932}" srcId="{5BA8A4DC-3A77-404F-A626-F4721C1E6EF9}" destId="{7086CCEF-C646-4C62-BF52-59CF33648033}" srcOrd="0" destOrd="0" parTransId="{4338820A-89E1-4AC4-A14D-CA17A0626AB9}" sibTransId="{B411C587-C67F-40CB-9342-F34739058005}"/>
    <dgm:cxn modelId="{24427159-A094-4570-A95F-9266BDEA1B95}" type="presOf" srcId="{1D0A33E3-7B59-4811-BCBD-850AA620BF10}" destId="{637D082F-FAE4-4076-920C-69774D24083F}" srcOrd="0" destOrd="0" presId="urn:microsoft.com/office/officeart/2005/8/layout/radial6"/>
    <dgm:cxn modelId="{E6DC11F4-C5BA-46DA-A3B0-5136C4E18165}" type="presOf" srcId="{863FA71C-CB4D-43D7-A5E3-F5477C47D856}" destId="{D6203462-60E7-4C27-9DB7-068FE8A7A5AF}" srcOrd="0" destOrd="0" presId="urn:microsoft.com/office/officeart/2005/8/layout/radial6"/>
    <dgm:cxn modelId="{53FBCA0F-780A-452A-9D86-E97C436EE941}" type="presOf" srcId="{AA2C1775-5928-421D-95E3-62BFF57B9E9E}" destId="{A54CB23F-1945-43C2-86DA-48128898B937}" srcOrd="0" destOrd="0" presId="urn:microsoft.com/office/officeart/2005/8/layout/radial6"/>
    <dgm:cxn modelId="{DF2846C2-8241-403A-8C22-F09527DB7AC0}" type="presOf" srcId="{5BA8A4DC-3A77-404F-A626-F4721C1E6EF9}" destId="{5563D844-D18D-4D4A-A07B-CF4C3439CCB3}" srcOrd="0" destOrd="0" presId="urn:microsoft.com/office/officeart/2005/8/layout/radial6"/>
    <dgm:cxn modelId="{FCE19223-D415-49FE-817F-403D8F8F2F55}" type="presParOf" srcId="{5F9A1CA6-86C5-4A74-9987-68ACA5B6EDB3}" destId="{5563D844-D18D-4D4A-A07B-CF4C3439CCB3}" srcOrd="0" destOrd="0" presId="urn:microsoft.com/office/officeart/2005/8/layout/radial6"/>
    <dgm:cxn modelId="{1D3F215E-73DB-4228-85F4-843AEAC50115}" type="presParOf" srcId="{5F9A1CA6-86C5-4A74-9987-68ACA5B6EDB3}" destId="{97A5249A-23D8-4B7B-A7F1-B0CB6E307C3E}" srcOrd="1" destOrd="0" presId="urn:microsoft.com/office/officeart/2005/8/layout/radial6"/>
    <dgm:cxn modelId="{ACEB2046-6C9D-4B03-8520-AFB9534BFFDC}" type="presParOf" srcId="{5F9A1CA6-86C5-4A74-9987-68ACA5B6EDB3}" destId="{95E4DBA1-13B9-4C0B-A82A-475C52800228}" srcOrd="2" destOrd="0" presId="urn:microsoft.com/office/officeart/2005/8/layout/radial6"/>
    <dgm:cxn modelId="{1F0B8BE5-B82D-435B-B1C5-AE02CF59555C}" type="presParOf" srcId="{5F9A1CA6-86C5-4A74-9987-68ACA5B6EDB3}" destId="{EEC926A3-7C05-4769-90DA-821C9A492BB1}" srcOrd="3" destOrd="0" presId="urn:microsoft.com/office/officeart/2005/8/layout/radial6"/>
    <dgm:cxn modelId="{8FDE56A0-C1F7-4C52-BB59-5F65B3E529EA}" type="presParOf" srcId="{5F9A1CA6-86C5-4A74-9987-68ACA5B6EDB3}" destId="{E3BBD702-8019-49C2-88F5-578084900A58}" srcOrd="4" destOrd="0" presId="urn:microsoft.com/office/officeart/2005/8/layout/radial6"/>
    <dgm:cxn modelId="{8277554D-D8F5-4A98-9B96-0DDFAF860C75}" type="presParOf" srcId="{5F9A1CA6-86C5-4A74-9987-68ACA5B6EDB3}" destId="{A99F0131-EFD8-48A3-BD02-761E3B967460}" srcOrd="5" destOrd="0" presId="urn:microsoft.com/office/officeart/2005/8/layout/radial6"/>
    <dgm:cxn modelId="{030DFC14-5AC7-4CC6-9D88-0DC05838E2F5}" type="presParOf" srcId="{5F9A1CA6-86C5-4A74-9987-68ACA5B6EDB3}" destId="{D6203462-60E7-4C27-9DB7-068FE8A7A5AF}" srcOrd="6" destOrd="0" presId="urn:microsoft.com/office/officeart/2005/8/layout/radial6"/>
    <dgm:cxn modelId="{5311DE6A-5191-4753-A1D0-E19B077959DA}" type="presParOf" srcId="{5F9A1CA6-86C5-4A74-9987-68ACA5B6EDB3}" destId="{EB0F57CF-A572-4E61-AA4E-CADE07F94A87}" srcOrd="7" destOrd="0" presId="urn:microsoft.com/office/officeart/2005/8/layout/radial6"/>
    <dgm:cxn modelId="{6EE93257-54B6-423A-807F-B79431914F72}" type="presParOf" srcId="{5F9A1CA6-86C5-4A74-9987-68ACA5B6EDB3}" destId="{60363B54-3031-465A-A6E5-082885AB13A6}" srcOrd="8" destOrd="0" presId="urn:microsoft.com/office/officeart/2005/8/layout/radial6"/>
    <dgm:cxn modelId="{C2308D0C-2033-45A2-ADBB-DD553921262B}" type="presParOf" srcId="{5F9A1CA6-86C5-4A74-9987-68ACA5B6EDB3}" destId="{F32D0BE4-A773-4BAD-9DAA-074FC75C60F6}" srcOrd="9" destOrd="0" presId="urn:microsoft.com/office/officeart/2005/8/layout/radial6"/>
    <dgm:cxn modelId="{F406B140-C02A-483C-A820-6F8CBF4BDAC1}" type="presParOf" srcId="{5F9A1CA6-86C5-4A74-9987-68ACA5B6EDB3}" destId="{637D082F-FAE4-4076-920C-69774D24083F}" srcOrd="10" destOrd="0" presId="urn:microsoft.com/office/officeart/2005/8/layout/radial6"/>
    <dgm:cxn modelId="{EAC143B6-5A50-44F6-A682-D4FF20633A97}" type="presParOf" srcId="{5F9A1CA6-86C5-4A74-9987-68ACA5B6EDB3}" destId="{D51C9052-EF7C-42EC-B889-C80E8B2E1F51}" srcOrd="11" destOrd="0" presId="urn:microsoft.com/office/officeart/2005/8/layout/radial6"/>
    <dgm:cxn modelId="{9F55E362-C2BE-451A-AAA2-3F7B818EDC34}" type="presParOf" srcId="{5F9A1CA6-86C5-4A74-9987-68ACA5B6EDB3}" destId="{78F3B444-2B43-4E33-A800-5D01DC88014A}" srcOrd="12" destOrd="0" presId="urn:microsoft.com/office/officeart/2005/8/layout/radial6"/>
    <dgm:cxn modelId="{8CE6559B-C0A8-4559-9C23-6A02594F8388}" type="presParOf" srcId="{5F9A1CA6-86C5-4A74-9987-68ACA5B6EDB3}" destId="{3308EEA3-3692-4593-9623-1DE30A242030}" srcOrd="13" destOrd="0" presId="urn:microsoft.com/office/officeart/2005/8/layout/radial6"/>
    <dgm:cxn modelId="{124883F9-836F-4626-8037-454F84B630BF}" type="presParOf" srcId="{5F9A1CA6-86C5-4A74-9987-68ACA5B6EDB3}" destId="{9431EFE6-0AAE-4104-B12C-5830915D7585}" srcOrd="14" destOrd="0" presId="urn:microsoft.com/office/officeart/2005/8/layout/radial6"/>
    <dgm:cxn modelId="{86EBA509-CFFE-4A85-B8EE-EB64AF266088}" type="presParOf" srcId="{5F9A1CA6-86C5-4A74-9987-68ACA5B6EDB3}" destId="{115394D0-D033-4587-BBFF-9059C62F6B76}" srcOrd="15" destOrd="0" presId="urn:microsoft.com/office/officeart/2005/8/layout/radial6"/>
    <dgm:cxn modelId="{67779CDB-1725-48ED-BB55-0A9E9773C5F6}" type="presParOf" srcId="{5F9A1CA6-86C5-4A74-9987-68ACA5B6EDB3}" destId="{608A2851-DC31-4F03-8C90-B18D03B81046}" srcOrd="16" destOrd="0" presId="urn:microsoft.com/office/officeart/2005/8/layout/radial6"/>
    <dgm:cxn modelId="{AF4B7701-5D5E-417A-A00C-A2919D393672}" type="presParOf" srcId="{5F9A1CA6-86C5-4A74-9987-68ACA5B6EDB3}" destId="{FBC38C54-CA22-4B9F-85CA-FFD2C66E21D1}" srcOrd="17" destOrd="0" presId="urn:microsoft.com/office/officeart/2005/8/layout/radial6"/>
    <dgm:cxn modelId="{2F8FDFFD-1556-4E26-A2C6-693FF00B7B65}" type="presParOf" srcId="{5F9A1CA6-86C5-4A74-9987-68ACA5B6EDB3}" destId="{A54CB23F-1945-43C2-86DA-48128898B937}" srcOrd="18" destOrd="0" presId="urn:microsoft.com/office/officeart/2005/8/layout/radial6"/>
    <dgm:cxn modelId="{0E280AB1-FB58-4E03-A26B-DBEE9EBC2C2B}" type="presParOf" srcId="{5F9A1CA6-86C5-4A74-9987-68ACA5B6EDB3}" destId="{0F04AE73-3730-487F-B1EF-57ED6AB1C659}" srcOrd="19" destOrd="0" presId="urn:microsoft.com/office/officeart/2005/8/layout/radial6"/>
    <dgm:cxn modelId="{D5C34D8E-52C7-4DEA-A63C-A5F6811562D0}" type="presParOf" srcId="{5F9A1CA6-86C5-4A74-9987-68ACA5B6EDB3}" destId="{2F695204-84C8-411D-A3FD-0F22D5B06CC6}" srcOrd="20" destOrd="0" presId="urn:microsoft.com/office/officeart/2005/8/layout/radial6"/>
    <dgm:cxn modelId="{EA21574C-5E3C-444B-8F7A-7C5A4AF6659E}" type="presParOf" srcId="{5F9A1CA6-86C5-4A74-9987-68ACA5B6EDB3}" destId="{5FFD505E-1E01-4D5E-8F3F-9803E6447810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46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87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60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64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59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6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43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66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88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66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53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03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73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33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73" y="466304"/>
            <a:ext cx="6112410" cy="4076213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358786" y="4433691"/>
            <a:ext cx="7772858" cy="1700464"/>
          </a:xfrm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ru-RU" sz="4000" b="1" dirty="0" smtClean="0"/>
              <a:t>Арт-технология как средство развития </a:t>
            </a:r>
            <a:r>
              <a:rPr lang="ru-RU" sz="4000" b="1" dirty="0" smtClean="0"/>
              <a:t>креативности</a:t>
            </a:r>
            <a:br>
              <a:rPr lang="ru-RU" sz="4000" b="1" dirty="0" smtClean="0"/>
            </a:br>
            <a:r>
              <a:rPr lang="ru-RU" sz="2000" b="1" dirty="0" smtClean="0"/>
              <a:t>учитель музыки МБОУ «Гимназия №1 им. Н.М. </a:t>
            </a:r>
            <a:r>
              <a:rPr lang="ru-RU" sz="2000" b="1" dirty="0"/>
              <a:t>П</a:t>
            </a:r>
            <a:r>
              <a:rPr lang="ru-RU" sz="2000" b="1" dirty="0" smtClean="0"/>
              <a:t>ржевальского» г. Смоленска</a:t>
            </a:r>
            <a:br>
              <a:rPr lang="ru-RU" sz="2000" b="1" dirty="0" smtClean="0"/>
            </a:br>
            <a:r>
              <a:rPr lang="ru-RU" sz="2000" b="1" dirty="0" smtClean="0"/>
              <a:t>Костенко Ирина Викторовна</a:t>
            </a:r>
            <a:endParaRPr lang="ru-RU" sz="4000" b="1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20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300" dirty="0"/>
              <a:t>Виды и техники работы с учащимися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46760" y="1996440"/>
            <a:ext cx="4114608" cy="40449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Музыкотерапия 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– использование музыкального материала для коррекции учащихся.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680" y="2240280"/>
            <a:ext cx="4504055" cy="3749040"/>
          </a:xfrm>
        </p:spPr>
      </p:pic>
    </p:spTree>
    <p:extLst>
      <p:ext uri="{BB962C8B-B14F-4D97-AF65-F5344CB8AC3E}">
        <p14:creationId xmlns:p14="http://schemas.microsoft.com/office/powerpoint/2010/main" val="118352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300" dirty="0"/>
              <a:t>Виды и техники работы с учащимися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792480" y="2011681"/>
            <a:ext cx="4068888" cy="4029682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Танцевальная терапия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это интеграция эмоционального и физического состояния ребенка с помощью танца.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38" y="2179320"/>
            <a:ext cx="4186237" cy="3779520"/>
          </a:xfrm>
        </p:spPr>
      </p:pic>
    </p:spTree>
    <p:extLst>
      <p:ext uri="{BB962C8B-B14F-4D97-AF65-F5344CB8AC3E}">
        <p14:creationId xmlns:p14="http://schemas.microsoft.com/office/powerpoint/2010/main" val="412971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Основные виды </a:t>
            </a:r>
            <a:r>
              <a:rPr lang="ru-RU" dirty="0" err="1" smtClean="0"/>
              <a:t>арт-уроков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7334" y="1267097"/>
            <a:ext cx="8596668" cy="4774265"/>
          </a:xfrm>
        </p:spPr>
        <p:txBody>
          <a:bodyPr>
            <a:normAutofit lnSpcReduction="10000"/>
          </a:bodyPr>
          <a:lstStyle/>
          <a:p>
            <a:r>
              <a:rPr lang="ru-RU" sz="1900" b="1" smtClean="0">
                <a:latin typeface="Times New Roman" pitchFamily="18" charset="0"/>
                <a:cs typeface="Times New Roman" pitchFamily="18" charset="0"/>
              </a:rPr>
              <a:t>театрализованный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урок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, в том числе театр экспромта,</a:t>
            </a:r>
            <a:endParaRPr lang="en-US" sz="1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урок-</a:t>
            </a:r>
            <a:r>
              <a:rPr lang="ru-RU" sz="1900" b="1" dirty="0" err="1" smtClean="0">
                <a:latin typeface="Times New Roman" pitchFamily="18" charset="0"/>
                <a:cs typeface="Times New Roman" pitchFamily="18" charset="0"/>
              </a:rPr>
              <a:t>психодрама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(учащиеся разыгрывают сценки из собственной жизни. Сценарий может быть написан вместе с учащимися, например, о том, как они учат уроки или пишут сочинение. На таких уроках возникает критическое самопознание, коррекция личного опыта и поведения),</a:t>
            </a:r>
            <a:endParaRPr lang="en-US" sz="1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урок имитационного моделирования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(позволяет проиграть ситуации, максимально приближенные к реальным условиям жизни = ролевые игры, напр., «поведения» чисел в математике),</a:t>
            </a:r>
            <a:endParaRPr lang="en-US" sz="1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 урок диалога культур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en-US" sz="1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заочные путешествия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(путешествие во временные эпохи, как путешествие пространственное, как путешествие с целью выполнения определенной познавательной задачи. ),</a:t>
            </a:r>
            <a:endParaRPr lang="en-US" sz="1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уроки предметного рисования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en-US" sz="1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учебные игры.</a:t>
            </a:r>
            <a:endParaRPr lang="ru-RU" sz="19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Технология развития креативности на основе интеграции музыки, движения, речи (Боровик Т.А.)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8608" y="2248930"/>
            <a:ext cx="8596669" cy="4436076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/>
              <a:t>Цель технологии:</a:t>
            </a:r>
            <a:r>
              <a:rPr lang="ru-RU" sz="2400" dirty="0" smtClean="0"/>
              <a:t> </a:t>
            </a:r>
            <a:r>
              <a:rPr lang="ru-RU" dirty="0" smtClean="0"/>
              <a:t>способствовать повышению </a:t>
            </a:r>
            <a:r>
              <a:rPr lang="ru-RU" dirty="0"/>
              <a:t>мотивации </a:t>
            </a:r>
            <a:r>
              <a:rPr lang="ru-RU" dirty="0" smtClean="0"/>
              <a:t>школьников к творчеству </a:t>
            </a:r>
            <a:r>
              <a:rPr lang="ru-RU" dirty="0"/>
              <a:t>и </a:t>
            </a:r>
            <a:r>
              <a:rPr lang="ru-RU" dirty="0" smtClean="0"/>
              <a:t>раскрывать особенности личности </a:t>
            </a:r>
            <a:r>
              <a:rPr lang="ru-RU" dirty="0"/>
              <a:t>каждого ребенка в </a:t>
            </a:r>
            <a:r>
              <a:rPr lang="ru-RU" dirty="0" smtClean="0"/>
              <a:t>целом.</a:t>
            </a:r>
            <a:br>
              <a:rPr lang="ru-RU" dirty="0" smtClean="0"/>
            </a:br>
            <a:endParaRPr lang="ru-RU" dirty="0" smtClean="0"/>
          </a:p>
          <a:p>
            <a:r>
              <a:rPr lang="ru-RU" dirty="0" err="1" smtClean="0"/>
              <a:t>Мелодекломация</a:t>
            </a:r>
            <a:endParaRPr lang="ru-RU" dirty="0" smtClean="0"/>
          </a:p>
          <a:p>
            <a:r>
              <a:rPr lang="ru-RU" dirty="0" smtClean="0"/>
              <a:t>Игры в оркестр </a:t>
            </a:r>
            <a:endParaRPr lang="ru-RU" dirty="0"/>
          </a:p>
          <a:p>
            <a:r>
              <a:rPr lang="ru-RU" dirty="0" smtClean="0"/>
              <a:t>Пальчиковые игры</a:t>
            </a:r>
            <a:endParaRPr lang="ru-RU" dirty="0"/>
          </a:p>
          <a:p>
            <a:r>
              <a:rPr lang="ru-RU" dirty="0" smtClean="0"/>
              <a:t>Музыкальные импровизации</a:t>
            </a:r>
            <a:endParaRPr lang="ru-RU" dirty="0"/>
          </a:p>
          <a:p>
            <a:r>
              <a:rPr lang="ru-RU" dirty="0" smtClean="0"/>
              <a:t>Танцы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92" y="2996857"/>
            <a:ext cx="4554508" cy="303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4063223"/>
              </p:ext>
            </p:extLst>
          </p:nvPr>
        </p:nvGraphicFramePr>
        <p:xfrm>
          <a:off x="-494270" y="185351"/>
          <a:ext cx="11948984" cy="6536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087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761" y="448962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/>
              <a:t>Хоровая студия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55" y="1210369"/>
            <a:ext cx="8788080" cy="4943296"/>
          </a:xfrm>
        </p:spPr>
      </p:pic>
    </p:spTree>
    <p:extLst>
      <p:ext uri="{BB962C8B-B14F-4D97-AF65-F5344CB8AC3E}">
        <p14:creationId xmlns:p14="http://schemas.microsoft.com/office/powerpoint/2010/main" val="168210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549" y="140044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/>
              <a:t>Вокальная студия</a:t>
            </a:r>
            <a:br>
              <a:rPr lang="ru-RU" b="1" dirty="0" smtClean="0"/>
            </a:br>
            <a:r>
              <a:rPr lang="ru-RU" sz="2800" b="1" dirty="0" smtClean="0"/>
              <a:t>Конкурс «Золотой голос гимназии»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5" y="1460844"/>
            <a:ext cx="5355533" cy="40173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343" y="2452597"/>
            <a:ext cx="5294170" cy="397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6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7106" y="68648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/>
              <a:t>Городские и областные </a:t>
            </a:r>
            <a:br>
              <a:rPr lang="ru-RU" b="1" dirty="0" smtClean="0"/>
            </a:br>
            <a:r>
              <a:rPr lang="ru-RU" b="1" dirty="0" smtClean="0"/>
              <a:t>конкурсы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7" y="729048"/>
            <a:ext cx="3547935" cy="47305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89" y="1736811"/>
            <a:ext cx="3333751" cy="4445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80" y="729048"/>
            <a:ext cx="3621849" cy="47305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652" y="1736811"/>
            <a:ext cx="3156202" cy="445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6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8206" y="214183"/>
            <a:ext cx="8429596" cy="749643"/>
          </a:xfrm>
        </p:spPr>
        <p:txBody>
          <a:bodyPr/>
          <a:lstStyle/>
          <a:p>
            <a:pPr algn="ctr"/>
            <a:r>
              <a:rPr lang="ru-RU" b="1" dirty="0" smtClean="0"/>
              <a:t>Интеллектуальное кафе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3" y="963826"/>
            <a:ext cx="3512408" cy="46832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36" y="963826"/>
            <a:ext cx="3512408" cy="46832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239" y="963826"/>
            <a:ext cx="3472761" cy="46303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837" y="3721473"/>
            <a:ext cx="6329063" cy="313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0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394" y="0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/>
              <a:t>Фестивали  искусств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10" y="687585"/>
            <a:ext cx="5414507" cy="3044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6" y="3476279"/>
            <a:ext cx="5550375" cy="31143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11" y="687585"/>
            <a:ext cx="5412259" cy="30368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37" y="3476279"/>
            <a:ext cx="5530164" cy="31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9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1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/>
              <a:t>Креативное творческое пространство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110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Креативное творческое пространство – это территория, куда может прийти любой желающий, чтобы заняться творческой деятельностью, выразить себя и пообщаться с такими же творческими личностями. 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Главная особенность творческого пространства состоит в том, что в нём всё нацелено на человека, не как на потребителя, а как на личность, которая может создать нечто уникальное.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Творческие пространства создаются с целью обеспечить подрастающему поколению творческую среду, разные возможности для обучения или место для самообучения.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1057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2" y="235923"/>
            <a:ext cx="5344812" cy="29990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2" y="3571103"/>
            <a:ext cx="5344812" cy="30049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46" y="235922"/>
            <a:ext cx="5339907" cy="30022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95" y="3571103"/>
            <a:ext cx="5245958" cy="294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3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1475" y="321546"/>
            <a:ext cx="8596668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Гении не падают с неба, они должны иметь возможность образоваться и развиться.</a:t>
            </a:r>
            <a:br>
              <a:rPr lang="ru-RU" sz="2400" dirty="0"/>
            </a:br>
            <a:r>
              <a:rPr lang="ru-RU" sz="2400" b="1" dirty="0"/>
              <a:t>А. Бебель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22" y="1620525"/>
            <a:ext cx="7292773" cy="484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1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244" y="226540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/>
              <a:t>Творческих вам успехов!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7" y="988540"/>
            <a:ext cx="8195614" cy="546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6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583" y="533815"/>
            <a:ext cx="10571998" cy="97045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Условия развития одаренности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29522" y="1504265"/>
            <a:ext cx="3759740" cy="423836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</a:t>
            </a:r>
            <a:r>
              <a:rPr lang="ru-RU" dirty="0" smtClean="0"/>
              <a:t>. Высокая самооценка ребенка;</a:t>
            </a:r>
            <a:endParaRPr lang="ru-RU" dirty="0"/>
          </a:p>
          <a:p>
            <a:r>
              <a:rPr lang="ru-RU" dirty="0" smtClean="0"/>
              <a:t>2. Создание соответствующего психологического климата;</a:t>
            </a:r>
          </a:p>
          <a:p>
            <a:r>
              <a:rPr lang="ru-RU" dirty="0" smtClean="0"/>
              <a:t>3. Наличие гибкой диагностической системы взаимосвязи учитель</a:t>
            </a:r>
            <a:r>
              <a:rPr lang="ru-RU" dirty="0"/>
              <a:t> </a:t>
            </a:r>
            <a:r>
              <a:rPr lang="ru-RU" dirty="0" smtClean="0"/>
              <a:t>– ученик;</a:t>
            </a:r>
          </a:p>
          <a:p>
            <a:r>
              <a:rPr lang="ru-RU" dirty="0" smtClean="0"/>
              <a:t>4. Наличие образцов творческого поведения;</a:t>
            </a:r>
          </a:p>
          <a:p>
            <a:r>
              <a:rPr lang="ru-RU" dirty="0" smtClean="0"/>
              <a:t>5. Владение современными технологиями развития креативности.</a:t>
            </a:r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83" y="1689616"/>
            <a:ext cx="5707939" cy="35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6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АРТ-технология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930400"/>
            <a:ext cx="10270753" cy="5174735"/>
          </a:xfrm>
        </p:spPr>
        <p:txBody>
          <a:bodyPr>
            <a:normAutofit/>
          </a:bodyPr>
          <a:lstStyle/>
          <a:p>
            <a:r>
              <a:rPr lang="ru-RU" dirty="0" smtClean="0"/>
              <a:t>это научно-педагогические технологии, основанные на интегративном применении различных видов искусства в образовательном процессе в целях эффективного воспитательного воздействия на личность учащегося»;</a:t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>это совокупность форм, методов и средств различных видов искусства, направленных</a:t>
            </a:r>
          </a:p>
          <a:p>
            <a:pPr>
              <a:buNone/>
            </a:pPr>
            <a:r>
              <a:rPr lang="ru-RU" dirty="0" smtClean="0"/>
              <a:t>      на развитие творческого потенциала личности в образовательном процессе.</a:t>
            </a:r>
          </a:p>
          <a:p>
            <a:pPr>
              <a:buNone/>
            </a:pPr>
            <a:r>
              <a:rPr lang="ru-RU" dirty="0" smtClean="0"/>
              <a:t>     </a:t>
            </a:r>
            <a:r>
              <a:rPr lang="ru-RU" dirty="0" err="1" smtClean="0"/>
              <a:t>Арт-технологии</a:t>
            </a:r>
            <a:r>
              <a:rPr lang="ru-RU" dirty="0" smtClean="0"/>
              <a:t> называют также художественно-творческими технологиями, подразумевая под ними совокупность знаний, умений, навыков и способов деятельности педагога, которые позволяют воздействовать на личность ребенка (подростка) средствами художественного творчества.</a:t>
            </a:r>
          </a:p>
          <a:p>
            <a:pPr>
              <a:buNone/>
            </a:pPr>
            <a:r>
              <a:rPr lang="ru-RU" dirty="0" smtClean="0"/>
              <a:t>     В педагогическом контексте использования </a:t>
            </a:r>
            <a:r>
              <a:rPr lang="ru-RU" dirty="0" err="1" smtClean="0"/>
              <a:t>арт-технологий</a:t>
            </a:r>
            <a:r>
              <a:rPr lang="ru-RU" dirty="0" smtClean="0"/>
              <a:t> обычно говорят об </a:t>
            </a:r>
            <a:r>
              <a:rPr lang="ru-RU" dirty="0" err="1" smtClean="0"/>
              <a:t>арт-педагогике</a:t>
            </a:r>
            <a:r>
              <a:rPr lang="ru-RU" dirty="0" smtClean="0"/>
              <a:t> – обучении и воспитании средствами различных видов искусств;</a:t>
            </a:r>
          </a:p>
        </p:txBody>
      </p:sp>
    </p:spTree>
    <p:extLst>
      <p:ext uri="{BB962C8B-B14F-4D97-AF65-F5344CB8AC3E}">
        <p14:creationId xmlns:p14="http://schemas.microsoft.com/office/powerpoint/2010/main" val="155621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err="1" smtClean="0"/>
              <a:t>Арт-технологии</a:t>
            </a:r>
            <a:r>
              <a:rPr lang="ru-RU" dirty="0" smtClean="0"/>
              <a:t> способствуют: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7334" y="1632857"/>
            <a:ext cx="8596668" cy="440850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</a:t>
            </a:r>
            <a:r>
              <a:rPr lang="ru-RU" sz="2800" dirty="0" smtClean="0"/>
              <a:t>развитию эмоциональной и коммуникативной сферы;</a:t>
            </a:r>
            <a:br>
              <a:rPr lang="ru-RU" sz="2800" dirty="0" smtClean="0"/>
            </a:br>
            <a:r>
              <a:rPr lang="ru-RU" sz="2800" dirty="0" smtClean="0"/>
              <a:t>-сенсорному развитию;</a:t>
            </a:r>
            <a:br>
              <a:rPr lang="ru-RU" sz="2800" dirty="0" smtClean="0"/>
            </a:br>
            <a:r>
              <a:rPr lang="ru-RU" sz="2800" dirty="0" smtClean="0"/>
              <a:t>-развитию восприятия, произвольного внимания, воображения, речи, мелкой моторики, коммуникации;</a:t>
            </a:r>
            <a:br>
              <a:rPr lang="ru-RU" sz="2800" dirty="0" smtClean="0"/>
            </a:br>
            <a:r>
              <a:rPr lang="ru-RU" sz="2800" dirty="0" smtClean="0"/>
              <a:t>-формируют </a:t>
            </a:r>
            <a:r>
              <a:rPr lang="ru-RU" sz="2800" dirty="0" err="1" smtClean="0"/>
              <a:t>мотивационно-потребностную</a:t>
            </a:r>
            <a:r>
              <a:rPr lang="ru-RU" sz="2800" dirty="0" smtClean="0"/>
              <a:t> сторону продуктивной деятельности учащихся.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7334" y="875211"/>
            <a:ext cx="8596668" cy="5166151"/>
          </a:xfrm>
        </p:spPr>
        <p:txBody>
          <a:bodyPr>
            <a:noAutofit/>
          </a:bodyPr>
          <a:lstStyle/>
          <a:p>
            <a:r>
              <a:rPr lang="ru-RU" sz="2000" dirty="0" err="1" smtClean="0"/>
              <a:t>Арт-технологии</a:t>
            </a:r>
            <a:r>
              <a:rPr lang="ru-RU" sz="2000" dirty="0" smtClean="0"/>
              <a:t>, разработанные на основе комплекса ведущих идей идеи гуманизма, </a:t>
            </a:r>
            <a:r>
              <a:rPr lang="ru-RU" sz="2000" dirty="0" err="1" smtClean="0"/>
              <a:t>креативности</a:t>
            </a:r>
            <a:r>
              <a:rPr lang="ru-RU" sz="2000" dirty="0" smtClean="0"/>
              <a:t>, </a:t>
            </a:r>
            <a:r>
              <a:rPr lang="ru-RU" sz="2000" dirty="0" err="1" smtClean="0"/>
              <a:t>интегративности</a:t>
            </a:r>
            <a:r>
              <a:rPr lang="ru-RU" sz="2000" dirty="0" smtClean="0"/>
              <a:t> и </a:t>
            </a:r>
            <a:r>
              <a:rPr lang="ru-RU" sz="2000" dirty="0" err="1" smtClean="0"/>
              <a:t>рефлексивности</a:t>
            </a:r>
            <a:r>
              <a:rPr lang="ru-RU" sz="2000" dirty="0" smtClean="0"/>
              <a:t>, задают ориентацию для практической деятельности педагога. Кроме того, они реализуются в процессе невербального общения, что важно и ценно для тех детей, которые не расположены к открытому общению, т.к. , напр., не очень хорошо говорят на русском языке, или эмоционально «зажатые» дети, которые не всегда могут словами выразить свои внутренние переживания.</a:t>
            </a:r>
          </a:p>
          <a:p>
            <a:r>
              <a:rPr lang="ru-RU" sz="2000" dirty="0" err="1" smtClean="0"/>
              <a:t>Арт-технологии</a:t>
            </a:r>
            <a:r>
              <a:rPr lang="ru-RU" sz="2000" dirty="0" smtClean="0"/>
              <a:t> могут быть применены в условиях образовательного процесса (в практике преподавания чаще всего предметов гуманитарного и художественного циклов – литературы, музыки, изобразительного искусства, интегрированных уроков) и внеурочной деятельности обучающихся.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7334" y="1123407"/>
            <a:ext cx="8596668" cy="4917956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Основная </a:t>
            </a:r>
            <a:r>
              <a:rPr lang="ru-RU" sz="2000" b="1" i="1" u="sng" dirty="0" smtClean="0"/>
              <a:t>цель</a:t>
            </a:r>
            <a:r>
              <a:rPr lang="ru-RU" sz="2000" dirty="0" smtClean="0"/>
              <a:t> </a:t>
            </a:r>
            <a:r>
              <a:rPr lang="ru-RU" sz="2000" dirty="0" err="1" smtClean="0"/>
              <a:t>арт-технологии</a:t>
            </a:r>
            <a:r>
              <a:rPr lang="ru-RU" sz="2000" dirty="0" smtClean="0"/>
              <a:t> – создание условий для решения учебно-воспитательных задач на основе гармонизации внутреннего мира школьника, развития его личности.</a:t>
            </a:r>
          </a:p>
          <a:p>
            <a:endParaRPr lang="ru-RU" sz="2000" dirty="0" smtClean="0"/>
          </a:p>
          <a:p>
            <a:r>
              <a:rPr lang="ru-RU" sz="2000" b="1" i="1" u="sng" dirty="0" smtClean="0"/>
              <a:t>Задачи</a:t>
            </a:r>
            <a:r>
              <a:rPr lang="ru-RU" sz="2000" dirty="0" smtClean="0"/>
              <a:t> </a:t>
            </a:r>
            <a:r>
              <a:rPr lang="ru-RU" sz="2000" dirty="0" err="1" smtClean="0"/>
              <a:t>арт-технологии</a:t>
            </a:r>
            <a:r>
              <a:rPr lang="ru-RU" sz="2000" dirty="0" smtClean="0"/>
              <a:t> (по М.В. Киселевой):</a:t>
            </a:r>
            <a:br>
              <a:rPr lang="ru-RU" sz="2000" dirty="0" smtClean="0"/>
            </a:br>
            <a:r>
              <a:rPr lang="ru-RU" sz="2000" dirty="0" smtClean="0"/>
              <a:t>· актуализация и развитие творческих способностей учащихся;</a:t>
            </a:r>
            <a:br>
              <a:rPr lang="ru-RU" sz="2000" dirty="0" smtClean="0"/>
            </a:br>
            <a:r>
              <a:rPr lang="ru-RU" sz="2000" dirty="0" smtClean="0"/>
              <a:t>· повышение самооценки и самосознания;</a:t>
            </a:r>
            <a:br>
              <a:rPr lang="ru-RU" sz="2000" dirty="0" smtClean="0"/>
            </a:br>
            <a:r>
              <a:rPr lang="ru-RU" sz="2000" dirty="0" smtClean="0"/>
              <a:t>· развитие эмоционально-нравственного потенциала;</a:t>
            </a:r>
            <a:br>
              <a:rPr lang="ru-RU" sz="2000" dirty="0" smtClean="0"/>
            </a:br>
            <a:r>
              <a:rPr lang="ru-RU" sz="2000" dirty="0" smtClean="0"/>
              <a:t>· формирование умения решать внутренние и групповые      проблемы;</a:t>
            </a:r>
            <a:br>
              <a:rPr lang="ru-RU" sz="2000" dirty="0" smtClean="0"/>
            </a:br>
            <a:r>
              <a:rPr lang="ru-RU" sz="2000" dirty="0" smtClean="0"/>
              <a:t>· формирование умения выражать эмоции;</a:t>
            </a:r>
            <a:br>
              <a:rPr lang="ru-RU" sz="2000" dirty="0" smtClean="0"/>
            </a:br>
            <a:r>
              <a:rPr lang="ru-RU" sz="2000" dirty="0" smtClean="0"/>
              <a:t>· формирование умения разрешать конфликтные ситуации, снятие напряжения, релаксация;</a:t>
            </a:r>
            <a:br>
              <a:rPr lang="ru-RU" sz="2000" dirty="0" smtClean="0"/>
            </a:br>
            <a:r>
              <a:rPr lang="ru-RU" sz="2000" dirty="0" smtClean="0"/>
              <a:t>· развитие коммуникативных навыков, навыков социальной     поддержки и взаимного доверия.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dirty="0" smtClean="0"/>
              <a:t>Виды и техники работы с учащимися</a:t>
            </a:r>
            <a:endParaRPr lang="ru-RU" sz="4800" dirty="0">
              <a:solidFill>
                <a:schemeClr val="accent5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" y="2026920"/>
            <a:ext cx="4434649" cy="401444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Изотерапия</a:t>
            </a:r>
            <a:r>
              <a:rPr lang="ru-RU" sz="9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– терапия изобразительным искусством (рисованием). Изобразительное искусство – самый естественный для человека вид творчества. Оно позволяет человеку понять и выразить свои чувства, ощущения, представления об окружающем мире. Кроме того, рисование помогает развивать мелкую моторику рук, чувственно-двигательную координацию.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2047238"/>
            <a:ext cx="3368040" cy="4490721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300" dirty="0"/>
              <a:t>Виды и техники работы с учащимися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8640" y="2011680"/>
            <a:ext cx="4312729" cy="44043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Сказкотерапия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это терапевтическое воздействие на ребенка с использованием материалов сказок, направленное на развитие творческих способностей учащихся, расширения их сознания, совершенствования взаимодействия с окружающим миром.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739" y="2240281"/>
            <a:ext cx="4421822" cy="3734236"/>
          </a:xfrm>
        </p:spPr>
      </p:pic>
    </p:spTree>
    <p:extLst>
      <p:ext uri="{BB962C8B-B14F-4D97-AF65-F5344CB8AC3E}">
        <p14:creationId xmlns:p14="http://schemas.microsoft.com/office/powerpoint/2010/main" val="226120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611</TotalTime>
  <Words>446</Words>
  <Application>Microsoft Office PowerPoint</Application>
  <PresentationFormat>Произвольный</PresentationFormat>
  <Paragraphs>60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Грань</vt:lpstr>
      <vt:lpstr>Арт-технология как средство развития креативности учитель музыки МБОУ «Гимназия №1 им. Н.М. Пржевальского» г. Смоленска Костенко Ирина Викторовна</vt:lpstr>
      <vt:lpstr>Креативное творческое пространство </vt:lpstr>
      <vt:lpstr>Условия развития одаренности </vt:lpstr>
      <vt:lpstr>АРТ-технология</vt:lpstr>
      <vt:lpstr>Арт-технологии способствуют: </vt:lpstr>
      <vt:lpstr>Презентация PowerPoint</vt:lpstr>
      <vt:lpstr>Презентация PowerPoint</vt:lpstr>
      <vt:lpstr>Виды и техники работы с учащимися</vt:lpstr>
      <vt:lpstr>Виды и техники работы с учащимися</vt:lpstr>
      <vt:lpstr>Виды и техники работы с учащимися</vt:lpstr>
      <vt:lpstr>Виды и техники работы с учащимися</vt:lpstr>
      <vt:lpstr>Основные виды арт-уроков</vt:lpstr>
      <vt:lpstr>Технология развития креативности на основе интеграции музыки, движения, речи (Боровик Т.А.)</vt:lpstr>
      <vt:lpstr>Презентация PowerPoint</vt:lpstr>
      <vt:lpstr>Хоровая студия</vt:lpstr>
      <vt:lpstr>Вокальная студия Конкурс «Золотой голос гимназии»</vt:lpstr>
      <vt:lpstr>Городские и областные  конкурсы</vt:lpstr>
      <vt:lpstr>Интеллектуальное кафе</vt:lpstr>
      <vt:lpstr>Фестивали  искусств</vt:lpstr>
      <vt:lpstr>Презентация PowerPoint</vt:lpstr>
      <vt:lpstr>Презентация PowerPoint</vt:lpstr>
      <vt:lpstr>Творческих вам успехов!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КМ-4</cp:lastModifiedBy>
  <cp:revision>78</cp:revision>
  <dcterms:created xsi:type="dcterms:W3CDTF">2018-02-01T21:16:01Z</dcterms:created>
  <dcterms:modified xsi:type="dcterms:W3CDTF">2023-04-12T09:11:08Z</dcterms:modified>
</cp:coreProperties>
</file>