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  <p:sldMasterId id="2147483839" r:id="rId2"/>
  </p:sldMasterIdLst>
  <p:sldIdLst>
    <p:sldId id="272" r:id="rId3"/>
    <p:sldId id="273" r:id="rId4"/>
    <p:sldId id="274" r:id="rId5"/>
    <p:sldId id="276" r:id="rId6"/>
    <p:sldId id="277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703703703703706E-2"/>
          <c:y val="7.6528721109335895E-2"/>
          <c:w val="0.90287000583260424"/>
          <c:h val="0.65273314094723311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647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  <a:ln w="12647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bg2">
                  <a:lumMod val="90000"/>
                </a:schemeClr>
              </a:solidFill>
              <a:ln w="12647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explosion val="45"/>
            <c:spPr>
              <a:solidFill>
                <a:schemeClr val="tx2">
                  <a:lumMod val="60000"/>
                  <a:lumOff val="40000"/>
                </a:schemeClr>
              </a:solidFill>
              <a:ln w="12647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Sheet1!$B$1:$D$1</c:f>
              <c:strCache>
                <c:ptCount val="3"/>
                <c:pt idx="0">
                  <c:v>Антенатальный</c:v>
                </c:pt>
                <c:pt idx="1">
                  <c:v>Интранатальный</c:v>
                </c:pt>
                <c:pt idx="2">
                  <c:v>Постнатальный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39</c:v>
                </c:pt>
                <c:pt idx="1">
                  <c:v>25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Запад</c:v>
                </c:pt>
              </c:strCache>
            </c:strRef>
          </c:tx>
          <c:spPr>
            <a:solidFill>
              <a:schemeClr val="accent2"/>
            </a:solidFill>
            <a:ln w="12647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647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chemeClr val="hlink"/>
              </a:solidFill>
              <a:ln w="12647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Sheet1!$B$1:$D$1</c:f>
              <c:strCache>
                <c:ptCount val="3"/>
                <c:pt idx="0">
                  <c:v>Антенатальный</c:v>
                </c:pt>
                <c:pt idx="1">
                  <c:v>Интранатальный</c:v>
                </c:pt>
                <c:pt idx="2">
                  <c:v>Постнатальный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Север</c:v>
                </c:pt>
              </c:strCache>
            </c:strRef>
          </c:tx>
          <c:spPr>
            <a:solidFill>
              <a:schemeClr val="hlink"/>
            </a:solidFill>
            <a:ln w="12647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647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647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</c:dPt>
          <c:cat>
            <c:strRef>
              <c:f>Sheet1!$B$1:$D$1</c:f>
              <c:strCache>
                <c:ptCount val="3"/>
                <c:pt idx="0">
                  <c:v>Антенатальный</c:v>
                </c:pt>
                <c:pt idx="1">
                  <c:v>Интранатальный</c:v>
                </c:pt>
                <c:pt idx="2">
                  <c:v>Постнатальный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294">
          <a:noFill/>
        </a:ln>
      </c:spPr>
    </c:plotArea>
    <c:legend>
      <c:legendPos val="b"/>
      <c:layout>
        <c:manualLayout>
          <c:xMode val="edge"/>
          <c:yMode val="edge"/>
          <c:x val="0"/>
          <c:y val="0.90186953405100434"/>
          <c:w val="1"/>
          <c:h val="7.922912205567452E-2"/>
        </c:manualLayout>
      </c:layout>
      <c:overlay val="0"/>
      <c:spPr>
        <a:noFill/>
        <a:ln w="25294">
          <a:noFill/>
        </a:ln>
      </c:spPr>
      <c:txPr>
        <a:bodyPr/>
        <a:lstStyle/>
        <a:p>
          <a:pPr>
            <a:defRPr sz="1832" b="1" i="0" u="none" strike="noStrike" baseline="0">
              <a:solidFill>
                <a:schemeClr val="accent1">
                  <a:lumMod val="75000"/>
                </a:schemeClr>
              </a:solidFill>
              <a:latin typeface="Verdana"/>
              <a:ea typeface="Verdana"/>
              <a:cs typeface="Verdana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9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B7AC80-1297-41AD-B1A6-A38305B1A84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A6AE2C-2582-4A1C-8F5A-561D77047E5D}">
      <dgm:prSet phldrT="[Текст]" custT="1"/>
      <dgm:spPr>
        <a:solidFill>
          <a:srgbClr val="00F4F4"/>
        </a:solidFill>
      </dgm:spPr>
      <dgm:t>
        <a:bodyPr/>
        <a:lstStyle/>
        <a:p>
          <a:pPr algn="ctr"/>
          <a:r>
            <a:rPr lang="ru-RU" sz="1600" b="1" baseline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МЕДИЦИНСКИЙ БЛОК</a:t>
          </a:r>
          <a:endParaRPr lang="ru-RU" sz="1600" b="1" baseline="0" dirty="0">
            <a:solidFill>
              <a:srgbClr val="0070C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E5ADDB8-6AA9-496E-B466-F4536F57D223}" type="parTrans" cxnId="{284DB5E3-22FD-4D10-AB26-1B1F770EBF08}">
      <dgm:prSet/>
      <dgm:spPr/>
      <dgm:t>
        <a:bodyPr/>
        <a:lstStyle/>
        <a:p>
          <a:endParaRPr lang="ru-RU"/>
        </a:p>
      </dgm:t>
    </dgm:pt>
    <dgm:pt modelId="{4FC27879-2897-4AD9-8746-357E72DF40DD}" type="sibTrans" cxnId="{284DB5E3-22FD-4D10-AB26-1B1F770EBF08}">
      <dgm:prSet/>
      <dgm:spPr/>
      <dgm:t>
        <a:bodyPr/>
        <a:lstStyle/>
        <a:p>
          <a:endParaRPr lang="ru-RU"/>
        </a:p>
      </dgm:t>
    </dgm:pt>
    <dgm:pt modelId="{0050F221-6CAE-4426-85D2-9D7D0AEA4713}">
      <dgm:prSet phldrT="[Текст]" custT="1"/>
      <dgm:spPr>
        <a:solidFill>
          <a:srgbClr val="00F4F4"/>
        </a:solidFill>
      </dgm:spPr>
      <dgm:t>
        <a:bodyPr/>
        <a:lstStyle/>
        <a:p>
          <a:pPr algn="ctr"/>
          <a:r>
            <a:rPr lang="ru-RU" sz="1600" b="1" baseline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НЕЙРОПСИХОЛОГИЧЕСКИЙ БЛОК</a:t>
          </a:r>
          <a:endParaRPr lang="ru-RU" sz="1600" b="1" baseline="0" dirty="0">
            <a:solidFill>
              <a:srgbClr val="0070C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ABE1B6B-4D45-40DA-9683-F21CBB77AC23}" type="parTrans" cxnId="{92E4B862-D7ED-4C41-906D-08CC3E350ABB}">
      <dgm:prSet/>
      <dgm:spPr/>
      <dgm:t>
        <a:bodyPr/>
        <a:lstStyle/>
        <a:p>
          <a:endParaRPr lang="ru-RU"/>
        </a:p>
      </dgm:t>
    </dgm:pt>
    <dgm:pt modelId="{192BD001-04F0-4159-BA2C-CF4A61748CDF}" type="sibTrans" cxnId="{92E4B862-D7ED-4C41-906D-08CC3E350ABB}">
      <dgm:prSet/>
      <dgm:spPr/>
      <dgm:t>
        <a:bodyPr/>
        <a:lstStyle/>
        <a:p>
          <a:endParaRPr lang="ru-RU"/>
        </a:p>
      </dgm:t>
    </dgm:pt>
    <dgm:pt modelId="{6968E7FF-2C4D-46F7-9FC6-104A972ED366}">
      <dgm:prSet custT="1"/>
      <dgm:spPr>
        <a:solidFill>
          <a:srgbClr val="00F4F4"/>
        </a:solidFill>
      </dgm:spPr>
      <dgm:t>
        <a:bodyPr/>
        <a:lstStyle/>
        <a:p>
          <a:pPr algn="ctr"/>
          <a:r>
            <a:rPr lang="ru-RU" sz="1600" b="1" baseline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ЛОГОПЕДИЧЕСКИЙ И ДЕФЕКТОЛОГИЧЕСКИЙ БЛОК</a:t>
          </a:r>
          <a:endParaRPr lang="ru-RU" sz="1600" b="1" baseline="0" dirty="0">
            <a:solidFill>
              <a:srgbClr val="0070C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450D769-49A5-43C8-9D11-713743F1CCAA}" type="parTrans" cxnId="{2789C46A-22EC-4150-98E3-ACC96D315324}">
      <dgm:prSet/>
      <dgm:spPr/>
      <dgm:t>
        <a:bodyPr/>
        <a:lstStyle/>
        <a:p>
          <a:endParaRPr lang="ru-RU"/>
        </a:p>
      </dgm:t>
    </dgm:pt>
    <dgm:pt modelId="{415FFE88-1F5E-47AB-9191-B0C08641C74B}" type="sibTrans" cxnId="{2789C46A-22EC-4150-98E3-ACC96D315324}">
      <dgm:prSet/>
      <dgm:spPr/>
      <dgm:t>
        <a:bodyPr/>
        <a:lstStyle/>
        <a:p>
          <a:endParaRPr lang="ru-RU"/>
        </a:p>
      </dgm:t>
    </dgm:pt>
    <dgm:pt modelId="{479EBF7E-C0EA-4DE9-A01D-F7D50924D2D7}">
      <dgm:prSet custT="1"/>
      <dgm:spPr>
        <a:solidFill>
          <a:srgbClr val="00F4F4"/>
        </a:solidFill>
      </dgm:spPr>
      <dgm:t>
        <a:bodyPr/>
        <a:lstStyle/>
        <a:p>
          <a:pPr algn="ctr"/>
          <a:r>
            <a:rPr lang="ru-RU" sz="1600" b="1" baseline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РЕФЛЕКСИВНЫЙ БЛОК</a:t>
          </a:r>
          <a:endParaRPr lang="ru-RU" sz="1600" b="1" baseline="0" dirty="0">
            <a:solidFill>
              <a:srgbClr val="0070C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CE151DD-DA3D-4D33-B9E4-776451DBC6E0}" type="parTrans" cxnId="{2DBCD368-782B-47BF-9A89-DFDB4FE76DA4}">
      <dgm:prSet/>
      <dgm:spPr/>
      <dgm:t>
        <a:bodyPr/>
        <a:lstStyle/>
        <a:p>
          <a:endParaRPr lang="ru-RU"/>
        </a:p>
      </dgm:t>
    </dgm:pt>
    <dgm:pt modelId="{BABA6ADB-4732-4959-909F-E3924B6136F4}" type="sibTrans" cxnId="{2DBCD368-782B-47BF-9A89-DFDB4FE76DA4}">
      <dgm:prSet/>
      <dgm:spPr/>
      <dgm:t>
        <a:bodyPr/>
        <a:lstStyle/>
        <a:p>
          <a:endParaRPr lang="ru-RU"/>
        </a:p>
      </dgm:t>
    </dgm:pt>
    <dgm:pt modelId="{243E6BBE-EB7F-4D4B-9EC1-0503467AC050}">
      <dgm:prSet custT="1"/>
      <dgm:spPr>
        <a:solidFill>
          <a:srgbClr val="00F4F4"/>
        </a:solidFill>
      </dgm:spPr>
      <dgm:t>
        <a:bodyPr/>
        <a:lstStyle/>
        <a:p>
          <a:pPr algn="ctr"/>
          <a:r>
            <a:rPr lang="ru-RU" sz="1600" b="1" baseline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ЭКСПЕРТНЫЙ БЛОК </a:t>
          </a:r>
          <a:endParaRPr lang="ru-RU" sz="1600" b="1" baseline="0" dirty="0">
            <a:solidFill>
              <a:srgbClr val="0070C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16DD5F1-AFB8-40ED-B52C-03732C8318F6}" type="parTrans" cxnId="{2FCD9CDF-CDC2-405A-ABE4-1D883745AE2B}">
      <dgm:prSet/>
      <dgm:spPr/>
      <dgm:t>
        <a:bodyPr/>
        <a:lstStyle/>
        <a:p>
          <a:endParaRPr lang="ru-RU"/>
        </a:p>
      </dgm:t>
    </dgm:pt>
    <dgm:pt modelId="{C8594014-9655-4379-873F-AD34338D4273}" type="sibTrans" cxnId="{2FCD9CDF-CDC2-405A-ABE4-1D883745AE2B}">
      <dgm:prSet/>
      <dgm:spPr/>
      <dgm:t>
        <a:bodyPr/>
        <a:lstStyle/>
        <a:p>
          <a:endParaRPr lang="ru-RU"/>
        </a:p>
      </dgm:t>
    </dgm:pt>
    <dgm:pt modelId="{08CCA5C3-5FB3-4038-B11D-F413F9A404EC}">
      <dgm:prSet custT="1"/>
      <dgm:spPr>
        <a:solidFill>
          <a:srgbClr val="00F4F4"/>
        </a:solidFill>
      </dgm:spPr>
      <dgm:t>
        <a:bodyPr/>
        <a:lstStyle/>
        <a:p>
          <a:pPr algn="ctr"/>
          <a:r>
            <a:rPr lang="ru-RU" sz="1600" b="1" baseline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КОНТРОЛЬНЫЙ БЛОК</a:t>
          </a:r>
          <a:endParaRPr lang="ru-RU" sz="1600" b="1" baseline="0" dirty="0">
            <a:solidFill>
              <a:srgbClr val="0070C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9DB4C93-BA94-4836-B89B-BF7BF9D0139D}" type="parTrans" cxnId="{5911E41C-F933-4BBC-B093-5F57041D74CC}">
      <dgm:prSet/>
      <dgm:spPr/>
      <dgm:t>
        <a:bodyPr/>
        <a:lstStyle/>
        <a:p>
          <a:endParaRPr lang="ru-RU"/>
        </a:p>
      </dgm:t>
    </dgm:pt>
    <dgm:pt modelId="{A2EDE14A-8A8A-43B1-88E2-9CE437F0CE10}" type="sibTrans" cxnId="{5911E41C-F933-4BBC-B093-5F57041D74CC}">
      <dgm:prSet/>
      <dgm:spPr/>
      <dgm:t>
        <a:bodyPr/>
        <a:lstStyle/>
        <a:p>
          <a:endParaRPr lang="ru-RU"/>
        </a:p>
      </dgm:t>
    </dgm:pt>
    <dgm:pt modelId="{69874A3A-7F5B-456D-BAA8-294675AC02E2}" type="pres">
      <dgm:prSet presAssocID="{A2B7AC80-1297-41AD-B1A6-A38305B1A84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540DFE-39E7-42DB-9E75-720C0C1BF64E}" type="pres">
      <dgm:prSet presAssocID="{3AA6AE2C-2582-4A1C-8F5A-561D77047E5D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67810B-2DA5-4E2A-AF8D-1666CB072251}" type="pres">
      <dgm:prSet presAssocID="{4FC27879-2897-4AD9-8746-357E72DF40DD}" presName="spacer" presStyleCnt="0"/>
      <dgm:spPr/>
    </dgm:pt>
    <dgm:pt modelId="{FADBBC69-4CC1-4C05-BA08-AD7C38CCE037}" type="pres">
      <dgm:prSet presAssocID="{0050F221-6CAE-4426-85D2-9D7D0AEA4713}" presName="parentText" presStyleLbl="node1" presStyleIdx="1" presStyleCnt="6" custLinFactNeighborY="-61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D5375B-9D1D-40A6-A8F2-485FA8B0AA0D}" type="pres">
      <dgm:prSet presAssocID="{192BD001-04F0-4159-BA2C-CF4A61748CDF}" presName="spacer" presStyleCnt="0"/>
      <dgm:spPr/>
    </dgm:pt>
    <dgm:pt modelId="{F6B3FD30-9538-47EC-97AB-ABB20F325A33}" type="pres">
      <dgm:prSet presAssocID="{6968E7FF-2C4D-46F7-9FC6-104A972ED36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24204F-3C8F-44D6-9D68-D78ED04DCC3A}" type="pres">
      <dgm:prSet presAssocID="{415FFE88-1F5E-47AB-9191-B0C08641C74B}" presName="spacer" presStyleCnt="0"/>
      <dgm:spPr/>
    </dgm:pt>
    <dgm:pt modelId="{97117CD7-1977-406E-BC82-8CB47FA776FC}" type="pres">
      <dgm:prSet presAssocID="{479EBF7E-C0EA-4DE9-A01D-F7D50924D2D7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28CE20-0723-4501-A738-87E55E379B6B}" type="pres">
      <dgm:prSet presAssocID="{BABA6ADB-4732-4959-909F-E3924B6136F4}" presName="spacer" presStyleCnt="0"/>
      <dgm:spPr/>
    </dgm:pt>
    <dgm:pt modelId="{FFCD8763-1F8D-4AE8-B0A7-D691388BA237}" type="pres">
      <dgm:prSet presAssocID="{243E6BBE-EB7F-4D4B-9EC1-0503467AC050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4C05A9-F6E6-42B2-9F88-13186872CEA9}" type="pres">
      <dgm:prSet presAssocID="{C8594014-9655-4379-873F-AD34338D4273}" presName="spacer" presStyleCnt="0"/>
      <dgm:spPr/>
    </dgm:pt>
    <dgm:pt modelId="{AE5AE96D-B433-4C14-A0D7-E915CAD3B2AA}" type="pres">
      <dgm:prSet presAssocID="{08CCA5C3-5FB3-4038-B11D-F413F9A404EC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11E41C-F933-4BBC-B093-5F57041D74CC}" srcId="{A2B7AC80-1297-41AD-B1A6-A38305B1A849}" destId="{08CCA5C3-5FB3-4038-B11D-F413F9A404EC}" srcOrd="5" destOrd="0" parTransId="{39DB4C93-BA94-4836-B89B-BF7BF9D0139D}" sibTransId="{A2EDE14A-8A8A-43B1-88E2-9CE437F0CE10}"/>
    <dgm:cxn modelId="{4153B47A-14B7-4DBB-9211-AD8A2F186D3E}" type="presOf" srcId="{243E6BBE-EB7F-4D4B-9EC1-0503467AC050}" destId="{FFCD8763-1F8D-4AE8-B0A7-D691388BA237}" srcOrd="0" destOrd="0" presId="urn:microsoft.com/office/officeart/2005/8/layout/vList2"/>
    <dgm:cxn modelId="{2FCD9CDF-CDC2-405A-ABE4-1D883745AE2B}" srcId="{A2B7AC80-1297-41AD-B1A6-A38305B1A849}" destId="{243E6BBE-EB7F-4D4B-9EC1-0503467AC050}" srcOrd="4" destOrd="0" parTransId="{D16DD5F1-AFB8-40ED-B52C-03732C8318F6}" sibTransId="{C8594014-9655-4379-873F-AD34338D4273}"/>
    <dgm:cxn modelId="{CE2A4F9B-6777-48FA-9AF5-576DCF19883A}" type="presOf" srcId="{0050F221-6CAE-4426-85D2-9D7D0AEA4713}" destId="{FADBBC69-4CC1-4C05-BA08-AD7C38CCE037}" srcOrd="0" destOrd="0" presId="urn:microsoft.com/office/officeart/2005/8/layout/vList2"/>
    <dgm:cxn modelId="{7CF4EB51-C8E9-424E-A3C3-DDA7E8BAE894}" type="presOf" srcId="{08CCA5C3-5FB3-4038-B11D-F413F9A404EC}" destId="{AE5AE96D-B433-4C14-A0D7-E915CAD3B2AA}" srcOrd="0" destOrd="0" presId="urn:microsoft.com/office/officeart/2005/8/layout/vList2"/>
    <dgm:cxn modelId="{284DB5E3-22FD-4D10-AB26-1B1F770EBF08}" srcId="{A2B7AC80-1297-41AD-B1A6-A38305B1A849}" destId="{3AA6AE2C-2582-4A1C-8F5A-561D77047E5D}" srcOrd="0" destOrd="0" parTransId="{1E5ADDB8-6AA9-496E-B466-F4536F57D223}" sibTransId="{4FC27879-2897-4AD9-8746-357E72DF40DD}"/>
    <dgm:cxn modelId="{B06B5337-A06C-4C72-9ACD-0D66D25B8A16}" type="presOf" srcId="{A2B7AC80-1297-41AD-B1A6-A38305B1A849}" destId="{69874A3A-7F5B-456D-BAA8-294675AC02E2}" srcOrd="0" destOrd="0" presId="urn:microsoft.com/office/officeart/2005/8/layout/vList2"/>
    <dgm:cxn modelId="{A19398AD-0D3F-4081-8B79-ECFCFD12EB9B}" type="presOf" srcId="{3AA6AE2C-2582-4A1C-8F5A-561D77047E5D}" destId="{E5540DFE-39E7-42DB-9E75-720C0C1BF64E}" srcOrd="0" destOrd="0" presId="urn:microsoft.com/office/officeart/2005/8/layout/vList2"/>
    <dgm:cxn modelId="{2DBCD368-782B-47BF-9A89-DFDB4FE76DA4}" srcId="{A2B7AC80-1297-41AD-B1A6-A38305B1A849}" destId="{479EBF7E-C0EA-4DE9-A01D-F7D50924D2D7}" srcOrd="3" destOrd="0" parTransId="{CCE151DD-DA3D-4D33-B9E4-776451DBC6E0}" sibTransId="{BABA6ADB-4732-4959-909F-E3924B6136F4}"/>
    <dgm:cxn modelId="{97C5CA7D-56D2-4BEB-8D3D-DD2AED88A55D}" type="presOf" srcId="{6968E7FF-2C4D-46F7-9FC6-104A972ED366}" destId="{F6B3FD30-9538-47EC-97AB-ABB20F325A33}" srcOrd="0" destOrd="0" presId="urn:microsoft.com/office/officeart/2005/8/layout/vList2"/>
    <dgm:cxn modelId="{92E4B862-D7ED-4C41-906D-08CC3E350ABB}" srcId="{A2B7AC80-1297-41AD-B1A6-A38305B1A849}" destId="{0050F221-6CAE-4426-85D2-9D7D0AEA4713}" srcOrd="1" destOrd="0" parTransId="{8ABE1B6B-4D45-40DA-9683-F21CBB77AC23}" sibTransId="{192BD001-04F0-4159-BA2C-CF4A61748CDF}"/>
    <dgm:cxn modelId="{55DEC281-FA51-4551-B37F-3F0E7905109B}" type="presOf" srcId="{479EBF7E-C0EA-4DE9-A01D-F7D50924D2D7}" destId="{97117CD7-1977-406E-BC82-8CB47FA776FC}" srcOrd="0" destOrd="0" presId="urn:microsoft.com/office/officeart/2005/8/layout/vList2"/>
    <dgm:cxn modelId="{2789C46A-22EC-4150-98E3-ACC96D315324}" srcId="{A2B7AC80-1297-41AD-B1A6-A38305B1A849}" destId="{6968E7FF-2C4D-46F7-9FC6-104A972ED366}" srcOrd="2" destOrd="0" parTransId="{9450D769-49A5-43C8-9D11-713743F1CCAA}" sibTransId="{415FFE88-1F5E-47AB-9191-B0C08641C74B}"/>
    <dgm:cxn modelId="{97A949BC-725A-46F0-8C90-9F1BF3112B4A}" type="presParOf" srcId="{69874A3A-7F5B-456D-BAA8-294675AC02E2}" destId="{E5540DFE-39E7-42DB-9E75-720C0C1BF64E}" srcOrd="0" destOrd="0" presId="urn:microsoft.com/office/officeart/2005/8/layout/vList2"/>
    <dgm:cxn modelId="{E5FB3724-D5CE-47ED-94C6-3DD25178E345}" type="presParOf" srcId="{69874A3A-7F5B-456D-BAA8-294675AC02E2}" destId="{2567810B-2DA5-4E2A-AF8D-1666CB072251}" srcOrd="1" destOrd="0" presId="urn:microsoft.com/office/officeart/2005/8/layout/vList2"/>
    <dgm:cxn modelId="{9C93D71B-AE46-46BA-9D92-9686F7C182C2}" type="presParOf" srcId="{69874A3A-7F5B-456D-BAA8-294675AC02E2}" destId="{FADBBC69-4CC1-4C05-BA08-AD7C38CCE037}" srcOrd="2" destOrd="0" presId="urn:microsoft.com/office/officeart/2005/8/layout/vList2"/>
    <dgm:cxn modelId="{A9A66F11-F652-4E28-92E8-04A9E4BBF885}" type="presParOf" srcId="{69874A3A-7F5B-456D-BAA8-294675AC02E2}" destId="{EED5375B-9D1D-40A6-A8F2-485FA8B0AA0D}" srcOrd="3" destOrd="0" presId="urn:microsoft.com/office/officeart/2005/8/layout/vList2"/>
    <dgm:cxn modelId="{1119D888-2659-46B4-B591-B121CC59CDB5}" type="presParOf" srcId="{69874A3A-7F5B-456D-BAA8-294675AC02E2}" destId="{F6B3FD30-9538-47EC-97AB-ABB20F325A33}" srcOrd="4" destOrd="0" presId="urn:microsoft.com/office/officeart/2005/8/layout/vList2"/>
    <dgm:cxn modelId="{B1048894-EC82-4420-B359-881FD8A64368}" type="presParOf" srcId="{69874A3A-7F5B-456D-BAA8-294675AC02E2}" destId="{E124204F-3C8F-44D6-9D68-D78ED04DCC3A}" srcOrd="5" destOrd="0" presId="urn:microsoft.com/office/officeart/2005/8/layout/vList2"/>
    <dgm:cxn modelId="{9DF9CA8B-B55E-4DEE-AEDC-BE9090D6156B}" type="presParOf" srcId="{69874A3A-7F5B-456D-BAA8-294675AC02E2}" destId="{97117CD7-1977-406E-BC82-8CB47FA776FC}" srcOrd="6" destOrd="0" presId="urn:microsoft.com/office/officeart/2005/8/layout/vList2"/>
    <dgm:cxn modelId="{0AC3E66B-738F-4100-9973-5A806500A72F}" type="presParOf" srcId="{69874A3A-7F5B-456D-BAA8-294675AC02E2}" destId="{4F28CE20-0723-4501-A738-87E55E379B6B}" srcOrd="7" destOrd="0" presId="urn:microsoft.com/office/officeart/2005/8/layout/vList2"/>
    <dgm:cxn modelId="{DB954809-E785-4FA8-91C7-A1CDA7DE833E}" type="presParOf" srcId="{69874A3A-7F5B-456D-BAA8-294675AC02E2}" destId="{FFCD8763-1F8D-4AE8-B0A7-D691388BA237}" srcOrd="8" destOrd="0" presId="urn:microsoft.com/office/officeart/2005/8/layout/vList2"/>
    <dgm:cxn modelId="{D9471D2A-629C-423F-9C4A-3817C45C7604}" type="presParOf" srcId="{69874A3A-7F5B-456D-BAA8-294675AC02E2}" destId="{244C05A9-F6E6-42B2-9F88-13186872CEA9}" srcOrd="9" destOrd="0" presId="urn:microsoft.com/office/officeart/2005/8/layout/vList2"/>
    <dgm:cxn modelId="{BB1511D1-CABE-4AED-81C7-974F8139CF08}" type="presParOf" srcId="{69874A3A-7F5B-456D-BAA8-294675AC02E2}" destId="{AE5AE96D-B433-4C14-A0D7-E915CAD3B2A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40DFE-39E7-42DB-9E75-720C0C1BF64E}">
      <dsp:nvSpPr>
        <dsp:cNvPr id="0" name=""/>
        <dsp:cNvSpPr/>
      </dsp:nvSpPr>
      <dsp:spPr>
        <a:xfrm>
          <a:off x="0" y="1648"/>
          <a:ext cx="8453454" cy="748800"/>
        </a:xfrm>
        <a:prstGeom prst="roundRect">
          <a:avLst/>
        </a:prstGeom>
        <a:solidFill>
          <a:srgbClr val="00F4F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baseline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МЕДИЦИНСКИЙ БЛОК</a:t>
          </a:r>
          <a:endParaRPr lang="ru-RU" sz="1600" b="1" kern="1200" baseline="0" dirty="0">
            <a:solidFill>
              <a:srgbClr val="0070C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6553" y="38201"/>
        <a:ext cx="8380348" cy="675694"/>
      </dsp:txXfrm>
    </dsp:sp>
    <dsp:sp modelId="{FADBBC69-4CC1-4C05-BA08-AD7C38CCE037}">
      <dsp:nvSpPr>
        <dsp:cNvPr id="0" name=""/>
        <dsp:cNvSpPr/>
      </dsp:nvSpPr>
      <dsp:spPr>
        <a:xfrm>
          <a:off x="0" y="858527"/>
          <a:ext cx="8453454" cy="748800"/>
        </a:xfrm>
        <a:prstGeom prst="roundRect">
          <a:avLst/>
        </a:prstGeom>
        <a:solidFill>
          <a:srgbClr val="00F4F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baseline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НЕЙРОПСИХОЛОГИЧЕСКИЙ БЛОК</a:t>
          </a:r>
          <a:endParaRPr lang="ru-RU" sz="1600" b="1" kern="1200" baseline="0" dirty="0">
            <a:solidFill>
              <a:srgbClr val="0070C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6553" y="895080"/>
        <a:ext cx="8380348" cy="675694"/>
      </dsp:txXfrm>
    </dsp:sp>
    <dsp:sp modelId="{F6B3FD30-9538-47EC-97AB-ABB20F325A33}">
      <dsp:nvSpPr>
        <dsp:cNvPr id="0" name=""/>
        <dsp:cNvSpPr/>
      </dsp:nvSpPr>
      <dsp:spPr>
        <a:xfrm>
          <a:off x="0" y="1729648"/>
          <a:ext cx="8453454" cy="748800"/>
        </a:xfrm>
        <a:prstGeom prst="roundRect">
          <a:avLst/>
        </a:prstGeom>
        <a:solidFill>
          <a:srgbClr val="00F4F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baseline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ЛОГОПЕДИЧЕСКИЙ И ДЕФЕКТОЛОГИЧЕСКИЙ БЛОК</a:t>
          </a:r>
          <a:endParaRPr lang="ru-RU" sz="1600" b="1" kern="1200" baseline="0" dirty="0">
            <a:solidFill>
              <a:srgbClr val="0070C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6553" y="1766201"/>
        <a:ext cx="8380348" cy="675694"/>
      </dsp:txXfrm>
    </dsp:sp>
    <dsp:sp modelId="{97117CD7-1977-406E-BC82-8CB47FA776FC}">
      <dsp:nvSpPr>
        <dsp:cNvPr id="0" name=""/>
        <dsp:cNvSpPr/>
      </dsp:nvSpPr>
      <dsp:spPr>
        <a:xfrm>
          <a:off x="0" y="2593648"/>
          <a:ext cx="8453454" cy="748800"/>
        </a:xfrm>
        <a:prstGeom prst="roundRect">
          <a:avLst/>
        </a:prstGeom>
        <a:solidFill>
          <a:srgbClr val="00F4F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baseline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РЕФЛЕКСИВНЫЙ БЛОК</a:t>
          </a:r>
          <a:endParaRPr lang="ru-RU" sz="1600" b="1" kern="1200" baseline="0" dirty="0">
            <a:solidFill>
              <a:srgbClr val="0070C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6553" y="2630201"/>
        <a:ext cx="8380348" cy="675694"/>
      </dsp:txXfrm>
    </dsp:sp>
    <dsp:sp modelId="{FFCD8763-1F8D-4AE8-B0A7-D691388BA237}">
      <dsp:nvSpPr>
        <dsp:cNvPr id="0" name=""/>
        <dsp:cNvSpPr/>
      </dsp:nvSpPr>
      <dsp:spPr>
        <a:xfrm>
          <a:off x="0" y="3457649"/>
          <a:ext cx="8453454" cy="748800"/>
        </a:xfrm>
        <a:prstGeom prst="roundRect">
          <a:avLst/>
        </a:prstGeom>
        <a:solidFill>
          <a:srgbClr val="00F4F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baseline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ЭКСПЕРТНЫЙ БЛОК </a:t>
          </a:r>
          <a:endParaRPr lang="ru-RU" sz="1600" b="1" kern="1200" baseline="0" dirty="0">
            <a:solidFill>
              <a:srgbClr val="0070C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6553" y="3494202"/>
        <a:ext cx="8380348" cy="675694"/>
      </dsp:txXfrm>
    </dsp:sp>
    <dsp:sp modelId="{AE5AE96D-B433-4C14-A0D7-E915CAD3B2AA}">
      <dsp:nvSpPr>
        <dsp:cNvPr id="0" name=""/>
        <dsp:cNvSpPr/>
      </dsp:nvSpPr>
      <dsp:spPr>
        <a:xfrm>
          <a:off x="0" y="4321649"/>
          <a:ext cx="8453454" cy="748800"/>
        </a:xfrm>
        <a:prstGeom prst="roundRect">
          <a:avLst/>
        </a:prstGeom>
        <a:solidFill>
          <a:srgbClr val="00F4F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baseline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КОНТРОЛЬНЫЙ БЛОК</a:t>
          </a:r>
          <a:endParaRPr lang="ru-RU" sz="1600" b="1" kern="1200" baseline="0" dirty="0">
            <a:solidFill>
              <a:srgbClr val="0070C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6553" y="4358202"/>
        <a:ext cx="8380348" cy="675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534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472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028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27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918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608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380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660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901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991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186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24.05.2018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24.05.2018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13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СМОЛЕНСКИЙ ГОСУДАРСТВЕННЫЙ УНИВЕРСИТЕТ</a:t>
            </a:r>
          </a:p>
        </p:txBody>
      </p:sp>
      <p:pic>
        <p:nvPicPr>
          <p:cNvPr id="15363" name="Picture 1" descr="C:\Users\1\AppData\Local\Temp\Temp1_Attachments_philsp@pochta.ru_2011-03-28_22-03-01.zip\пед_нов.tif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14375" y="1571625"/>
            <a:ext cx="6643688" cy="4000500"/>
          </a:xfrm>
        </p:spPr>
      </p:pic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3906203" y="5589240"/>
            <a:ext cx="520206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9DD9"/>
                </a:solidFill>
                <a:latin typeface="Tahoma" pitchFamily="34" charset="0"/>
                <a:cs typeface="Tahoma" pitchFamily="34" charset="0"/>
              </a:rPr>
              <a:t>СЕМАКОВА ЕЛЕНА ВЛАДИМИРОВНА</a:t>
            </a:r>
          </a:p>
          <a:p>
            <a:r>
              <a:rPr lang="ru-RU" b="1" dirty="0">
                <a:solidFill>
                  <a:srgbClr val="009DD9"/>
                </a:solidFill>
                <a:latin typeface="Tahoma" pitchFamily="34" charset="0"/>
                <a:cs typeface="Tahoma" pitchFamily="34" charset="0"/>
              </a:rPr>
              <a:t>КАНДИДАТ МЕДИЦИНСКИХ НАУК</a:t>
            </a:r>
          </a:p>
          <a:p>
            <a:r>
              <a:rPr lang="ru-RU" b="1" dirty="0">
                <a:solidFill>
                  <a:srgbClr val="009DD9"/>
                </a:solidFill>
                <a:latin typeface="Tahoma" pitchFamily="34" charset="0"/>
                <a:cs typeface="Tahoma" pitchFamily="34" charset="0"/>
              </a:rPr>
              <a:t>ДОЦЕНТ КАФЕДРЫ </a:t>
            </a:r>
            <a:r>
              <a:rPr lang="ru-RU" b="1" dirty="0" smtClean="0">
                <a:solidFill>
                  <a:srgbClr val="009DD9"/>
                </a:solidFill>
                <a:latin typeface="Tahoma" pitchFamily="34" charset="0"/>
                <a:cs typeface="Tahoma" pitchFamily="34" charset="0"/>
              </a:rPr>
              <a:t>ОБЩЕЙ ПСИХОЛОГИИ</a:t>
            </a:r>
            <a:endParaRPr lang="ru-RU" b="1" dirty="0">
              <a:solidFill>
                <a:srgbClr val="009DD9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76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3058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МЕДИКО-БИОЛОГИЧЕСКИЙ ПОДХОД В ПОНИМАНИИ ПРОБЛЕМ ДИЗОНТОГЕНЕЗА. ОБОСНОВАНИЕ НЕОБХОДИМОСТИ ОРГАНИЗАЦИИ РАННЕГО КОМПЛЕКСНОГО СОПРОВОЖДЕНИЯ ДЕТЕЙ С ОВЗ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399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altLang="ru-RU" sz="44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ПЕРИОД ВОЗДЕЙСТВИЯ ПАТОЛОГИЧЕСКИХ ФАКТОРОВ</a:t>
            </a:r>
            <a:r>
              <a:rPr lang="ru-RU" altLang="ru-RU" sz="4400" dirty="0">
                <a:solidFill>
                  <a:srgbClr val="FFFF99"/>
                </a:solidFill>
                <a:latin typeface="Verdana" pitchFamily="34" charset="0"/>
                <a:ea typeface="+mn-ea"/>
                <a:cs typeface="+mn-cs"/>
              </a:rPr>
              <a:t/>
            </a:r>
            <a:br>
              <a:rPr lang="ru-RU" altLang="ru-RU" sz="4400" dirty="0">
                <a:solidFill>
                  <a:srgbClr val="FFFF99"/>
                </a:solidFill>
                <a:latin typeface="Verdana" pitchFamily="34" charset="0"/>
                <a:ea typeface="+mn-ea"/>
                <a:cs typeface="+mn-cs"/>
              </a:rPr>
            </a:br>
            <a:endParaRPr lang="ru-RU" dirty="0"/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09864702"/>
              </p:ext>
            </p:extLst>
          </p:nvPr>
        </p:nvGraphicFramePr>
        <p:xfrm>
          <a:off x="467544" y="731838"/>
          <a:ext cx="8280920" cy="347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792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270584"/>
            <a:ext cx="9935733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F6FC6">
                    <a:lumMod val="75000"/>
                  </a:srgbClr>
                </a:solidFill>
                <a:latin typeface="Tahoma" pitchFamily="34" charset="0"/>
                <a:cs typeface="Tahoma" pitchFamily="34" charset="0"/>
              </a:rPr>
              <a:t>ПРИЧИНЫ АНТЕ-, ПЕРИНАТАЛЬНЫХ НАРУШЕНИЙ </a:t>
            </a:r>
            <a:endParaRPr lang="ru-RU" sz="2800" b="1" dirty="0">
              <a:solidFill>
                <a:srgbClr val="4E3B3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755650" y="1196975"/>
            <a:ext cx="2592388" cy="2520950"/>
          </a:xfrm>
          <a:prstGeom prst="ellipse">
            <a:avLst/>
          </a:prstGeom>
          <a:solidFill>
            <a:srgbClr val="00F4F4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ГИПОКСИЯ, </a:t>
            </a:r>
          </a:p>
          <a:p>
            <a:r>
              <a:rPr lang="ru-RU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ИНТОКСИКАЦИЯ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3269255" y="1011407"/>
            <a:ext cx="2748366" cy="2520950"/>
          </a:xfrm>
          <a:prstGeom prst="ellipse">
            <a:avLst/>
          </a:prstGeom>
          <a:solidFill>
            <a:srgbClr val="00F4F4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НАСЛЕДСТВЕННЫЕ </a:t>
            </a:r>
          </a:p>
          <a:p>
            <a:r>
              <a:rPr lang="ru-RU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ФАКТОРЫ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6156325" y="1195388"/>
            <a:ext cx="2592388" cy="2520950"/>
          </a:xfrm>
          <a:prstGeom prst="ellipse">
            <a:avLst/>
          </a:prstGeom>
          <a:solidFill>
            <a:srgbClr val="00F4F4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>
              <a:solidFill>
                <a:prstClr val="black"/>
              </a:solidFill>
            </a:endParaRPr>
          </a:p>
          <a:p>
            <a:r>
              <a:rPr lang="ru-RU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ТРАВМА, </a:t>
            </a:r>
          </a:p>
          <a:p>
            <a:r>
              <a:rPr lang="ru-RU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ИНФЕКЦИЯ</a:t>
            </a:r>
            <a:endParaRPr lang="ru-RU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900113" y="5445125"/>
            <a:ext cx="7991475" cy="115093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b="1" dirty="0" smtClean="0">
                <a:solidFill>
                  <a:prstClr val="black"/>
                </a:solidFill>
              </a:rPr>
              <a:t>ОГРАНИЧЕНИЕ ВОЗМОЖНОСТЕЙ ЗДОРОВЬЯ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 rot="3175616">
            <a:off x="2159000" y="4257675"/>
            <a:ext cx="1584325" cy="358775"/>
          </a:xfrm>
          <a:custGeom>
            <a:avLst/>
            <a:gdLst>
              <a:gd name="T0" fmla="*/ 1188244 w 21600"/>
              <a:gd name="T1" fmla="*/ 0 h 21600"/>
              <a:gd name="T2" fmla="*/ 0 w 21600"/>
              <a:gd name="T3" fmla="*/ 179388 h 21600"/>
              <a:gd name="T4" fmla="*/ 1188244 w 21600"/>
              <a:gd name="T5" fmla="*/ 358775 h 21600"/>
              <a:gd name="T6" fmla="*/ 1584325 w 21600"/>
              <a:gd name="T7" fmla="*/ 17938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70C0"/>
              </a:solidFill>
            </a:endParaRP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 rot="7333945">
            <a:off x="5903913" y="4257675"/>
            <a:ext cx="1584325" cy="358775"/>
          </a:xfrm>
          <a:custGeom>
            <a:avLst/>
            <a:gdLst>
              <a:gd name="T0" fmla="*/ 1188244 w 21600"/>
              <a:gd name="T1" fmla="*/ 0 h 21600"/>
              <a:gd name="T2" fmla="*/ 0 w 21600"/>
              <a:gd name="T3" fmla="*/ 179388 h 21600"/>
              <a:gd name="T4" fmla="*/ 1188244 w 21600"/>
              <a:gd name="T5" fmla="*/ 358775 h 21600"/>
              <a:gd name="T6" fmla="*/ 1584325 w 21600"/>
              <a:gd name="T7" fmla="*/ 17938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 rot="5400000">
            <a:off x="4030663" y="4257675"/>
            <a:ext cx="1584325" cy="358775"/>
          </a:xfrm>
          <a:custGeom>
            <a:avLst/>
            <a:gdLst>
              <a:gd name="T0" fmla="*/ 1188244 w 21600"/>
              <a:gd name="T1" fmla="*/ 0 h 21600"/>
              <a:gd name="T2" fmla="*/ 0 w 21600"/>
              <a:gd name="T3" fmla="*/ 179388 h 21600"/>
              <a:gd name="T4" fmla="*/ 1188244 w 21600"/>
              <a:gd name="T5" fmla="*/ 358775 h 21600"/>
              <a:gd name="T6" fmla="*/ 1584325 w 21600"/>
              <a:gd name="T7" fmla="*/ 17938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929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79388" y="2205038"/>
            <a:ext cx="2311400" cy="33813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ДИСКООРДИНАЦИЯ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785938" y="1571625"/>
            <a:ext cx="2620962" cy="3381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РЕЧЕВЫЕ НАРУШЕНИЯ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79388" y="1052513"/>
            <a:ext cx="1508125" cy="338137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ДИСЛЕКСИЯ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7000875" y="1428750"/>
            <a:ext cx="1512888" cy="3381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ДИСГРАФИЯ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786063" y="1000125"/>
            <a:ext cx="1966912" cy="3381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ДИСКАЛЬКУЛИЯ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5724525" y="2060575"/>
            <a:ext cx="2711450" cy="3381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ТРУДНОСТИ ОБУЧЕНИЯ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4429125" y="2857500"/>
            <a:ext cx="4057650" cy="3381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НАРУШЕНИЯ ПАМЯТИ И ВНИМАНИЯ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2428875" y="3500438"/>
            <a:ext cx="4560888" cy="338137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ЗАДЕРЖКА ФОРМИРОВАНИЯ МОТОРИКИ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4859338" y="1052513"/>
            <a:ext cx="2047875" cy="33813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ОТВЛЕКАЕМОСТЬ</a:t>
            </a:r>
          </a:p>
        </p:txBody>
      </p:sp>
      <p:sp>
        <p:nvSpPr>
          <p:cNvPr id="17419" name="Rectangle 12"/>
          <p:cNvSpPr>
            <a:spLocks noChangeArrowheads="1"/>
          </p:cNvSpPr>
          <p:nvPr/>
        </p:nvSpPr>
        <p:spPr bwMode="auto">
          <a:xfrm>
            <a:off x="2714625" y="2286000"/>
            <a:ext cx="2959100" cy="3381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НАРУШЕНИЯ ПОВЕДЕНИЯ</a:t>
            </a:r>
          </a:p>
        </p:txBody>
      </p:sp>
      <p:sp>
        <p:nvSpPr>
          <p:cNvPr id="17420" name="Rectangle 13"/>
          <p:cNvSpPr>
            <a:spLocks noChangeArrowheads="1"/>
          </p:cNvSpPr>
          <p:nvPr/>
        </p:nvSpPr>
        <p:spPr bwMode="auto">
          <a:xfrm>
            <a:off x="323850" y="1557338"/>
            <a:ext cx="1006475" cy="33813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ЭНУРЕЗ</a:t>
            </a:r>
          </a:p>
        </p:txBody>
      </p:sp>
      <p:sp>
        <p:nvSpPr>
          <p:cNvPr id="17421" name="Rectangle 15"/>
          <p:cNvSpPr>
            <a:spLocks noChangeArrowheads="1"/>
          </p:cNvSpPr>
          <p:nvPr/>
        </p:nvSpPr>
        <p:spPr bwMode="auto">
          <a:xfrm>
            <a:off x="179388" y="3213100"/>
            <a:ext cx="2119491" cy="338554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ДЦП, ЭПИЛЕПСИЯ</a:t>
            </a:r>
            <a:endParaRPr lang="ru-RU" sz="16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6336" name="Rectangle 16"/>
          <p:cNvSpPr>
            <a:spLocks noChangeArrowheads="1"/>
          </p:cNvSpPr>
          <p:nvPr/>
        </p:nvSpPr>
        <p:spPr bwMode="auto">
          <a:xfrm>
            <a:off x="714375" y="71438"/>
            <a:ext cx="8093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КЛИНИЧЕСКИЕ ПРОЯВЛЕНИЯ</a:t>
            </a:r>
          </a:p>
        </p:txBody>
      </p:sp>
      <p:sp>
        <p:nvSpPr>
          <p:cNvPr id="17423" name="Rectangle 19"/>
          <p:cNvSpPr>
            <a:spLocks noChangeArrowheads="1"/>
          </p:cNvSpPr>
          <p:nvPr/>
        </p:nvSpPr>
        <p:spPr bwMode="auto">
          <a:xfrm>
            <a:off x="774934" y="5559942"/>
            <a:ext cx="7715250" cy="369332"/>
          </a:xfrm>
          <a:prstGeom prst="rect">
            <a:avLst/>
          </a:prstGeom>
          <a:solidFill>
            <a:schemeClr val="accent1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 РАЗВИТИЕ ДЕЗАДАПТИВНОЙ </a:t>
            </a:r>
            <a:r>
              <a:rPr lang="ru-RU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ЛИЧНОСТИ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7424" name="AutoShape 20"/>
          <p:cNvSpPr>
            <a:spLocks noChangeArrowheads="1"/>
          </p:cNvSpPr>
          <p:nvPr/>
        </p:nvSpPr>
        <p:spPr bwMode="auto">
          <a:xfrm rot="5400000">
            <a:off x="3890169" y="4468019"/>
            <a:ext cx="1223962" cy="431800"/>
          </a:xfrm>
          <a:custGeom>
            <a:avLst/>
            <a:gdLst>
              <a:gd name="T0" fmla="*/ 52016737 w 21600"/>
              <a:gd name="T1" fmla="*/ 0 h 21600"/>
              <a:gd name="T2" fmla="*/ 0 w 21600"/>
              <a:gd name="T3" fmla="*/ 4316001 h 21600"/>
              <a:gd name="T4" fmla="*/ 52016737 w 21600"/>
              <a:gd name="T5" fmla="*/ 8632001 h 21600"/>
              <a:gd name="T6" fmla="*/ 69355697 w 21600"/>
              <a:gd name="T7" fmla="*/ 4316001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prstClr val="black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5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МЕЖДИСЦИПЛИНАРНАЯ КОМАНДА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831125641"/>
              </p:ext>
            </p:extLst>
          </p:nvPr>
        </p:nvGraphicFramePr>
        <p:xfrm>
          <a:off x="357158" y="1500174"/>
          <a:ext cx="8453454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793500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</TotalTime>
  <Words>93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Воздушный поток</vt:lpstr>
      <vt:lpstr>1_Воздушный поток</vt:lpstr>
      <vt:lpstr>СМОЛЕНСКИЙ ГОСУДАРСТВЕННЫЙ УНИВЕРСИТЕТ</vt:lpstr>
      <vt:lpstr>МЕДИКО-БИОЛОГИЧЕСКИЙ ПОДХОД В ПОНИМАНИИ ПРОБЛЕМ ДИЗОНТОГЕНЕЗА. ОБОСНОВАНИЕ НЕОБХОДИМОСТИ ОРГАНИЗАЦИИ РАННЕГО КОМПЛЕКСНОГО СОПРОВОЖДЕНИЯ ДЕТЕЙ С ОВЗ</vt:lpstr>
      <vt:lpstr>ПЕРИОД ВОЗДЕЙСТВИЯ ПАТОЛОГИЧЕСКИХ ФАКТОРОВ </vt:lpstr>
      <vt:lpstr>Презентация PowerPoint</vt:lpstr>
      <vt:lpstr>Презентация PowerPoint</vt:lpstr>
      <vt:lpstr>МЕЖДИСЦИПЛИНАРНАЯ КОМАНДА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E.Semakova</dc:creator>
  <cp:lastModifiedBy>Алёнка</cp:lastModifiedBy>
  <cp:revision>11</cp:revision>
  <dcterms:created xsi:type="dcterms:W3CDTF">2018-04-18T07:24:14Z</dcterms:created>
  <dcterms:modified xsi:type="dcterms:W3CDTF">2018-05-24T06:34:36Z</dcterms:modified>
</cp:coreProperties>
</file>