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1"/>
  </p:notesMasterIdLst>
  <p:sldIdLst>
    <p:sldId id="291" r:id="rId2"/>
    <p:sldId id="257" r:id="rId3"/>
    <p:sldId id="259" r:id="rId4"/>
    <p:sldId id="260" r:id="rId5"/>
    <p:sldId id="285" r:id="rId6"/>
    <p:sldId id="286" r:id="rId7"/>
    <p:sldId id="287" r:id="rId8"/>
    <p:sldId id="284" r:id="rId9"/>
    <p:sldId id="261" r:id="rId10"/>
    <p:sldId id="288" r:id="rId11"/>
    <p:sldId id="262" r:id="rId12"/>
    <p:sldId id="263" r:id="rId13"/>
    <p:sldId id="274" r:id="rId14"/>
    <p:sldId id="264" r:id="rId15"/>
    <p:sldId id="275" r:id="rId16"/>
    <p:sldId id="276" r:id="rId17"/>
    <p:sldId id="289" r:id="rId18"/>
    <p:sldId id="265" r:id="rId19"/>
    <p:sldId id="266" r:id="rId20"/>
    <p:sldId id="267" r:id="rId21"/>
    <p:sldId id="268" r:id="rId22"/>
    <p:sldId id="269" r:id="rId23"/>
    <p:sldId id="270" r:id="rId24"/>
    <p:sldId id="273" r:id="rId25"/>
    <p:sldId id="271" r:id="rId26"/>
    <p:sldId id="290" r:id="rId27"/>
    <p:sldId id="272" r:id="rId28"/>
    <p:sldId id="280" r:id="rId29"/>
    <p:sldId id="281" r:id="rId3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>
        <p:scale>
          <a:sx n="76" d="100"/>
          <a:sy n="76" d="100"/>
        </p:scale>
        <p:origin x="-25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FFAB2-0EB0-4AF1-BBB2-997C8BFF82C4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94B2F-213D-43A1-9208-1B3D56F73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178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3877040"/>
          </a:xfrm>
        </p:spPr>
        <p:txBody>
          <a:bodyPr>
            <a:normAutofit/>
          </a:bodyPr>
          <a:lstStyle/>
          <a:p>
            <a:r>
              <a:rPr lang="ru-RU" sz="4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Алгоритм разработки адаптированной</a:t>
            </a:r>
            <a:br>
              <a:rPr lang="ru-RU" sz="4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4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основной общеобразовательной</a:t>
            </a:r>
            <a:br>
              <a:rPr lang="ru-RU" sz="4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4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программы (АООП)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ru-RU" sz="2000" b="1" dirty="0" smtClean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pPr marL="0" indent="0" algn="r">
              <a:buNone/>
            </a:pPr>
            <a:endParaRPr lang="ru-RU" sz="20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pPr marL="0" indent="0" algn="r">
              <a:buNone/>
            </a:pPr>
            <a:endParaRPr lang="ru-RU" sz="2000" b="1" dirty="0" smtClean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pPr marL="0" indent="0" algn="r">
              <a:buNone/>
            </a:pPr>
            <a:endParaRPr lang="ru-RU" sz="20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pPr marL="0" indent="0" algn="r">
              <a:buNone/>
            </a:pPr>
            <a:endParaRPr lang="ru-RU" sz="2000" b="1" dirty="0" smtClean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pPr marL="0" indent="0" algn="r">
              <a:buNone/>
            </a:pPr>
            <a:endParaRPr lang="ru-RU" sz="20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pPr marL="0" indent="0" algn="r">
              <a:buNone/>
            </a:pPr>
            <a:endParaRPr lang="ru-RU" sz="2000" b="1" dirty="0" smtClean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pPr marL="0" indent="0" algn="r">
              <a:buNone/>
            </a:pPr>
            <a:endParaRPr lang="ru-RU" sz="20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pPr marL="0" indent="0" algn="r">
              <a:buNone/>
            </a:pPr>
            <a:r>
              <a:rPr lang="ru-RU" sz="2000" b="1" dirty="0" smtClean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Руководитель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ЦПМПК г. Смоленска</a:t>
            </a:r>
          </a:p>
          <a:p>
            <a:pPr marL="0" indent="0" algn="r">
              <a:buNone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 </a:t>
            </a:r>
          </a:p>
          <a:p>
            <a:pPr marL="0" indent="0" algn="r">
              <a:buNone/>
            </a:pPr>
            <a:r>
              <a:rPr lang="ru-RU" sz="2000" b="1" dirty="0" err="1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Тимошенкова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 Т.В.</a:t>
            </a:r>
          </a:p>
        </p:txBody>
      </p:sp>
    </p:spTree>
    <p:extLst>
      <p:ext uri="{BB962C8B-B14F-4D97-AF65-F5344CB8AC3E}">
        <p14:creationId xmlns:p14="http://schemas.microsoft.com/office/powerpoint/2010/main" val="83091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Целевой раздел</a:t>
            </a:r>
            <a:endParaRPr lang="ru-RU" sz="3600" b="1" dirty="0"/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59696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/>
              <a:t>П</a:t>
            </a:r>
            <a:r>
              <a:rPr lang="ru-RU" dirty="0" smtClean="0"/>
              <a:t>ояснительная записка.</a:t>
            </a:r>
            <a:endParaRPr lang="ru-RU" dirty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/>
              <a:t>П</a:t>
            </a:r>
            <a:r>
              <a:rPr lang="ru-RU" dirty="0" smtClean="0"/>
              <a:t>ланируемые </a:t>
            </a:r>
            <a:r>
              <a:rPr lang="ru-RU" dirty="0"/>
              <a:t>результаты освоения </a:t>
            </a:r>
            <a:r>
              <a:rPr lang="ru-RU" dirty="0" smtClean="0"/>
              <a:t>АООП.</a:t>
            </a:r>
            <a:endParaRPr lang="ru-RU" dirty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/>
              <a:t>С</a:t>
            </a:r>
            <a:r>
              <a:rPr lang="ru-RU" dirty="0" smtClean="0"/>
              <a:t>истема </a:t>
            </a:r>
            <a:r>
              <a:rPr lang="ru-RU" dirty="0"/>
              <a:t>оценки достижений в освоении АООП.</a:t>
            </a:r>
          </a:p>
          <a:p>
            <a:pPr>
              <a:buClr>
                <a:schemeClr val="accent1"/>
              </a:buCl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34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3033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Пояснительная записка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435280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Цель</a:t>
            </a:r>
            <a:r>
              <a:rPr lang="ru-RU" dirty="0" smtClean="0"/>
              <a:t> реализации АООП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Психолого-педагогическая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характеристика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обучающихся данной категории ОВЗ </a:t>
            </a:r>
            <a:r>
              <a:rPr lang="ru-RU" sz="2100" dirty="0"/>
              <a:t>(«зона актуально развития» - внимание, память, мышление, речь и т.д.; «зона ближайшего развития</a:t>
            </a:r>
            <a:r>
              <a:rPr lang="ru-RU" sz="2100" dirty="0" smtClean="0"/>
              <a:t>» и т.д.)</a:t>
            </a:r>
            <a:endParaRPr lang="ru-RU" sz="21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Особые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образовательные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потребности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обучающихся данной категории ОВЗ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Принципы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подходы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к </a:t>
            </a:r>
            <a:r>
              <a:rPr lang="ru-RU" dirty="0"/>
              <a:t>формированию АООП </a:t>
            </a:r>
            <a:r>
              <a:rPr lang="ru-RU" sz="2100" dirty="0" smtClean="0"/>
              <a:t>(</a:t>
            </a:r>
            <a:r>
              <a:rPr lang="ru-RU" sz="2100" dirty="0"/>
              <a:t>дифференцированный и деятельностный </a:t>
            </a:r>
            <a:r>
              <a:rPr lang="ru-RU" sz="2100" dirty="0" smtClean="0"/>
              <a:t>подходы, принцип </a:t>
            </a:r>
            <a:r>
              <a:rPr lang="ru-RU" sz="2100" dirty="0"/>
              <a:t>коррекционной </a:t>
            </a:r>
            <a:r>
              <a:rPr lang="ru-RU" sz="2100" dirty="0" smtClean="0"/>
              <a:t>направленности; </a:t>
            </a:r>
            <a:r>
              <a:rPr lang="ru-RU" sz="2100" dirty="0"/>
              <a:t>развивающей направленности образовательного процесса, учета типологических и индивидуальных образовательных потребностей обучающихся; </a:t>
            </a:r>
            <a:r>
              <a:rPr lang="ru-RU" sz="2100" dirty="0" smtClean="0"/>
              <a:t>и т.д.)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30941182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661648" cy="85270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результаты освоения АООП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824536"/>
          </a:xfrm>
        </p:spPr>
        <p:txBody>
          <a:bodyPr>
            <a:normAutofit fontScale="77500" lnSpcReduction="20000"/>
          </a:bodyPr>
          <a:lstStyle/>
          <a:p>
            <a:pPr marL="64008" indent="0" algn="just">
              <a:buNone/>
            </a:pPr>
            <a:r>
              <a:rPr lang="ru-RU" sz="3600" dirty="0" smtClean="0"/>
              <a:t>Основные ориентиры в образовании детей с точки зрения достижения необходимого уровня образованности. В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примерных АООП</a:t>
            </a:r>
            <a:r>
              <a:rPr lang="ru-RU" sz="3600" dirty="0" smtClean="0">
                <a:solidFill>
                  <a:srgbClr val="92D050"/>
                </a:solidFill>
              </a:rPr>
              <a:t> </a:t>
            </a:r>
            <a:r>
              <a:rPr lang="ru-RU" sz="3600" dirty="0" smtClean="0"/>
              <a:t>описаны результаты освоения для каждого предмета и программы в целом.</a:t>
            </a:r>
          </a:p>
          <a:p>
            <a:pPr marL="64008" indent="0">
              <a:buNone/>
            </a:pPr>
            <a:endParaRPr lang="ru-RU" dirty="0" smtClean="0"/>
          </a:p>
          <a:p>
            <a:pPr marL="64008" indent="0" algn="just">
              <a:buNone/>
            </a:pPr>
            <a:r>
              <a:rPr lang="ru-RU" sz="2200" b="1" i="1" dirty="0" smtClean="0"/>
              <a:t>Например:  </a:t>
            </a:r>
          </a:p>
          <a:p>
            <a:pPr marL="64008" indent="0" algn="just">
              <a:buNone/>
            </a:pPr>
            <a:r>
              <a:rPr lang="ru-RU" sz="2200" dirty="0" smtClean="0"/>
              <a:t>Результаты </a:t>
            </a:r>
            <a:r>
              <a:rPr lang="ru-RU" sz="2200" dirty="0"/>
              <a:t>освоения слепым обучающимся программы </a:t>
            </a:r>
            <a:r>
              <a:rPr lang="ru-RU" sz="2200" dirty="0" smtClean="0"/>
              <a:t>коррекционной работы:</a:t>
            </a:r>
            <a:endParaRPr lang="ru-RU" sz="2200" dirty="0"/>
          </a:p>
          <a:p>
            <a:pPr marL="64008" indent="0" algn="just">
              <a:buNone/>
            </a:pPr>
            <a:r>
              <a:rPr lang="ru-RU" sz="2200" dirty="0" smtClean="0"/>
              <a:t>	использует </a:t>
            </a:r>
            <a:r>
              <a:rPr lang="ru-RU" sz="2200" dirty="0"/>
              <a:t>сохранные анализаторы и компенсаторные </a:t>
            </a:r>
            <a:r>
              <a:rPr lang="ru-RU" sz="2200" dirty="0" smtClean="0"/>
              <a:t>способы деятельности </a:t>
            </a:r>
            <a:r>
              <a:rPr lang="ru-RU" sz="2200" dirty="0"/>
              <a:t>в учебно-познавательном процессе и повседневной жизни;</a:t>
            </a:r>
          </a:p>
          <a:p>
            <a:pPr marL="64008" indent="0" algn="just">
              <a:buNone/>
            </a:pPr>
            <a:r>
              <a:rPr lang="ru-RU" sz="2200" dirty="0" smtClean="0"/>
              <a:t>	освоил </a:t>
            </a:r>
            <a:r>
              <a:rPr lang="ru-RU" sz="2200" dirty="0"/>
              <a:t>навыки ориентировки в </a:t>
            </a:r>
            <a:r>
              <a:rPr lang="ru-RU" sz="2200" dirty="0" err="1"/>
              <a:t>микропространстве</a:t>
            </a:r>
            <a:r>
              <a:rPr lang="ru-RU" sz="2200" dirty="0"/>
              <a:t> и овладел</a:t>
            </a:r>
          </a:p>
          <a:p>
            <a:pPr marL="64008" indent="0" algn="just">
              <a:buNone/>
            </a:pPr>
            <a:r>
              <a:rPr lang="ru-RU" sz="2200" dirty="0"/>
              <a:t>элементарными умениями ориентировки в </a:t>
            </a:r>
            <a:r>
              <a:rPr lang="ru-RU" sz="2200" dirty="0" err="1" smtClean="0"/>
              <a:t>макропространстве</a:t>
            </a:r>
            <a:r>
              <a:rPr lang="ru-RU" sz="2200" dirty="0"/>
              <a:t>;</a:t>
            </a:r>
          </a:p>
          <a:p>
            <a:pPr marL="64008" indent="0" algn="just">
              <a:buNone/>
            </a:pPr>
            <a:r>
              <a:rPr lang="ru-RU" sz="2200" dirty="0" smtClean="0"/>
              <a:t>	имеет </a:t>
            </a:r>
            <a:r>
              <a:rPr lang="ru-RU" sz="2200" dirty="0"/>
              <a:t>адекватные (в соответствии с возрастом) предметные</a:t>
            </a:r>
          </a:p>
          <a:p>
            <a:pPr marL="64008" indent="0" algn="just">
              <a:buNone/>
            </a:pPr>
            <a:r>
              <a:rPr lang="ru-RU" sz="2200" dirty="0"/>
              <a:t>(конкретные и обобщенные), пространственные представления</a:t>
            </a:r>
            <a:r>
              <a:rPr lang="ru-RU" sz="2200" dirty="0" smtClean="0"/>
              <a:t>;</a:t>
            </a:r>
          </a:p>
          <a:p>
            <a:pPr marL="64008" indent="0" algn="just">
              <a:buNone/>
            </a:pPr>
            <a:r>
              <a:rPr lang="ru-RU" sz="2200" dirty="0" smtClean="0"/>
              <a:t>	и т.д.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1786947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 результаты освоения АООП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232237"/>
              </p:ext>
            </p:extLst>
          </p:nvPr>
        </p:nvGraphicFramePr>
        <p:xfrm>
          <a:off x="457200" y="1882774"/>
          <a:ext cx="8363271" cy="457056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87757"/>
                <a:gridCol w="2787757"/>
                <a:gridCol w="2787757"/>
              </a:tblGrid>
              <a:tr h="4305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Личностные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solidFill>
                            <a:schemeClr val="accent1"/>
                          </a:solidFill>
                        </a:rPr>
                        <a:t>Метапредметные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Предметные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106155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Социальная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компетенция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Регулятивные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универсальные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учебные умения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предметных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знаний</a:t>
                      </a:r>
                      <a:endParaRPr lang="ru-RU" dirty="0"/>
                    </a:p>
                  </a:txBody>
                  <a:tcPr anchor="ctr"/>
                </a:tc>
              </a:tr>
              <a:tr h="106155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Жизненные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навыки и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Коммуникативные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универсальные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Действия с предметным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содержанием</a:t>
                      </a:r>
                      <a:endParaRPr lang="ru-RU" dirty="0"/>
                    </a:p>
                  </a:txBody>
                  <a:tcPr anchor="ctr"/>
                </a:tc>
              </a:tr>
              <a:tr h="2016944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Познавательные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учебные действия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Способность решать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учебно-познавательные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учебно-практические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847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39903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Система оценки достижений планируемых результатов АООП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507288" cy="4572000"/>
          </a:xfrm>
        </p:spPr>
        <p:txBody>
          <a:bodyPr/>
          <a:lstStyle/>
          <a:p>
            <a:pPr marL="64008" indent="0">
              <a:buNone/>
            </a:pPr>
            <a:r>
              <a:rPr lang="ru-RU" dirty="0" smtClean="0"/>
              <a:t>Рекомендации по: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составлению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методики мониторинга</a:t>
            </a:r>
            <a:r>
              <a:rPr lang="ru-RU" dirty="0" smtClean="0"/>
              <a:t>;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составлению системы маркеров/критериев для оценивания деятельности обучающихся;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реализации балльной оценки;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особенностям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процедуры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итоговой и промежуточной оценки </a:t>
            </a:r>
            <a:r>
              <a:rPr lang="ru-RU" dirty="0"/>
              <a:t>результатов усвоения </a:t>
            </a:r>
            <a:r>
              <a:rPr lang="ru-RU" dirty="0" smtClean="0"/>
              <a:t>программы</a:t>
            </a:r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01593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Оценка личностных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040560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dirty="0"/>
              <a:t>включает в себя </a:t>
            </a:r>
            <a:r>
              <a:rPr lang="ru-RU" dirty="0" smtClean="0"/>
              <a:t>оценку овладения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социальными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жизненными компетенциями):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самоопределение;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адекватность </a:t>
            </a:r>
            <a:r>
              <a:rPr lang="ru-RU" dirty="0"/>
              <a:t>понимания учащимся причин</a:t>
            </a:r>
            <a:br>
              <a:rPr lang="ru-RU" dirty="0"/>
            </a:br>
            <a:r>
              <a:rPr lang="ru-RU" dirty="0" smtClean="0"/>
              <a:t>успеха/неуспеха;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морально-этическая ориентация.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Личностные </a:t>
            </a:r>
            <a:r>
              <a:rPr lang="ru-RU" dirty="0"/>
              <a:t>результаты выпускников на </a:t>
            </a:r>
            <a:r>
              <a:rPr lang="ru-RU" dirty="0" smtClean="0"/>
              <a:t>ступени </a:t>
            </a:r>
            <a:r>
              <a:rPr lang="ru-RU" dirty="0" smtClean="0">
                <a:solidFill>
                  <a:schemeClr val="accent1"/>
                </a:solidFill>
              </a:rPr>
              <a:t>НОО</a:t>
            </a:r>
            <a:r>
              <a:rPr lang="ru-RU" dirty="0" smtClean="0"/>
              <a:t> в </a:t>
            </a:r>
            <a:r>
              <a:rPr lang="ru-RU" dirty="0"/>
              <a:t>соответствии </a:t>
            </a:r>
            <a:r>
              <a:rPr lang="ru-RU" dirty="0" smtClean="0"/>
              <a:t>с требованиями ФГОС </a:t>
            </a:r>
            <a:r>
              <a:rPr lang="ru-RU" dirty="0" smtClean="0">
                <a:solidFill>
                  <a:schemeClr val="accent1"/>
                </a:solidFill>
              </a:rPr>
              <a:t>не </a:t>
            </a:r>
            <a:r>
              <a:rPr lang="ru-RU" dirty="0">
                <a:solidFill>
                  <a:schemeClr val="accent1"/>
                </a:solidFill>
              </a:rPr>
              <a:t>подлежат итоговой оценке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97693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43103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Оценка </a:t>
            </a:r>
            <a:r>
              <a:rPr lang="ru-RU" sz="3200" b="1" dirty="0" err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32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результатов включает в себя следующие универсальные умения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715546"/>
              </p:ext>
            </p:extLst>
          </p:nvPr>
        </p:nvGraphicFramePr>
        <p:xfrm>
          <a:off x="467544" y="2060848"/>
          <a:ext cx="8229600" cy="45770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Регулятивные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Коммуникативные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Познавательные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учиться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умения взаимодействовать</a:t>
                      </a:r>
                      <a:endParaRPr lang="ru-R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общеучебные</a:t>
                      </a:r>
                      <a:r>
                        <a:rPr kumimoji="0" lang="ru-RU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действия </a:t>
                      </a: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постановки и решения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способность к организации своей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сотрудничать</a:t>
                      </a:r>
                      <a:endParaRPr lang="ru-R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целеустремленности и настойчивости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получать необходимую информацию</a:t>
                      </a:r>
                      <a:endParaRPr lang="ru-R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логические (анализ, синтез,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классификация…) действия</a:t>
                      </a:r>
                      <a:r>
                        <a:rPr kumimoji="0" lang="ru-RU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постановки и решения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жизненного оптимизма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готовности к</a:t>
                      </a:r>
                      <a:b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преодолению трудностей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48988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Содержательный раздел</a:t>
            </a:r>
            <a:endParaRPr lang="ru-RU" sz="4000" b="1" dirty="0"/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программа формирования УУД </a:t>
            </a:r>
            <a:r>
              <a:rPr lang="ru-RU" dirty="0" smtClean="0"/>
              <a:t>(БУД);</a:t>
            </a:r>
            <a:endParaRPr lang="ru-RU" dirty="0"/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программа отдельных учебных предметов </a:t>
            </a:r>
            <a:r>
              <a:rPr lang="ru-RU" dirty="0" smtClean="0"/>
              <a:t>и </a:t>
            </a:r>
            <a:r>
              <a:rPr lang="ru-RU" dirty="0"/>
              <a:t>курсов коррекционной </a:t>
            </a:r>
            <a:r>
              <a:rPr lang="ru-RU" dirty="0" smtClean="0"/>
              <a:t>области;</a:t>
            </a:r>
            <a:endParaRPr lang="ru-RU" dirty="0"/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программа духовно-нравственного развития;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программа формирования экологической культуры, здорового и безопасного образа жизни;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программа коррекционной </a:t>
            </a:r>
            <a:r>
              <a:rPr lang="ru-RU" dirty="0" smtClean="0"/>
              <a:t>работы;</a:t>
            </a:r>
            <a:endParaRPr lang="ru-RU" dirty="0"/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программа </a:t>
            </a:r>
            <a:r>
              <a:rPr lang="ru-RU" dirty="0"/>
              <a:t>внеурочной деятельности.</a:t>
            </a:r>
          </a:p>
          <a:p>
            <a:pPr>
              <a:buClr>
                <a:schemeClr val="tx2"/>
              </a:buCl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515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Программа формирования УУД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066472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dirty="0" smtClean="0"/>
              <a:t>Содержит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перечень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универсальных учебных действий</a:t>
            </a:r>
            <a:r>
              <a:rPr lang="ru-RU" dirty="0"/>
              <a:t>, </a:t>
            </a:r>
            <a:r>
              <a:rPr lang="ru-RU" dirty="0" smtClean="0"/>
              <a:t>формирование  которых </a:t>
            </a:r>
            <a:r>
              <a:rPr lang="ru-RU" dirty="0"/>
              <a:t>целесообразно и актуально для данной типологической группы обучающихся, </a:t>
            </a:r>
            <a:r>
              <a:rPr lang="ru-RU" dirty="0" smtClean="0"/>
              <a:t>а также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примеры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/>
              <a:t>тех психолого-педагогических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подходов</a:t>
            </a:r>
            <a:r>
              <a:rPr lang="ru-RU" dirty="0"/>
              <a:t>, на основании которых </a:t>
            </a:r>
            <a:r>
              <a:rPr lang="ru-RU" dirty="0" smtClean="0"/>
              <a:t>ОО может </a:t>
            </a:r>
            <a:r>
              <a:rPr lang="ru-RU" dirty="0"/>
              <a:t>составить свою программу формирования </a:t>
            </a:r>
            <a:r>
              <a:rPr lang="ru-RU" dirty="0" smtClean="0"/>
              <a:t>УУД (Базовых учебных действий (БУД) для обучающихся с УО)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55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13990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/>
              </a:rPr>
              <a:t>Программа отдельных учебных предметов и курсов коррекционной </a:t>
            </a:r>
            <a:r>
              <a:rPr lang="ru-RU" sz="3600" b="1" dirty="0" smtClean="0">
                <a:effectLst/>
              </a:rPr>
              <a:t>области</a:t>
            </a:r>
            <a:endParaRPr lang="ru-RU" sz="36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248472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dirty="0" smtClean="0"/>
              <a:t>Составляется </a:t>
            </a:r>
            <a:r>
              <a:rPr lang="ru-RU" dirty="0"/>
              <a:t>на весь период обучения и ориентирована на общие рекомендации</a:t>
            </a:r>
          </a:p>
          <a:p>
            <a:pPr marL="64008" indent="0" algn="just">
              <a:buNone/>
            </a:pPr>
            <a:r>
              <a:rPr lang="ru-RU" dirty="0"/>
              <a:t>по выбору направлений деятельности </a:t>
            </a:r>
            <a:r>
              <a:rPr lang="ru-RU" dirty="0" smtClean="0"/>
              <a:t>ОО, предложенные в примерной АООП.</a:t>
            </a:r>
          </a:p>
          <a:p>
            <a:pPr marL="64008" indent="0" algn="just">
              <a:buNone/>
            </a:pPr>
            <a:r>
              <a:rPr lang="ru-RU" dirty="0" smtClean="0"/>
              <a:t> </a:t>
            </a:r>
          </a:p>
          <a:p>
            <a:pPr marL="64008" indent="0" algn="just">
              <a:buNone/>
            </a:pPr>
            <a:r>
              <a:rPr lang="ru-RU" dirty="0" smtClean="0"/>
              <a:t>Конкретизация </a:t>
            </a:r>
            <a:r>
              <a:rPr lang="ru-RU" dirty="0"/>
              <a:t>примерных программ учебных предметов может давать </a:t>
            </a:r>
            <a:r>
              <a:rPr lang="ru-RU" dirty="0" smtClean="0"/>
              <a:t>достаточно широкий </a:t>
            </a:r>
            <a:r>
              <a:rPr lang="ru-RU" dirty="0"/>
              <a:t>спектр возможностей для индивидуализации обучения</a:t>
            </a:r>
            <a:endParaRPr lang="ru-RU" dirty="0" smtClean="0"/>
          </a:p>
          <a:p>
            <a:pPr marL="64008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5034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51872"/>
            <a:ext cx="8229600" cy="5906128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b="1" dirty="0"/>
              <a:t>В соответствии </a:t>
            </a:r>
            <a:r>
              <a:rPr lang="ru-RU" b="1" dirty="0">
                <a:solidFill>
                  <a:schemeClr val="accent1"/>
                </a:solidFill>
              </a:rPr>
              <a:t>с Федеральным законом от 29 декабря 2012 г. N 273-ФЗ "Об образовании в Российской Федерации " </a:t>
            </a:r>
            <a:r>
              <a:rPr lang="ru-RU" b="1" dirty="0" smtClean="0"/>
              <a:t>ст.79 </a:t>
            </a:r>
            <a:r>
              <a:rPr lang="ru-RU" b="1" dirty="0"/>
              <a:t>ч. I установлено, </a:t>
            </a:r>
            <a:r>
              <a:rPr lang="ru-RU" b="1" dirty="0" smtClean="0"/>
              <a:t>что «</a:t>
            </a:r>
            <a:r>
              <a:rPr lang="ru-RU" b="1" dirty="0"/>
              <a:t>содержание образования и </a:t>
            </a:r>
            <a:r>
              <a:rPr lang="ru-RU" b="1" dirty="0" smtClean="0"/>
              <a:t>организация обучения </a:t>
            </a:r>
            <a:r>
              <a:rPr lang="ru-RU" b="1" dirty="0"/>
              <a:t>и воспитания обучающихся </a:t>
            </a:r>
            <a:r>
              <a:rPr lang="ru-RU" b="1" dirty="0" smtClean="0"/>
              <a:t>с ограниченными </a:t>
            </a:r>
            <a:r>
              <a:rPr lang="ru-RU" b="1" dirty="0"/>
              <a:t>возможностями </a:t>
            </a:r>
            <a:r>
              <a:rPr lang="ru-RU" b="1" dirty="0" smtClean="0"/>
              <a:t>здоровья (далее </a:t>
            </a:r>
            <a:r>
              <a:rPr lang="ru-RU" b="1" dirty="0"/>
              <a:t>– </a:t>
            </a:r>
            <a:r>
              <a:rPr lang="ru-RU" b="1" dirty="0">
                <a:solidFill>
                  <a:schemeClr val="accent1"/>
                </a:solidFill>
              </a:rPr>
              <a:t>ОВЗ</a:t>
            </a:r>
            <a:r>
              <a:rPr lang="ru-RU" b="1" dirty="0"/>
              <a:t>) </a:t>
            </a:r>
            <a:r>
              <a:rPr lang="ru-RU" b="1" dirty="0" smtClean="0"/>
              <a:t>определяются адаптированной основной общеобразовательной </a:t>
            </a:r>
            <a:r>
              <a:rPr lang="ru-RU" b="1" dirty="0"/>
              <a:t>программой (</a:t>
            </a:r>
            <a:r>
              <a:rPr lang="ru-RU" b="1" dirty="0">
                <a:solidFill>
                  <a:schemeClr val="accent1"/>
                </a:solidFill>
              </a:rPr>
              <a:t>АООП</a:t>
            </a:r>
            <a:r>
              <a:rPr lang="ru-RU" b="1" dirty="0" smtClean="0"/>
              <a:t>), а </a:t>
            </a:r>
            <a:r>
              <a:rPr lang="ru-RU" b="1" dirty="0"/>
              <a:t>для </a:t>
            </a:r>
            <a:r>
              <a:rPr lang="ru-RU" b="1" dirty="0">
                <a:solidFill>
                  <a:schemeClr val="accent1"/>
                </a:solidFill>
              </a:rPr>
              <a:t>инвалидов</a:t>
            </a:r>
            <a:r>
              <a:rPr lang="ru-RU" b="1" dirty="0"/>
              <a:t> - в соответствии </a:t>
            </a:r>
            <a:r>
              <a:rPr lang="ru-RU" b="1" dirty="0" smtClean="0"/>
              <a:t>с </a:t>
            </a:r>
            <a:r>
              <a:rPr lang="ru-RU" b="1" dirty="0">
                <a:solidFill>
                  <a:schemeClr val="accent1"/>
                </a:solidFill>
              </a:rPr>
              <a:t>АООП </a:t>
            </a:r>
            <a:r>
              <a:rPr lang="ru-RU" b="1" dirty="0" smtClean="0"/>
              <a:t>и</a:t>
            </a:r>
            <a:r>
              <a:rPr lang="ru-RU" b="1" dirty="0" smtClean="0">
                <a:solidFill>
                  <a:srgbClr val="92D050"/>
                </a:solidFill>
              </a:rPr>
              <a:t> </a:t>
            </a:r>
            <a:r>
              <a:rPr lang="ru-RU" b="1" dirty="0" smtClean="0"/>
              <a:t>индивидуальной программой реабилитации и </a:t>
            </a:r>
            <a:r>
              <a:rPr lang="ru-RU" b="1" dirty="0" err="1" smtClean="0"/>
              <a:t>абилитации</a:t>
            </a:r>
            <a:r>
              <a:rPr lang="ru-RU" b="1" dirty="0" smtClean="0"/>
              <a:t> (далее </a:t>
            </a:r>
            <a:r>
              <a:rPr lang="ru-RU" b="1" dirty="0"/>
              <a:t>– </a:t>
            </a:r>
            <a:r>
              <a:rPr lang="ru-RU" b="1" dirty="0">
                <a:solidFill>
                  <a:schemeClr val="accent1"/>
                </a:solidFill>
              </a:rPr>
              <a:t>ИПРА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4845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867328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учебного предмета (курса) должна содержать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301208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пояснительную </a:t>
            </a:r>
            <a:r>
              <a:rPr lang="ru-RU" dirty="0"/>
              <a:t>записку, в которой конкретизируются общие цели начального общего образования с учетом специфики учебного предмета (курса); </a:t>
            </a:r>
            <a:endParaRPr lang="ru-RU" dirty="0" smtClean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общую </a:t>
            </a:r>
            <a:r>
              <a:rPr lang="ru-RU" dirty="0"/>
              <a:t>характеристику учебного предмета (курса); </a:t>
            </a:r>
            <a:endParaRPr lang="ru-RU" dirty="0" smtClean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описание </a:t>
            </a:r>
            <a:r>
              <a:rPr lang="ru-RU" dirty="0"/>
              <a:t>места учебного предмета (курса) в учебном плане; </a:t>
            </a:r>
            <a:endParaRPr lang="ru-RU" dirty="0" smtClean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описание </a:t>
            </a:r>
            <a:r>
              <a:rPr lang="ru-RU" dirty="0"/>
              <a:t>ценностных ориентиров </a:t>
            </a:r>
            <a:r>
              <a:rPr lang="ru-RU" dirty="0" smtClean="0"/>
              <a:t>содержания </a:t>
            </a:r>
            <a:r>
              <a:rPr lang="ru-RU" dirty="0"/>
              <a:t>учебного предмета; </a:t>
            </a:r>
            <a:endParaRPr lang="ru-RU" dirty="0" smtClean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личностные</a:t>
            </a:r>
            <a:r>
              <a:rPr lang="ru-RU" dirty="0"/>
              <a:t>, </a:t>
            </a:r>
            <a:r>
              <a:rPr lang="ru-RU" dirty="0" err="1"/>
              <a:t>метапредметные</a:t>
            </a:r>
            <a:r>
              <a:rPr lang="ru-RU" dirty="0"/>
              <a:t> и предметные результаты освоения конкретного учебного предмета (курса); </a:t>
            </a:r>
            <a:endParaRPr lang="ru-RU" dirty="0" smtClean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содержание </a:t>
            </a:r>
            <a:r>
              <a:rPr lang="ru-RU" dirty="0"/>
              <a:t>учебного предмета (курса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26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68952" cy="22322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духовно-нравственного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формирования экологической культуры, здорового и безопасного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жизни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212976"/>
            <a:ext cx="8352928" cy="2420888"/>
          </a:xfrm>
        </p:spPr>
        <p:txBody>
          <a:bodyPr/>
          <a:lstStyle/>
          <a:p>
            <a:pPr marL="64008" indent="0" algn="just">
              <a:buNone/>
            </a:pPr>
            <a:r>
              <a:rPr lang="ru-RU" dirty="0"/>
              <a:t>Имеют в АООП свои рекомендательные ориентиры, которые могут быть использованы как базовые или как примернее при составлении собственных программ по вышеназванным направлениям каждой </a:t>
            </a:r>
            <a:r>
              <a:rPr lang="ru-RU" dirty="0" smtClean="0"/>
              <a:t>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84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0" y="836712"/>
            <a:ext cx="8640960" cy="6480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Программа коррекционной работы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435280" cy="4941168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dirty="0"/>
              <a:t>с</a:t>
            </a:r>
            <a:r>
              <a:rPr lang="ru-RU" dirty="0" smtClean="0"/>
              <a:t>одержит: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описание </a:t>
            </a:r>
            <a:r>
              <a:rPr lang="ru-RU" dirty="0"/>
              <a:t>основных </a:t>
            </a:r>
            <a:r>
              <a:rPr lang="ru-RU" dirty="0" smtClean="0"/>
              <a:t>подходов; 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перечень </a:t>
            </a:r>
            <a:r>
              <a:rPr lang="ru-RU" dirty="0"/>
              <a:t>занятий и других </a:t>
            </a:r>
            <a:r>
              <a:rPr lang="ru-RU" dirty="0" smtClean="0"/>
              <a:t>вариантов организации </a:t>
            </a:r>
            <a:r>
              <a:rPr lang="ru-RU" dirty="0"/>
              <a:t>коррекционно-развивающего </a:t>
            </a:r>
            <a:r>
              <a:rPr lang="ru-RU" dirty="0" smtClean="0"/>
              <a:t>воздействия;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количество часов;</a:t>
            </a:r>
            <a:endParaRPr lang="ru-RU" dirty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направления коррекционной работы. </a:t>
            </a:r>
            <a:endParaRPr lang="ru-RU" dirty="0" smtClean="0"/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v"/>
            </a:pPr>
            <a:endParaRPr lang="ru-RU" dirty="0" smtClean="0"/>
          </a:p>
          <a:p>
            <a:pPr marL="64008" indent="0">
              <a:buClr>
                <a:srgbClr val="92D050"/>
              </a:buClr>
              <a:buNone/>
            </a:pPr>
            <a:r>
              <a:rPr lang="ru-RU" dirty="0" smtClean="0"/>
              <a:t>Составляется с учетом обеспечения всесторонней коррекции </a:t>
            </a:r>
            <a:r>
              <a:rPr lang="ru-RU" dirty="0"/>
              <a:t>состояния и </a:t>
            </a:r>
            <a:r>
              <a:rPr lang="ru-RU" dirty="0" smtClean="0"/>
              <a:t>развития ребенка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64008" indent="0" algn="just">
              <a:buClr>
                <a:srgbClr val="92D050"/>
              </a:buClr>
              <a:buNone/>
            </a:pPr>
            <a:r>
              <a:rPr lang="ru-RU" dirty="0" smtClean="0"/>
              <a:t>Имеет первостепенное значение -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объединяет АООП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 единой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целое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1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4343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Программа внеурочной деятельности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352928" cy="468052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smtClean="0"/>
              <a:t>Объединяет </a:t>
            </a:r>
            <a:r>
              <a:rPr lang="ru-RU" dirty="0"/>
              <a:t>все, кроме учебной, виды деятельности обучающихся, в которых возможно и целесообразно решение задач их воспитания и </a:t>
            </a:r>
            <a:r>
              <a:rPr lang="ru-RU" dirty="0" smtClean="0"/>
              <a:t>социализации. </a:t>
            </a:r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Обеспечивает дополнительные условия </a:t>
            </a:r>
            <a:r>
              <a:rPr lang="ru-RU" dirty="0"/>
              <a:t>для развития интересов, склонностей, способностей </a:t>
            </a:r>
            <a:r>
              <a:rPr lang="ru-RU" dirty="0" smtClean="0"/>
              <a:t>обучающихся, организацию их свободного времени.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07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 fontScale="92500"/>
          </a:bodyPr>
          <a:lstStyle/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Основные </a:t>
            </a:r>
            <a:r>
              <a:rPr lang="ru-RU" b="1" dirty="0" smtClean="0">
                <a:solidFill>
                  <a:schemeClr val="accent1"/>
                </a:solidFill>
              </a:rPr>
              <a:t>направления </a:t>
            </a:r>
            <a:r>
              <a:rPr lang="ru-RU" b="1" dirty="0">
                <a:solidFill>
                  <a:schemeClr val="accent1"/>
                </a:solidFill>
              </a:rPr>
              <a:t>внеурочной деятельности </a:t>
            </a:r>
            <a:r>
              <a:rPr lang="ru-RU" dirty="0" smtClean="0"/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/>
              <a:t>коррекционно</a:t>
            </a:r>
            <a:r>
              <a:rPr lang="ru-RU" dirty="0" smtClean="0"/>
              <a:t> развивающее </a:t>
            </a:r>
            <a:r>
              <a:rPr lang="ru-RU" sz="1800" dirty="0" smtClean="0"/>
              <a:t>(</a:t>
            </a:r>
            <a:r>
              <a:rPr lang="ru-RU" sz="1800" dirty="0"/>
              <a:t>регламентируется содержанием соответствующей области, представленной в учебном </a:t>
            </a:r>
            <a:r>
              <a:rPr lang="ru-RU" sz="1800" dirty="0" smtClean="0"/>
              <a:t>плане);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духовно-нравственное;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спортивно-оздоровительное;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общекультурное;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социальное.</a:t>
            </a:r>
          </a:p>
          <a:p>
            <a:pPr marL="64008" indent="0">
              <a:buNone/>
            </a:pPr>
            <a:endParaRPr lang="ru-RU" dirty="0"/>
          </a:p>
          <a:p>
            <a:pPr marL="64008" indent="0" algn="just">
              <a:buNone/>
            </a:pPr>
            <a:r>
              <a:rPr lang="ru-RU" dirty="0" smtClean="0"/>
              <a:t>ОО вправе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самостоятельно выбирать приоритетные направления </a:t>
            </a:r>
            <a:r>
              <a:rPr lang="ru-RU" dirty="0"/>
              <a:t>внеурочной деятельности, определять формы её организации учетом реальных условий, особенностей обучающихся, потребностей обучающихся и их родителей (законных </a:t>
            </a:r>
            <a:r>
              <a:rPr lang="ru-RU" dirty="0" smtClean="0"/>
              <a:t>представителей).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26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68863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Виды</a:t>
            </a:r>
            <a:r>
              <a:rPr lang="ru-RU" dirty="0"/>
              <a:t> внеурочной деятельности </a:t>
            </a:r>
            <a:r>
              <a:rPr lang="ru-RU" dirty="0" smtClean="0"/>
              <a:t>не закреплены </a:t>
            </a:r>
            <a:r>
              <a:rPr lang="ru-RU" dirty="0"/>
              <a:t>в требованиях ФГОС. Для их реализации </a:t>
            </a:r>
            <a:r>
              <a:rPr lang="ru-RU" dirty="0" smtClean="0"/>
              <a:t>в ОО могут </a:t>
            </a:r>
            <a:r>
              <a:rPr lang="ru-RU" dirty="0"/>
              <a:t>быть </a:t>
            </a:r>
            <a:r>
              <a:rPr lang="ru-RU" dirty="0" smtClean="0"/>
              <a:t>рекомендованы</a:t>
            </a:r>
            <a:r>
              <a:rPr lang="ru-RU" dirty="0"/>
              <a:t>: </a:t>
            </a:r>
            <a:r>
              <a:rPr lang="ru-RU" dirty="0" smtClean="0"/>
              <a:t>игровая</a:t>
            </a:r>
            <a:r>
              <a:rPr lang="ru-RU" dirty="0"/>
              <a:t>,  </a:t>
            </a:r>
            <a:r>
              <a:rPr lang="ru-RU" dirty="0" smtClean="0"/>
              <a:t>художественное творчество</a:t>
            </a:r>
            <a:r>
              <a:rPr lang="ru-RU" dirty="0"/>
              <a:t>, социальное творчество, трудовая, </a:t>
            </a:r>
            <a:r>
              <a:rPr lang="ru-RU" dirty="0" smtClean="0"/>
              <a:t>спортивно-оздоровительная и др.</a:t>
            </a:r>
          </a:p>
          <a:p>
            <a:pPr marL="64008" indent="0">
              <a:buNone/>
            </a:pPr>
            <a:endParaRPr lang="ru-RU" b="1" dirty="0" smtClean="0">
              <a:solidFill>
                <a:srgbClr val="92D050"/>
              </a:solidFill>
            </a:endParaRPr>
          </a:p>
          <a:p>
            <a:pPr marL="64008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Формы</a:t>
            </a:r>
            <a:r>
              <a:rPr lang="ru-RU" dirty="0" smtClean="0"/>
              <a:t> организации внеурочной деятельности также выбираются ОО: </a:t>
            </a:r>
            <a:r>
              <a:rPr lang="ru-RU" dirty="0"/>
              <a:t>экскурсии, кружки, секции, соревнования, праздники, общественно полезные практики, смотры-конкурсы, викторины, беседы, культпоходы в театр, фестивали, игры (сюжетно-ролевые, деловые и т. п), туристические походы и т. </a:t>
            </a:r>
            <a:r>
              <a:rPr lang="ru-RU" dirty="0" smtClean="0"/>
              <a:t>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48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Организационный раздел</a:t>
            </a:r>
            <a:endParaRPr lang="ru-RU" dirty="0"/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учебный план;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система условий реализации АООП</a:t>
            </a:r>
          </a:p>
          <a:p>
            <a:pPr>
              <a:buClr>
                <a:schemeClr val="tx2"/>
              </a:buCl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4133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/>
              <a:t>Учебный план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96855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smtClean="0"/>
              <a:t>Учебный план (несколько вариантов), приведенный в примерной АООП носит </a:t>
            </a:r>
            <a:r>
              <a:rPr lang="ru-RU" dirty="0"/>
              <a:t>примерный характер и может быть конкретизирован с учетом региональных </a:t>
            </a:r>
            <a:r>
              <a:rPr lang="ru-RU" dirty="0" smtClean="0"/>
              <a:t>условий</a:t>
            </a:r>
          </a:p>
          <a:p>
            <a:pPr marL="64008" indent="0">
              <a:buNone/>
            </a:pPr>
            <a:r>
              <a:rPr lang="ru-RU" dirty="0" smtClean="0"/>
              <a:t>Предусмотрен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раздел, формируемый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участниками образовательного процесса</a:t>
            </a:r>
            <a:r>
              <a:rPr lang="ru-RU" dirty="0"/>
              <a:t>, </a:t>
            </a:r>
            <a:r>
              <a:rPr lang="ru-RU" dirty="0" smtClean="0"/>
              <a:t>что позволяет </a:t>
            </a:r>
            <a:r>
              <a:rPr lang="ru-RU" dirty="0"/>
              <a:t>самой </a:t>
            </a:r>
            <a:r>
              <a:rPr lang="ru-RU" dirty="0" smtClean="0"/>
              <a:t>ОО </a:t>
            </a:r>
            <a:r>
              <a:rPr lang="ru-RU" dirty="0"/>
              <a:t>корректировать содержания в объеме, предусмотренном </a:t>
            </a:r>
            <a:r>
              <a:rPr lang="ru-RU" dirty="0" smtClean="0"/>
              <a:t>АООП.</a:t>
            </a:r>
          </a:p>
          <a:p>
            <a:pPr marL="64008" indent="0">
              <a:buNone/>
            </a:pPr>
            <a:r>
              <a:rPr lang="ru-RU" dirty="0" smtClean="0"/>
              <a:t>В  этом же разделе приводятся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продолжительность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занятий</a:t>
            </a:r>
            <a:r>
              <a:rPr lang="ru-RU" dirty="0"/>
              <a:t>, рекомендуемая для той или иной группы детей определенного </a:t>
            </a:r>
            <a:r>
              <a:rPr lang="ru-RU" dirty="0" smtClean="0"/>
              <a:t>возраста 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график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учебного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года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8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Система условий реализации АООП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435280" cy="4786552"/>
          </a:xfrm>
        </p:spPr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dirty="0"/>
              <a:t>Кадровые </a:t>
            </a:r>
            <a:r>
              <a:rPr lang="ru-RU" dirty="0" smtClean="0"/>
              <a:t>условия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/>
              <a:t>Финансовые </a:t>
            </a:r>
            <a:r>
              <a:rPr lang="ru-RU" dirty="0" smtClean="0"/>
              <a:t>условия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Материально-технические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условия 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организация </a:t>
            </a:r>
            <a:r>
              <a:rPr lang="ru-RU" dirty="0"/>
              <a:t>пространства;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/>
              <a:t>временного режима обучения</a:t>
            </a:r>
            <a:r>
              <a:rPr lang="ru-RU" dirty="0" smtClean="0"/>
              <a:t>;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организация рабочего места;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технические </a:t>
            </a:r>
            <a:r>
              <a:rPr lang="ru-RU" dirty="0"/>
              <a:t>средствам комфортного </a:t>
            </a:r>
            <a:r>
              <a:rPr lang="ru-RU" dirty="0" smtClean="0"/>
              <a:t>доступа;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ru-RU" dirty="0" smtClean="0"/>
              <a:t>специальные учебники, специальные рабочие тетради, специальные дидактические материалы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46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1916" y="2420888"/>
            <a:ext cx="462017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effectLst/>
              </a:rPr>
              <a:t>Благодарим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effectLst/>
              </a:rPr>
              <a:t>за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810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2550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АООП/АОП </a:t>
            </a:r>
            <a:r>
              <a:rPr lang="ru-RU" b="1" dirty="0">
                <a:effectLst/>
              </a:rPr>
              <a:t>разрабатывается с учетом</a:t>
            </a:r>
            <a:r>
              <a:rPr lang="ru-RU" dirty="0">
                <a:effectLst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793" y="2132856"/>
            <a:ext cx="4614664" cy="432048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4300" b="1" dirty="0">
                <a:solidFill>
                  <a:schemeClr val="accent1"/>
                </a:solidFill>
              </a:rPr>
              <a:t>Федерального государственного</a:t>
            </a:r>
            <a:br>
              <a:rPr lang="ru-RU" sz="4300" b="1" dirty="0">
                <a:solidFill>
                  <a:schemeClr val="accent1"/>
                </a:solidFill>
              </a:rPr>
            </a:br>
            <a:r>
              <a:rPr lang="ru-RU" sz="4300" b="1" dirty="0">
                <a:solidFill>
                  <a:schemeClr val="accent1"/>
                </a:solidFill>
              </a:rPr>
              <a:t>образовательного стандарта</a:t>
            </a:r>
            <a:br>
              <a:rPr lang="ru-RU" sz="4300" b="1" dirty="0">
                <a:solidFill>
                  <a:schemeClr val="accent1"/>
                </a:solidFill>
              </a:rPr>
            </a:br>
            <a:r>
              <a:rPr lang="ru-RU" sz="2900" dirty="0" smtClean="0"/>
              <a:t>(ФЗ № 273-ФЗ «Об</a:t>
            </a:r>
            <a:br>
              <a:rPr lang="ru-RU" sz="2900" dirty="0" smtClean="0"/>
            </a:br>
            <a:r>
              <a:rPr lang="ru-RU" sz="2900" dirty="0" smtClean="0"/>
              <a:t>образовании в Российской</a:t>
            </a:r>
            <a:br>
              <a:rPr lang="ru-RU" sz="2900" dirty="0" smtClean="0"/>
            </a:br>
            <a:r>
              <a:rPr lang="ru-RU" sz="2900" dirty="0" smtClean="0"/>
              <a:t>Федерации» от 29.12.2012)</a:t>
            </a:r>
          </a:p>
          <a:p>
            <a:pPr algn="ctr"/>
            <a:endParaRPr lang="ru-RU" sz="2900" dirty="0" smtClean="0"/>
          </a:p>
          <a:p>
            <a:pPr algn="ctr"/>
            <a:r>
              <a:rPr lang="ru-RU" sz="2900" dirty="0"/>
              <a:t>Приказ Министерства образования и науки РФ </a:t>
            </a:r>
            <a:r>
              <a:rPr lang="ru-RU" sz="2900" dirty="0" smtClean="0"/>
              <a:t>"</a:t>
            </a:r>
            <a:r>
              <a:rPr lang="ru-RU" sz="2900" dirty="0"/>
              <a:t>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образования"</a:t>
            </a:r>
          </a:p>
          <a:p>
            <a:pPr marL="64008" indent="0" algn="ctr">
              <a:buNone/>
            </a:pPr>
            <a:r>
              <a:rPr lang="ru-RU" sz="2900" dirty="0"/>
              <a:t>от 30 августа 2013 г. N 1015</a:t>
            </a:r>
          </a:p>
          <a:p>
            <a:pPr algn="ctr"/>
            <a:endParaRPr lang="ru-RU" sz="2900" dirty="0" smtClean="0"/>
          </a:p>
          <a:p>
            <a:pPr marL="64008" indent="0" algn="ctr">
              <a:buNone/>
            </a:pPr>
            <a:endParaRPr lang="ru-RU" b="1" dirty="0" smtClean="0">
              <a:solidFill>
                <a:srgbClr val="92D050"/>
              </a:solidFill>
            </a:endParaRPr>
          </a:p>
          <a:p>
            <a:pPr marL="64008" indent="0" algn="ctr">
              <a:buNone/>
            </a:pPr>
            <a:r>
              <a:rPr lang="ru-RU" sz="4300" b="1" dirty="0">
                <a:solidFill>
                  <a:schemeClr val="accent1"/>
                </a:solidFill>
              </a:rPr>
              <a:t>Федерального государственного</a:t>
            </a:r>
            <a:br>
              <a:rPr lang="ru-RU" sz="4300" b="1" dirty="0">
                <a:solidFill>
                  <a:schemeClr val="accent1"/>
                </a:solidFill>
              </a:rPr>
            </a:br>
            <a:r>
              <a:rPr lang="ru-RU" sz="4300" b="1" dirty="0">
                <a:solidFill>
                  <a:schemeClr val="accent1"/>
                </a:solidFill>
              </a:rPr>
              <a:t>образовательного стандарта для</a:t>
            </a:r>
            <a:br>
              <a:rPr lang="ru-RU" sz="4300" b="1" dirty="0">
                <a:solidFill>
                  <a:schemeClr val="accent1"/>
                </a:solidFill>
              </a:rPr>
            </a:br>
            <a:r>
              <a:rPr lang="ru-RU" sz="4300" b="1" dirty="0">
                <a:solidFill>
                  <a:schemeClr val="accent1"/>
                </a:solidFill>
              </a:rPr>
              <a:t>обучающихся с УО</a:t>
            </a:r>
            <a:br>
              <a:rPr lang="ru-RU" sz="4300" b="1" dirty="0">
                <a:solidFill>
                  <a:schemeClr val="accent1"/>
                </a:solidFill>
              </a:rPr>
            </a:br>
            <a:r>
              <a:rPr lang="ru-RU" dirty="0"/>
              <a:t>(Приказ Министерства образования и науки</a:t>
            </a:r>
            <a:br>
              <a:rPr lang="ru-RU" dirty="0"/>
            </a:br>
            <a:r>
              <a:rPr lang="ru-RU" dirty="0"/>
              <a:t>Российской Федерации № 1599 «Об</a:t>
            </a:r>
            <a:br>
              <a:rPr lang="ru-RU" dirty="0"/>
            </a:br>
            <a:r>
              <a:rPr lang="ru-RU" dirty="0"/>
              <a:t>утверждении федерального государственного</a:t>
            </a:r>
            <a:br>
              <a:rPr lang="ru-RU" dirty="0"/>
            </a:br>
            <a:r>
              <a:rPr lang="ru-RU" dirty="0"/>
              <a:t>образовательного стандарта образования</a:t>
            </a:r>
            <a:br>
              <a:rPr lang="ru-RU" dirty="0"/>
            </a:br>
            <a:r>
              <a:rPr lang="ru-RU" dirty="0"/>
              <a:t>обучающихся с умственной отсталостью</a:t>
            </a:r>
            <a:br>
              <a:rPr lang="ru-RU" dirty="0"/>
            </a:br>
            <a:r>
              <a:rPr lang="ru-RU" dirty="0"/>
              <a:t>(интеллектуальными нарушениями)» от</a:t>
            </a:r>
            <a:br>
              <a:rPr lang="ru-RU" dirty="0"/>
            </a:br>
            <a:r>
              <a:rPr lang="ru-RU" dirty="0"/>
              <a:t>19.12.2014)</a:t>
            </a:r>
          </a:p>
          <a:p>
            <a:pPr marL="64008" indent="0">
              <a:buNone/>
            </a:pPr>
            <a:endParaRPr lang="ru-RU" dirty="0"/>
          </a:p>
          <a:p>
            <a:pPr algn="ctr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27984" y="2204864"/>
            <a:ext cx="4572000" cy="4824536"/>
          </a:xfrm>
        </p:spPr>
        <p:txBody>
          <a:bodyPr>
            <a:normAutofit fontScale="40000" lnSpcReduction="20000"/>
          </a:bodyPr>
          <a:lstStyle/>
          <a:p>
            <a:pPr marL="64008" indent="0">
              <a:buNone/>
            </a:pPr>
            <a:endParaRPr lang="ru-RU" dirty="0"/>
          </a:p>
          <a:p>
            <a:pPr algn="ctr"/>
            <a:r>
              <a:rPr lang="ru-RU" sz="4300" b="1" dirty="0">
                <a:solidFill>
                  <a:schemeClr val="accent1"/>
                </a:solidFill>
              </a:rPr>
              <a:t>Федерального государственного</a:t>
            </a:r>
            <a:br>
              <a:rPr lang="ru-RU" sz="4300" b="1" dirty="0">
                <a:solidFill>
                  <a:schemeClr val="accent1"/>
                </a:solidFill>
              </a:rPr>
            </a:br>
            <a:r>
              <a:rPr lang="ru-RU" sz="4300" b="1" dirty="0">
                <a:solidFill>
                  <a:schemeClr val="accent1"/>
                </a:solidFill>
              </a:rPr>
              <a:t>образовательного стандарта для</a:t>
            </a:r>
            <a:br>
              <a:rPr lang="ru-RU" sz="4300" b="1" dirty="0">
                <a:solidFill>
                  <a:schemeClr val="accent1"/>
                </a:solidFill>
              </a:rPr>
            </a:br>
            <a:r>
              <a:rPr lang="ru-RU" sz="4300" b="1" dirty="0">
                <a:solidFill>
                  <a:schemeClr val="accent1"/>
                </a:solidFill>
              </a:rPr>
              <a:t>обучающихся с ОВЗ</a:t>
            </a:r>
            <a:br>
              <a:rPr lang="ru-RU" sz="4300" b="1" dirty="0">
                <a:solidFill>
                  <a:schemeClr val="accent1"/>
                </a:solidFill>
              </a:rPr>
            </a:br>
            <a:r>
              <a:rPr lang="ru-RU" dirty="0"/>
              <a:t>(Приказ Министерства образования и науки</a:t>
            </a:r>
            <a:br>
              <a:rPr lang="ru-RU" dirty="0"/>
            </a:br>
            <a:r>
              <a:rPr lang="ru-RU" dirty="0"/>
              <a:t>Российской Федерации № 1598 «Об</a:t>
            </a:r>
            <a:br>
              <a:rPr lang="ru-RU" dirty="0"/>
            </a:br>
            <a:r>
              <a:rPr lang="ru-RU" dirty="0"/>
              <a:t>утверждении федерального государственного</a:t>
            </a:r>
            <a:br>
              <a:rPr lang="ru-RU" dirty="0"/>
            </a:br>
            <a:r>
              <a:rPr lang="ru-RU" dirty="0"/>
              <a:t>образовательного стандарта начального общего</a:t>
            </a:r>
            <a:br>
              <a:rPr lang="ru-RU" dirty="0"/>
            </a:br>
            <a:r>
              <a:rPr lang="ru-RU" dirty="0"/>
              <a:t>образования обучающихся с ограниченными</a:t>
            </a:r>
            <a:br>
              <a:rPr lang="ru-RU" dirty="0"/>
            </a:br>
            <a:r>
              <a:rPr lang="ru-RU" dirty="0"/>
              <a:t>возможностями </a:t>
            </a:r>
            <a:r>
              <a:rPr lang="ru-RU" dirty="0" smtClean="0"/>
              <a:t>з</a:t>
            </a:r>
            <a:r>
              <a:rPr lang="ru-RU" dirty="0"/>
              <a:t>доровья» от 19.12.2014</a:t>
            </a:r>
          </a:p>
          <a:p>
            <a:pPr algn="ctr"/>
            <a:endParaRPr lang="ru-RU" dirty="0" smtClean="0"/>
          </a:p>
          <a:p>
            <a:pPr algn="ctr"/>
            <a:endParaRPr lang="ru-RU" sz="2800" b="1" dirty="0">
              <a:solidFill>
                <a:srgbClr val="92D050"/>
              </a:solidFill>
            </a:endParaRPr>
          </a:p>
          <a:p>
            <a:pPr algn="ctr"/>
            <a:endParaRPr lang="ru-RU" sz="2800" b="1" dirty="0" smtClean="0">
              <a:solidFill>
                <a:srgbClr val="92D050"/>
              </a:solidFill>
            </a:endParaRPr>
          </a:p>
          <a:p>
            <a:pPr algn="ctr"/>
            <a:endParaRPr lang="ru-RU" sz="2800" b="1" dirty="0">
              <a:solidFill>
                <a:srgbClr val="92D050"/>
              </a:solidFill>
            </a:endParaRPr>
          </a:p>
          <a:p>
            <a:pPr algn="ctr"/>
            <a:r>
              <a:rPr lang="ru-RU" sz="3500" b="1" dirty="0">
                <a:solidFill>
                  <a:schemeClr val="accent1"/>
                </a:solidFill>
              </a:rPr>
              <a:t>Примерные  АООП (9 вариантов)</a:t>
            </a:r>
          </a:p>
          <a:p>
            <a:pPr algn="ctr"/>
            <a:endParaRPr lang="ru-RU" sz="3500" b="1" dirty="0">
              <a:solidFill>
                <a:srgbClr val="92D050"/>
              </a:solidFill>
            </a:endParaRPr>
          </a:p>
          <a:p>
            <a:pPr algn="ctr"/>
            <a:endParaRPr lang="ru-RU" sz="3500" b="1" dirty="0">
              <a:solidFill>
                <a:srgbClr val="92D050"/>
              </a:solidFill>
            </a:endParaRPr>
          </a:p>
          <a:p>
            <a:pPr algn="ctr"/>
            <a:endParaRPr lang="ru-RU" sz="3500" b="1" dirty="0">
              <a:solidFill>
                <a:srgbClr val="92D050"/>
              </a:solidFill>
            </a:endParaRPr>
          </a:p>
          <a:p>
            <a:pPr algn="ctr"/>
            <a:r>
              <a:rPr lang="ru-RU" sz="3500" b="1" dirty="0">
                <a:solidFill>
                  <a:schemeClr val="accent1"/>
                </a:solidFill>
              </a:rPr>
              <a:t>Заключение ЦПМПК/ТПМПК</a:t>
            </a:r>
          </a:p>
          <a:p>
            <a:pPr algn="ctr"/>
            <a:endParaRPr lang="ru-RU" sz="3500" b="1" dirty="0">
              <a:solidFill>
                <a:srgbClr val="92D050"/>
              </a:solidFill>
            </a:endParaRPr>
          </a:p>
          <a:p>
            <a:pPr marL="64008" indent="0" algn="ctr">
              <a:buNone/>
            </a:pPr>
            <a:endParaRPr lang="ru-RU" sz="3500" b="1" dirty="0">
              <a:solidFill>
                <a:srgbClr val="92D050"/>
              </a:solidFill>
            </a:endParaRPr>
          </a:p>
          <a:p>
            <a:pPr algn="ctr"/>
            <a:endParaRPr lang="ru-RU" sz="3500" b="1" dirty="0">
              <a:solidFill>
                <a:srgbClr val="92D050"/>
              </a:solidFill>
            </a:endParaRPr>
          </a:p>
          <a:p>
            <a:pPr algn="ctr"/>
            <a:r>
              <a:rPr lang="ru-RU" sz="3500" b="1" dirty="0">
                <a:solidFill>
                  <a:schemeClr val="accent1"/>
                </a:solidFill>
              </a:rPr>
              <a:t>ИПРА</a:t>
            </a:r>
          </a:p>
        </p:txBody>
      </p:sp>
    </p:spTree>
    <p:extLst>
      <p:ext uri="{BB962C8B-B14F-4D97-AF65-F5344CB8AC3E}">
        <p14:creationId xmlns:p14="http://schemas.microsoft.com/office/powerpoint/2010/main" val="167302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852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Структура </a:t>
            </a:r>
            <a:r>
              <a:rPr lang="ru-RU" b="1" dirty="0" smtClean="0">
                <a:effectLst/>
              </a:rPr>
              <a:t>АООП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521208" indent="-457200">
              <a:buSzPct val="100000"/>
              <a:buFont typeface="+mj-lt"/>
              <a:buAutoNum type="arabicPeriod"/>
            </a:pPr>
            <a:r>
              <a:rPr lang="ru-RU" sz="2000" b="1" dirty="0" smtClean="0">
                <a:solidFill>
                  <a:schemeClr val="accent1"/>
                </a:solidFill>
              </a:rPr>
              <a:t>Целевой раздел: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пояснительная записка;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планируемые результаты освоения АООП;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система оценки достижений в освоении АООП.</a:t>
            </a:r>
          </a:p>
          <a:p>
            <a:pPr marL="521208" indent="-457200">
              <a:buSzPct val="100000"/>
              <a:buFont typeface="+mj-lt"/>
              <a:buAutoNum type="arabicPeriod" startAt="2"/>
            </a:pPr>
            <a:r>
              <a:rPr lang="ru-RU" sz="2000" b="1" dirty="0" smtClean="0">
                <a:solidFill>
                  <a:schemeClr val="accent1"/>
                </a:solidFill>
              </a:rPr>
              <a:t>Содержательный раздел: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программа формирования УУД (базовых учебных действий с УО);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программа отдельных учебных предметов и курсов коррекционной области (в зависимости от категории детей с ОВЗ)</a:t>
            </a:r>
            <a:r>
              <a:rPr lang="ru-RU" dirty="0" smtClean="0"/>
              <a:t>;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программа духовно-нравственного развития;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программа формирования экологической культуры, здорового и безопасного образа жизни;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программа коррекционной работы (для АООП ОВЗ вариант 1.1-8.4, АООП УО(ИН) вариант 1);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программа сотрудничества с семьей обучающегося (для </a:t>
            </a:r>
            <a:r>
              <a:rPr lang="ru-RU" sz="2000" dirty="0"/>
              <a:t>АООП УО(ИН) вариант </a:t>
            </a:r>
            <a:r>
              <a:rPr lang="ru-RU" sz="2000" dirty="0" smtClean="0"/>
              <a:t>2);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программа внеурочной деятельности.</a:t>
            </a:r>
          </a:p>
          <a:p>
            <a:pPr marL="521208" indent="-457200">
              <a:buSzPct val="100000"/>
              <a:buFont typeface="+mj-lt"/>
              <a:buAutoNum type="arabicPeriod" startAt="3"/>
            </a:pPr>
            <a:r>
              <a:rPr lang="ru-RU" sz="2000" b="1" dirty="0" smtClean="0">
                <a:solidFill>
                  <a:schemeClr val="accent1"/>
                </a:solidFill>
              </a:rPr>
              <a:t>Организационный раздел: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учебный план;</a:t>
            </a:r>
          </a:p>
          <a:p>
            <a:pPr algn="just">
              <a:buClr>
                <a:srgbClr val="92D050"/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система условий реализации АООП</a:t>
            </a:r>
          </a:p>
        </p:txBody>
      </p:sp>
    </p:spTree>
    <p:extLst>
      <p:ext uri="{BB962C8B-B14F-4D97-AF65-F5344CB8AC3E}">
        <p14:creationId xmlns:p14="http://schemas.microsoft.com/office/powerpoint/2010/main" val="421139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2729" y="1340768"/>
            <a:ext cx="82809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Программа: </a:t>
            </a:r>
            <a:r>
              <a:rPr lang="ru-RU" sz="2800" dirty="0"/>
              <a:t>	АОП (адаптированная образовательная программа)/ АООП (адаптированная основная образовательная программа) 	</a:t>
            </a:r>
          </a:p>
          <a:p>
            <a:r>
              <a:rPr lang="ru-RU" sz="2800" dirty="0"/>
              <a:t>для обучающихся с нарушениями слуха</a:t>
            </a:r>
          </a:p>
          <a:p>
            <a:r>
              <a:rPr lang="ru-RU" sz="2800" dirty="0"/>
              <a:t>разработанной с ориентировкой на содержание Примерной АООП НОО по варианту 2.2	</a:t>
            </a:r>
          </a:p>
          <a:p>
            <a:r>
              <a:rPr lang="ru-RU" dirty="0"/>
              <a:t>(ориентировка предполагает учет,  предложенных в  Примерной АООП, направления и содержание коррекционно-развивающей работы, материально-технические условия реализации и иных аспектов, не противоречащих рекомендованному уровню образования)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8094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/>
              <a:t>Коррекционная работа при тяжёлых нарушениях речи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389120"/>
          </a:xfrm>
        </p:spPr>
        <p:txBody>
          <a:bodyPr/>
          <a:lstStyle/>
          <a:p>
            <a:pPr marL="578358" indent="-514350">
              <a:buClr>
                <a:schemeClr val="tx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Произношение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578358" indent="-514350">
              <a:buClr>
                <a:schemeClr val="tx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Логопедическая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ритмика (взаимосвязь речи, движения, музыки)</a:t>
            </a:r>
          </a:p>
          <a:p>
            <a:pPr marL="578358" indent="-514350">
              <a:buClr>
                <a:schemeClr val="tx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Развитие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речи</a:t>
            </a:r>
          </a:p>
          <a:p>
            <a:pPr marL="64008" indent="0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63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Коррекционная работа при расстройствах аутистического спектра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8358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Формирование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коммуникативного поведения</a:t>
            </a:r>
          </a:p>
          <a:p>
            <a:pPr marL="578358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Музыкально-ритмические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занятия</a:t>
            </a:r>
          </a:p>
          <a:p>
            <a:pPr marL="578358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Социально-бытовая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ориентировка</a:t>
            </a:r>
          </a:p>
          <a:p>
            <a:pPr marL="578358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Развитие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познавательной деятельности (индивидуальные занятия 8.4)</a:t>
            </a:r>
          </a:p>
          <a:p>
            <a:pPr marL="578358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Эмоциональное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 коммуникативно-речевое развитие (фронтально и индивидуально 8.4)</a:t>
            </a:r>
          </a:p>
          <a:p>
            <a:pPr marL="578358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Сенсорное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развитие (индивидуальные занятия 8.4)</a:t>
            </a:r>
          </a:p>
          <a:p>
            <a:pPr marL="578358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Двигательное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развитие (фронтальные занятия 8.4)</a:t>
            </a:r>
          </a:p>
          <a:p>
            <a:pPr marL="578358" indent="-514350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Предметно-практические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действия (индивидуальные занятия 8.4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99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effectLst/>
              </a:rPr>
              <a:t>Соотношение вариантой и инвариантной частей в АООП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585974"/>
              </p:ext>
            </p:extLst>
          </p:nvPr>
        </p:nvGraphicFramePr>
        <p:xfrm>
          <a:off x="457200" y="3789040"/>
          <a:ext cx="8229600" cy="17526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Обязательная часть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Часть, формируемая участниками образовательных отношений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20%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30%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40%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220486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Соотношение частей определяется дифференцированно в зависимости от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варианта АООП </a:t>
            </a:r>
          </a:p>
        </p:txBody>
      </p:sp>
    </p:spTree>
    <p:extLst>
      <p:ext uri="{BB962C8B-B14F-4D97-AF65-F5344CB8AC3E}">
        <p14:creationId xmlns:p14="http://schemas.microsoft.com/office/powerpoint/2010/main" val="54616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48377"/>
              </p:ext>
            </p:extLst>
          </p:nvPr>
        </p:nvGraphicFramePr>
        <p:xfrm>
          <a:off x="467544" y="548679"/>
          <a:ext cx="8229600" cy="562723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14800"/>
                <a:gridCol w="4114800"/>
              </a:tblGrid>
              <a:tr h="56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Категория детей с ОВЗ</a:t>
                      </a:r>
                      <a:endParaRPr lang="ru-RU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Вариант</a:t>
                      </a:r>
                      <a:r>
                        <a:rPr lang="ru-RU" sz="2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ФГОС / Примерная АООП</a:t>
                      </a:r>
                      <a:endParaRPr lang="ru-RU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Глухие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1.1, 1.2, 1.3, 1.4</a:t>
                      </a:r>
                      <a:endParaRPr lang="ru-RU" dirty="0"/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Слабослышащие и позднооглохшие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2.1, 2.2, 2.3</a:t>
                      </a:r>
                      <a:endParaRPr lang="ru-RU" dirty="0"/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Слепые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3.1, 3.2,</a:t>
                      </a:r>
                      <a:r>
                        <a:rPr lang="ru-RU" baseline="0" dirty="0" smtClean="0"/>
                        <a:t> 3.3, 3.4</a:t>
                      </a:r>
                      <a:endParaRPr lang="ru-RU" dirty="0"/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Слабовидящие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4.1,</a:t>
                      </a:r>
                      <a:r>
                        <a:rPr lang="ru-RU" baseline="0" dirty="0" smtClean="0"/>
                        <a:t> 4.2, 4,3, 4.4</a:t>
                      </a:r>
                      <a:endParaRPr lang="ru-RU" dirty="0"/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Тяжелые нарушения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5.1, 5.2 (отделение 1 или</a:t>
                      </a:r>
                      <a:r>
                        <a:rPr lang="ru-RU" baseline="0" dirty="0" smtClean="0"/>
                        <a:t> 2)</a:t>
                      </a:r>
                      <a:endParaRPr lang="ru-RU" dirty="0"/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Нарушения опорно-двигательного аппарата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6.1, 6.2, 6.3, 6.4</a:t>
                      </a:r>
                      <a:endParaRPr lang="ru-RU" dirty="0"/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Задержка психического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7.1, 7.2</a:t>
                      </a:r>
                      <a:endParaRPr lang="ru-RU" dirty="0"/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Расстройства аутистического спектра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8.1,</a:t>
                      </a:r>
                      <a:r>
                        <a:rPr lang="ru-RU" baseline="0" dirty="0" smtClean="0"/>
                        <a:t> 8.2, 8.3, 8.4</a:t>
                      </a:r>
                      <a:endParaRPr lang="ru-RU" dirty="0"/>
                    </a:p>
                  </a:txBody>
                  <a:tcPr/>
                </a:tc>
              </a:tr>
              <a:tr h="464257">
                <a:tc>
                  <a:txBody>
                    <a:bodyPr/>
                    <a:lstStyle/>
                    <a:p>
                      <a:r>
                        <a:rPr lang="ru-RU" dirty="0" smtClean="0"/>
                        <a:t>Умственная отсталость (интеллектуальные нарушения)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УО(ИН) вариант 1,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dirty="0" smtClean="0"/>
                        <a:t>ФГОС 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УО(ИН) вариант 2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47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523</TotalTime>
  <Words>1213</Words>
  <Application>Microsoft Office PowerPoint</Application>
  <PresentationFormat>Экран (4:3)</PresentationFormat>
  <Paragraphs>224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Алгоритм разработки адаптированной основной общеобразовательной программы (АООП)</vt:lpstr>
      <vt:lpstr>Презентация PowerPoint</vt:lpstr>
      <vt:lpstr>АООП/АОП разрабатывается с учетом:</vt:lpstr>
      <vt:lpstr>Структура АООП</vt:lpstr>
      <vt:lpstr>Презентация PowerPoint</vt:lpstr>
      <vt:lpstr>Коррекционная работа при тяжёлых нарушениях речи</vt:lpstr>
      <vt:lpstr>Коррекционная работа при расстройствах аутистического спектра</vt:lpstr>
      <vt:lpstr>Соотношение вариантой и инвариантной частей в АООП</vt:lpstr>
      <vt:lpstr>Презентация PowerPoint</vt:lpstr>
      <vt:lpstr>Целевой раздел</vt:lpstr>
      <vt:lpstr>Пояснительная записка</vt:lpstr>
      <vt:lpstr>Планируемые результаты освоения АООП</vt:lpstr>
      <vt:lpstr>Планируемы результаты освоения АООП</vt:lpstr>
      <vt:lpstr>Система оценки достижений планируемых результатов АООП</vt:lpstr>
      <vt:lpstr>Оценка личностных результатов</vt:lpstr>
      <vt:lpstr>Оценка метапредметных результатов включает в себя следующие универсальные умения</vt:lpstr>
      <vt:lpstr>Содержательный раздел</vt:lpstr>
      <vt:lpstr>Программа формирования УУД</vt:lpstr>
      <vt:lpstr>Программа отдельных учебных предметов и курсов коррекционной области</vt:lpstr>
      <vt:lpstr>Программа учебного предмета (курса) должна содержать</vt:lpstr>
      <vt:lpstr>Программа духовно-нравственного развития и Программа формирования экологической культуры, здорового и безопасного образа жизни</vt:lpstr>
      <vt:lpstr>Программа коррекционной работы</vt:lpstr>
      <vt:lpstr>Программа внеурочной деятельности</vt:lpstr>
      <vt:lpstr>Презентация PowerPoint</vt:lpstr>
      <vt:lpstr>Презентация PowerPoint</vt:lpstr>
      <vt:lpstr>Организационный раздел</vt:lpstr>
      <vt:lpstr>Учебный план</vt:lpstr>
      <vt:lpstr>Система условий реализации АООП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разработки адаптированной основной общеобразовательной программы (АООП)</dc:title>
  <dc:creator>user</dc:creator>
  <cp:lastModifiedBy>Алёнка</cp:lastModifiedBy>
  <cp:revision>57</cp:revision>
  <cp:lastPrinted>2018-02-09T05:40:26Z</cp:lastPrinted>
  <dcterms:created xsi:type="dcterms:W3CDTF">2018-02-07T10:23:00Z</dcterms:created>
  <dcterms:modified xsi:type="dcterms:W3CDTF">2018-02-13T13:37:45Z</dcterms:modified>
</cp:coreProperties>
</file>