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sldIdLst>
    <p:sldId id="305" r:id="rId2"/>
    <p:sldId id="332" r:id="rId3"/>
    <p:sldId id="318" r:id="rId4"/>
    <p:sldId id="330" r:id="rId5"/>
    <p:sldId id="319" r:id="rId6"/>
    <p:sldId id="321" r:id="rId7"/>
    <p:sldId id="322" r:id="rId8"/>
    <p:sldId id="323" r:id="rId9"/>
    <p:sldId id="324" r:id="rId10"/>
    <p:sldId id="325" r:id="rId11"/>
    <p:sldId id="326" r:id="rId12"/>
    <p:sldId id="327" r:id="rId13"/>
    <p:sldId id="328" r:id="rId14"/>
    <p:sldId id="329" r:id="rId15"/>
    <p:sldId id="331" r:id="rId16"/>
    <p:sldId id="278"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2661C-A09D-4113-9168-5D006AD61787}" type="datetimeFigureOut">
              <a:rPr lang="ru-RU" smtClean="0"/>
              <a:t>03.12.2018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75B23A-4717-48D3-B2BC-B9B8A7A0314B}" type="slidenum">
              <a:rPr lang="ru-RU" smtClean="0"/>
              <a:t>‹#›</a:t>
            </a:fld>
            <a:endParaRPr lang="ru-RU"/>
          </a:p>
        </p:txBody>
      </p:sp>
    </p:spTree>
    <p:extLst>
      <p:ext uri="{BB962C8B-B14F-4D97-AF65-F5344CB8AC3E}">
        <p14:creationId xmlns:p14="http://schemas.microsoft.com/office/powerpoint/2010/main" val="3347937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370077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231525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427297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242001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285828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F3D7166-A26B-4064-B681-21C8D8EDB5E0}"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164351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F3D7166-A26B-4064-B681-21C8D8EDB5E0}" type="datetimeFigureOut">
              <a:rPr lang="ru-RU" smtClean="0"/>
              <a:t>03.12.2018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333976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3D7166-A26B-4064-B681-21C8D8EDB5E0}" type="datetimeFigureOut">
              <a:rPr lang="ru-RU" smtClean="0"/>
              <a:t>03.12.2018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56028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3D7166-A26B-4064-B681-21C8D8EDB5E0}" type="datetimeFigureOut">
              <a:rPr lang="ru-RU" smtClean="0"/>
              <a:t>03.12.2018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2915000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3D7166-A26B-4064-B681-21C8D8EDB5E0}"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400597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3D7166-A26B-4064-B681-21C8D8EDB5E0}" type="datetimeFigureOut">
              <a:rPr lang="ru-RU" smtClean="0"/>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C10D464-29C2-4713-9056-67C4F18ED2A3}" type="slidenum">
              <a:rPr lang="ru-RU" smtClean="0"/>
              <a:t>‹#›</a:t>
            </a:fld>
            <a:endParaRPr lang="ru-RU"/>
          </a:p>
        </p:txBody>
      </p:sp>
    </p:spTree>
    <p:extLst>
      <p:ext uri="{BB962C8B-B14F-4D97-AF65-F5344CB8AC3E}">
        <p14:creationId xmlns:p14="http://schemas.microsoft.com/office/powerpoint/2010/main" val="107223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dDnDiag">
          <a:fgClr>
            <a:schemeClr val="accent2">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D7166-A26B-4064-B681-21C8D8EDB5E0}" type="datetimeFigureOut">
              <a:rPr lang="ru-RU" smtClean="0"/>
              <a:t>03.12.2018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0D464-29C2-4713-9056-67C4F18ED2A3}" type="slidenum">
              <a:rPr lang="ru-RU" smtClean="0"/>
              <a:t>‹#›</a:t>
            </a:fld>
            <a:endParaRPr lang="ru-RU"/>
          </a:p>
        </p:txBody>
      </p:sp>
    </p:spTree>
    <p:extLst>
      <p:ext uri="{BB962C8B-B14F-4D97-AF65-F5344CB8AC3E}">
        <p14:creationId xmlns:p14="http://schemas.microsoft.com/office/powerpoint/2010/main" val="266963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42917" y="1675310"/>
            <a:ext cx="10515600" cy="1325563"/>
          </a:xfrm>
        </p:spPr>
        <p:txBody>
          <a:bodyPr>
            <a:normAutofit fontScale="90000"/>
          </a:bodyPr>
          <a:lstStyle/>
          <a:p>
            <a:r>
              <a:rPr lang="ru-RU" dirty="0" smtClean="0">
                <a:latin typeface="Times New Roman" panose="02020603050405020304" pitchFamily="18" charset="0"/>
                <a:cs typeface="Times New Roman" panose="02020603050405020304" pitchFamily="18" charset="0"/>
              </a:rPr>
              <a:t>Управление системой сопровождения профессионально-личностного развития педагога в школах с низкими образовательными результатами</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586483" y="4709213"/>
            <a:ext cx="6096000" cy="1323439"/>
          </a:xfrm>
          <a:prstGeom prst="rect">
            <a:avLst/>
          </a:prstGeom>
        </p:spPr>
        <p:txBody>
          <a:bodyPr>
            <a:spAutoFit/>
          </a:bodyPr>
          <a:lstStyle/>
          <a:p>
            <a:pPr algn="r"/>
            <a:r>
              <a:rPr lang="ru-RU" sz="2000" b="1" i="1" dirty="0">
                <a:latin typeface="Times New Roman" pitchFamily="18" charset="0"/>
                <a:cs typeface="Times New Roman" pitchFamily="18" charset="0"/>
              </a:rPr>
              <a:t>Новикова И.В. </a:t>
            </a:r>
          </a:p>
          <a:p>
            <a:pPr algn="r"/>
            <a:r>
              <a:rPr lang="ru-RU" sz="2000" b="1" i="1" dirty="0">
                <a:latin typeface="Times New Roman" pitchFamily="18" charset="0"/>
                <a:cs typeface="Times New Roman" pitchFamily="18" charset="0"/>
              </a:rPr>
              <a:t>кандидат педагогических наук,</a:t>
            </a:r>
          </a:p>
          <a:p>
            <a:pPr algn="r"/>
            <a:r>
              <a:rPr lang="ru-RU" sz="2000" b="1" i="1" dirty="0">
                <a:latin typeface="Times New Roman" pitchFamily="18" charset="0"/>
                <a:cs typeface="Times New Roman" pitchFamily="18" charset="0"/>
              </a:rPr>
              <a:t>Почётный работник сферы образования РФ,</a:t>
            </a:r>
          </a:p>
          <a:p>
            <a:pPr algn="r"/>
            <a:r>
              <a:rPr lang="ru-RU" sz="2000" b="1" i="1" dirty="0">
                <a:latin typeface="Times New Roman" pitchFamily="18" charset="0"/>
                <a:cs typeface="Times New Roman" pitchFamily="18" charset="0"/>
              </a:rPr>
              <a:t>директор МБОУ «СШ № 40»</a:t>
            </a:r>
          </a:p>
        </p:txBody>
      </p:sp>
    </p:spTree>
    <p:extLst>
      <p:ext uri="{BB962C8B-B14F-4D97-AF65-F5344CB8AC3E}">
        <p14:creationId xmlns:p14="http://schemas.microsoft.com/office/powerpoint/2010/main" val="360952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dirty="0"/>
          </a:p>
        </p:txBody>
      </p:sp>
      <p:graphicFrame>
        <p:nvGraphicFramePr>
          <p:cNvPr id="4" name="Объект 3"/>
          <p:cNvGraphicFramePr>
            <a:graphicFrameLocks noGrp="1"/>
          </p:cNvGraphicFramePr>
          <p:nvPr>
            <p:ph idx="1"/>
          </p:nvPr>
        </p:nvGraphicFramePr>
        <p:xfrm>
          <a:off x="1981201" y="1417639"/>
          <a:ext cx="8569325" cy="4897437"/>
        </p:xfrm>
        <a:graphic>
          <a:graphicData uri="http://schemas.openxmlformats.org/drawingml/2006/table">
            <a:tbl>
              <a:tblPr firstRow="1" firstCol="1" bandRow="1">
                <a:tableStyleId>{5C22544A-7EE6-4342-B048-85BDC9FD1C3A}</a:tableStyleId>
              </a:tblPr>
              <a:tblGrid>
                <a:gridCol w="7472473"/>
                <a:gridCol w="1096852"/>
              </a:tblGrid>
              <a:tr h="363403">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Выполнение </a:t>
                      </a:r>
                      <a:r>
                        <a:rPr lang="ru-RU" sz="2000" dirty="0" err="1">
                          <a:solidFill>
                            <a:srgbClr val="FF0000"/>
                          </a:solidFill>
                          <a:effectLst/>
                          <a:latin typeface="Times New Roman" panose="02020603050405020304" pitchFamily="18" charset="0"/>
                          <a:cs typeface="Times New Roman" panose="02020603050405020304" pitchFamily="18" charset="0"/>
                        </a:rPr>
                        <a:t>здоровьесберегающих</a:t>
                      </a:r>
                      <a:r>
                        <a:rPr lang="ru-RU" sz="2000" dirty="0">
                          <a:solidFill>
                            <a:srgbClr val="FF0000"/>
                          </a:solidFill>
                          <a:effectLst/>
                          <a:latin typeface="Times New Roman" panose="02020603050405020304" pitchFamily="18" charset="0"/>
                          <a:cs typeface="Times New Roman" panose="02020603050405020304" pitchFamily="18" charset="0"/>
                        </a:rPr>
                        <a:t> требований</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1128698">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Температурный режим, проветривание, смена видов деятельности, соблюдение правил ТБ при работе в лаборатории и с компьютером</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1511345">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Температурный режим, проветривание, смена видов деятельности, контроль над осанкой обучающихся, соблюдение правил ТБ при работе в лаборатории и с компьютером, длительность применения технических средств</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1893991">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Температурный режим, проветривание, смена видов деятельности, контроль над осанкой обучающихся, соблюдение правил ТБ при работе в лаборатории, с компьютером, длительность применения технических средств, физкультминутка</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bl>
          </a:graphicData>
        </a:graphic>
      </p:graphicFrame>
    </p:spTree>
    <p:extLst>
      <p:ext uri="{BB962C8B-B14F-4D97-AF65-F5344CB8AC3E}">
        <p14:creationId xmlns:p14="http://schemas.microsoft.com/office/powerpoint/2010/main" val="3703354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dirty="0"/>
          </a:p>
        </p:txBody>
      </p:sp>
      <p:graphicFrame>
        <p:nvGraphicFramePr>
          <p:cNvPr id="4" name="Объект 3"/>
          <p:cNvGraphicFramePr>
            <a:graphicFrameLocks noGrp="1"/>
          </p:cNvGraphicFramePr>
          <p:nvPr>
            <p:ph idx="1"/>
          </p:nvPr>
        </p:nvGraphicFramePr>
        <p:xfrm>
          <a:off x="1958975" y="3132139"/>
          <a:ext cx="8229600" cy="3436937"/>
        </p:xfrm>
        <a:graphic>
          <a:graphicData uri="http://schemas.openxmlformats.org/drawingml/2006/table">
            <a:tbl>
              <a:tblPr firstRow="1" firstCol="1" bandRow="1">
                <a:tableStyleId>{5C22544A-7EE6-4342-B048-85BDC9FD1C3A}</a:tableStyleId>
              </a:tblPr>
              <a:tblGrid>
                <a:gridCol w="7176233"/>
                <a:gridCol w="1053367"/>
              </a:tblGrid>
              <a:tr h="418535">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Оценивание и рефлексия</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59234">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Учитель использует эмоциональное и </a:t>
                      </a:r>
                      <a:r>
                        <a:rPr lang="ru-RU" sz="2000" dirty="0" err="1">
                          <a:solidFill>
                            <a:schemeClr val="tx1"/>
                          </a:solidFill>
                          <a:effectLst/>
                          <a:latin typeface="Times New Roman" panose="02020603050405020304" pitchFamily="18" charset="0"/>
                          <a:cs typeface="Times New Roman" panose="02020603050405020304" pitchFamily="18" charset="0"/>
                        </a:rPr>
                        <a:t>формативное</a:t>
                      </a:r>
                      <a:r>
                        <a:rPr lang="ru-RU" sz="2000" dirty="0">
                          <a:solidFill>
                            <a:schemeClr val="tx1"/>
                          </a:solidFill>
                          <a:effectLst/>
                          <a:latin typeface="Times New Roman" panose="02020603050405020304" pitchFamily="18" charset="0"/>
                          <a:cs typeface="Times New Roman" panose="02020603050405020304" pitchFamily="18" charset="0"/>
                        </a:rPr>
                        <a:t> оценивание, организует рефлексию</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59234">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Применяет технологию критериального оценивания и побуждает обучающихся к рефлексии</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299934">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Применяет технологию критериального оценивания и побуждает обучающихся к самоанализу, самооценке, взаимооценке и рефлексии</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Объект 3"/>
          <p:cNvGraphicFramePr>
            <a:graphicFrameLocks/>
          </p:cNvGraphicFramePr>
          <p:nvPr/>
        </p:nvGraphicFramePr>
        <p:xfrm>
          <a:off x="1981200" y="1428750"/>
          <a:ext cx="8229600" cy="1674812"/>
        </p:xfrm>
        <a:graphic>
          <a:graphicData uri="http://schemas.openxmlformats.org/drawingml/2006/table">
            <a:tbl>
              <a:tblPr firstRow="1" firstCol="1" bandRow="1">
                <a:tableStyleId>{5C22544A-7EE6-4342-B048-85BDC9FD1C3A}</a:tableStyleId>
              </a:tblPr>
              <a:tblGrid>
                <a:gridCol w="7176233"/>
                <a:gridCol w="1053367"/>
              </a:tblGrid>
              <a:tr h="418703">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Формирование и развитие образовательных результатов</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8703">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Предметные результаты</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8703">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Не только предметные результаты</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8703">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Предметные, метапредметные, личностные результаты</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29465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altLang="ru-RU" dirty="0" smtClean="0"/>
          </a:p>
        </p:txBody>
      </p:sp>
      <p:graphicFrame>
        <p:nvGraphicFramePr>
          <p:cNvPr id="4" name="Объект 3"/>
          <p:cNvGraphicFramePr>
            <a:graphicFrameLocks noGrp="1"/>
          </p:cNvGraphicFramePr>
          <p:nvPr>
            <p:ph idx="1"/>
          </p:nvPr>
        </p:nvGraphicFramePr>
        <p:xfrm>
          <a:off x="1981200" y="1557339"/>
          <a:ext cx="8362950" cy="5084763"/>
        </p:xfrm>
        <a:graphic>
          <a:graphicData uri="http://schemas.openxmlformats.org/drawingml/2006/table">
            <a:tbl>
              <a:tblPr firstRow="1" firstCol="1" bandRow="1">
                <a:tableStyleId>{5C22544A-7EE6-4342-B048-85BDC9FD1C3A}</a:tableStyleId>
              </a:tblPr>
              <a:tblGrid>
                <a:gridCol w="7292514"/>
                <a:gridCol w="1070436"/>
              </a:tblGrid>
              <a:tr h="405702">
                <a:tc>
                  <a:txBody>
                    <a:bodyPr/>
                    <a:lstStyle/>
                    <a:p>
                      <a:pPr algn="ctr">
                        <a:lnSpc>
                          <a:spcPct val="107000"/>
                        </a:lnSpc>
                        <a:spcAft>
                          <a:spcPts val="0"/>
                        </a:spcAft>
                      </a:pPr>
                      <a:r>
                        <a:rPr lang="en-US" sz="2000" dirty="0">
                          <a:solidFill>
                            <a:srgbClr val="FF0000"/>
                          </a:solidFill>
                          <a:effectLst/>
                          <a:latin typeface="Times New Roman" panose="02020603050405020304" pitchFamily="18" charset="0"/>
                          <a:cs typeface="Times New Roman" panose="02020603050405020304" pitchFamily="18" charset="0"/>
                        </a:rPr>
                        <a:t>II</a:t>
                      </a:r>
                      <a:r>
                        <a:rPr lang="ru-RU" sz="2000" dirty="0">
                          <a:solidFill>
                            <a:srgbClr val="FF0000"/>
                          </a:solidFill>
                          <a:effectLst/>
                          <a:latin typeface="Times New Roman" panose="02020603050405020304" pitchFamily="18" charset="0"/>
                          <a:cs typeface="Times New Roman" panose="02020603050405020304" pitchFamily="18" charset="0"/>
                        </a:rPr>
                        <a:t>. Содержание урока</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r>
              <a:tr h="832886">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Соответствует теме, поставленным целям, программе, стандартам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r>
              <a:tr h="1304544">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Соответствует теме, поставленным целям, программе и стандартам; учитываются уровни возможностей обучающихся (индивидуальных, возрастных, психологических)</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r>
              <a:tr h="2541631">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Соответствует теме и поставленным целям, программе и стандартам; учитываются уровни возможностей обучающихся (индивидуальных, возрастных, психологических) и зоны их ближайшего развития с учетом рекомендаций специалистов. Отражает роль предметных знаний в жизни общества и отдельного человека</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77" marR="68577" marT="0" marB="0"/>
                </a:tc>
              </a:tr>
            </a:tbl>
          </a:graphicData>
        </a:graphic>
      </p:graphicFrame>
    </p:spTree>
    <p:extLst>
      <p:ext uri="{BB962C8B-B14F-4D97-AF65-F5344CB8AC3E}">
        <p14:creationId xmlns:p14="http://schemas.microsoft.com/office/powerpoint/2010/main" val="3908757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1000"/>
                                        <p:tgtEl>
                                          <p:spTgt spid="32770"/>
                                        </p:tgtEl>
                                      </p:cBhvr>
                                    </p:animEffect>
                                    <p:anim calcmode="lin" valueType="num">
                                      <p:cBhvr>
                                        <p:cTn id="8" dur="1000" fill="hold"/>
                                        <p:tgtEl>
                                          <p:spTgt spid="32770"/>
                                        </p:tgtEl>
                                        <p:attrNameLst>
                                          <p:attrName>ppt_x</p:attrName>
                                        </p:attrNameLst>
                                      </p:cBhvr>
                                      <p:tavLst>
                                        <p:tav tm="0">
                                          <p:val>
                                            <p:strVal val="#ppt_x"/>
                                          </p:val>
                                        </p:tav>
                                        <p:tav tm="100000">
                                          <p:val>
                                            <p:strVal val="#ppt_x"/>
                                          </p:val>
                                        </p:tav>
                                      </p:tavLst>
                                    </p:anim>
                                    <p:anim calcmode="lin" valueType="num">
                                      <p:cBhvr>
                                        <p:cTn id="9" dur="1000" fill="hold"/>
                                        <p:tgtEl>
                                          <p:spTgt spid="3277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altLang="ru-RU" dirty="0" smtClean="0"/>
          </a:p>
        </p:txBody>
      </p:sp>
      <p:graphicFrame>
        <p:nvGraphicFramePr>
          <p:cNvPr id="4" name="Объект 3"/>
          <p:cNvGraphicFramePr>
            <a:graphicFrameLocks noGrp="1"/>
          </p:cNvGraphicFramePr>
          <p:nvPr>
            <p:ph idx="1"/>
            <p:extLst>
              <p:ext uri="{D42A27DB-BD31-4B8C-83A1-F6EECF244321}">
                <p14:modId xmlns:p14="http://schemas.microsoft.com/office/powerpoint/2010/main" val="2398356755"/>
              </p:ext>
            </p:extLst>
          </p:nvPr>
        </p:nvGraphicFramePr>
        <p:xfrm>
          <a:off x="2130425" y="1247776"/>
          <a:ext cx="8229600" cy="2618854"/>
        </p:xfrm>
        <a:graphic>
          <a:graphicData uri="http://schemas.openxmlformats.org/drawingml/2006/table">
            <a:tbl>
              <a:tblPr firstRow="1" firstCol="1" bandRow="1">
                <a:tableStyleId>{5C22544A-7EE6-4342-B048-85BDC9FD1C3A}</a:tableStyleId>
              </a:tblPr>
              <a:tblGrid>
                <a:gridCol w="7176233"/>
                <a:gridCol w="1053367"/>
              </a:tblGrid>
              <a:tr h="353388">
                <a:tc>
                  <a:txBody>
                    <a:bodyPr/>
                    <a:lstStyle/>
                    <a:p>
                      <a:pPr algn="ctr">
                        <a:lnSpc>
                          <a:spcPct val="107000"/>
                        </a:lnSpc>
                        <a:spcAft>
                          <a:spcPts val="0"/>
                        </a:spcAft>
                      </a:pPr>
                      <a:r>
                        <a:rPr lang="en-US" sz="2000" dirty="0">
                          <a:solidFill>
                            <a:srgbClr val="FF0000"/>
                          </a:solidFill>
                          <a:effectLst/>
                          <a:latin typeface="Times New Roman" panose="02020603050405020304" pitchFamily="18" charset="0"/>
                          <a:cs typeface="Times New Roman" panose="02020603050405020304" pitchFamily="18" charset="0"/>
                        </a:rPr>
                        <a:t>III</a:t>
                      </a:r>
                      <a:r>
                        <a:rPr lang="ru-RU" sz="2000" dirty="0">
                          <a:solidFill>
                            <a:srgbClr val="FF0000"/>
                          </a:solidFill>
                          <a:effectLst/>
                          <a:latin typeface="Times New Roman" panose="02020603050405020304" pitchFamily="18" charset="0"/>
                          <a:cs typeface="Times New Roman" panose="02020603050405020304" pitchFamily="18" charset="0"/>
                        </a:rPr>
                        <a:t>. Ресурсное обеспечение урока</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14490">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Учитель использует соответствующие теме традиционные учебно-методические и дидактические </a:t>
                      </a:r>
                      <a:r>
                        <a:rPr lang="ru-RU" sz="2000" dirty="0" smtClean="0">
                          <a:solidFill>
                            <a:schemeClr val="tx1"/>
                          </a:solidFill>
                          <a:effectLst/>
                          <a:latin typeface="Times New Roman" panose="02020603050405020304" pitchFamily="18" charset="0"/>
                          <a:cs typeface="Times New Roman" panose="02020603050405020304" pitchFamily="18" charset="0"/>
                        </a:rPr>
                        <a:t>ресурсы</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25488">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Соответствующие теме и целям урока учебно-методические, дидактические и ЭОР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25488">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Соответствующие теме и целям урока учебно-методические, дидактические, ЭОР, средства ИКТ</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Объект 3"/>
          <p:cNvGraphicFramePr>
            <a:graphicFrameLocks/>
          </p:cNvGraphicFramePr>
          <p:nvPr/>
        </p:nvGraphicFramePr>
        <p:xfrm>
          <a:off x="2135188" y="4149726"/>
          <a:ext cx="8229600" cy="2436826"/>
        </p:xfrm>
        <a:graphic>
          <a:graphicData uri="http://schemas.openxmlformats.org/drawingml/2006/table">
            <a:tbl>
              <a:tblPr firstRow="1" firstCol="1" bandRow="1">
                <a:tableStyleId>{5C22544A-7EE6-4342-B048-85BDC9FD1C3A}</a:tableStyleId>
              </a:tblPr>
              <a:tblGrid>
                <a:gridCol w="7176233"/>
                <a:gridCol w="1053367"/>
              </a:tblGrid>
              <a:tr h="353170">
                <a:tc>
                  <a:txBody>
                    <a:bodyPr/>
                    <a:lstStyle/>
                    <a:p>
                      <a:pPr algn="ctr">
                        <a:lnSpc>
                          <a:spcPct val="107000"/>
                        </a:lnSpc>
                        <a:spcAft>
                          <a:spcPts val="0"/>
                        </a:spcAft>
                      </a:pPr>
                      <a:r>
                        <a:rPr lang="en-US" sz="2000" dirty="0">
                          <a:solidFill>
                            <a:srgbClr val="FF0000"/>
                          </a:solidFill>
                          <a:effectLst/>
                          <a:latin typeface="Times New Roman" panose="02020603050405020304" pitchFamily="18" charset="0"/>
                          <a:cs typeface="Times New Roman" panose="02020603050405020304" pitchFamily="18" charset="0"/>
                        </a:rPr>
                        <a:t>IV</a:t>
                      </a:r>
                      <a:r>
                        <a:rPr lang="ru-RU" sz="2000" dirty="0">
                          <a:solidFill>
                            <a:srgbClr val="FF0000"/>
                          </a:solidFill>
                          <a:effectLst/>
                          <a:latin typeface="Times New Roman" panose="02020603050405020304" pitchFamily="18" charset="0"/>
                          <a:cs typeface="Times New Roman" panose="02020603050405020304" pitchFamily="18" charset="0"/>
                        </a:rPr>
                        <a:t>. Результативность урока (учебные достижения)</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725044">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Результат достигнут только учителем и некоторыми обучающимися</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52259">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Результат достигнут учителем и большинством обучающихся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53170">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Результат достигнут учителем и каждым обучающимся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3</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53170">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Сумма баллов</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43641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1000"/>
                                        <p:tgtEl>
                                          <p:spTgt spid="33794"/>
                                        </p:tgtEl>
                                      </p:cBhvr>
                                    </p:animEffect>
                                    <p:anim calcmode="lin" valueType="num">
                                      <p:cBhvr>
                                        <p:cTn id="8" dur="1000" fill="hold"/>
                                        <p:tgtEl>
                                          <p:spTgt spid="33794"/>
                                        </p:tgtEl>
                                        <p:attrNameLst>
                                          <p:attrName>ppt_x</p:attrName>
                                        </p:attrNameLst>
                                      </p:cBhvr>
                                      <p:tavLst>
                                        <p:tav tm="0">
                                          <p:val>
                                            <p:strVal val="#ppt_x"/>
                                          </p:val>
                                        </p:tav>
                                        <p:tav tm="100000">
                                          <p:val>
                                            <p:strVal val="#ppt_x"/>
                                          </p:val>
                                        </p:tav>
                                      </p:tavLst>
                                    </p:anim>
                                    <p:anim calcmode="lin" valueType="num">
                                      <p:cBhvr>
                                        <p:cTn id="9" dur="1000" fill="hold"/>
                                        <p:tgtEl>
                                          <p:spTgt spid="3379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1981200" y="274638"/>
            <a:ext cx="8686800" cy="1143000"/>
          </a:xfrm>
        </p:spPr>
        <p:txBody>
          <a:bodyPr/>
          <a:lstStyle/>
          <a:p>
            <a:pPr algn="ctr"/>
            <a:r>
              <a:rPr lang="ru-RU" altLang="ru-RU" sz="2800" dirty="0">
                <a:latin typeface="Times New Roman" panose="02020603050405020304" pitchFamily="18" charset="0"/>
                <a:cs typeface="Times New Roman" panose="02020603050405020304" pitchFamily="18" charset="0"/>
              </a:rPr>
              <a:t>Уровень соответствия урока критериям системно-</a:t>
            </a:r>
            <a:r>
              <a:rPr lang="ru-RU" altLang="ru-RU" sz="2800" dirty="0" err="1">
                <a:latin typeface="Times New Roman" panose="02020603050405020304" pitchFamily="18" charset="0"/>
                <a:cs typeface="Times New Roman" panose="02020603050405020304" pitchFamily="18" charset="0"/>
              </a:rPr>
              <a:t>деятельностного</a:t>
            </a:r>
            <a:r>
              <a:rPr lang="ru-RU" altLang="ru-RU" sz="2800" dirty="0">
                <a:latin typeface="Times New Roman" panose="02020603050405020304" pitchFamily="18" charset="0"/>
                <a:cs typeface="Times New Roman" panose="02020603050405020304" pitchFamily="18" charset="0"/>
              </a:rPr>
              <a:t> подхода в обучении</a:t>
            </a:r>
          </a:p>
        </p:txBody>
      </p:sp>
      <p:sp>
        <p:nvSpPr>
          <p:cNvPr id="34819" name="Объект 2"/>
          <p:cNvSpPr>
            <a:spLocks noGrp="1"/>
          </p:cNvSpPr>
          <p:nvPr>
            <p:ph idx="1"/>
          </p:nvPr>
        </p:nvSpPr>
        <p:spPr>
          <a:xfrm>
            <a:off x="838200" y="1825624"/>
            <a:ext cx="10515600" cy="3428763"/>
          </a:xfrm>
        </p:spPr>
        <p:txBody>
          <a:bodyPr>
            <a:normAutofit lnSpcReduction="10000"/>
          </a:bodyPr>
          <a:lstStyle/>
          <a:p>
            <a:r>
              <a:rPr lang="ru-RU" altLang="ru-RU" dirty="0" smtClean="0"/>
              <a:t>высокий – 25–30 баллов</a:t>
            </a:r>
          </a:p>
          <a:p>
            <a:pPr marL="0" indent="0">
              <a:buNone/>
            </a:pPr>
            <a:r>
              <a:rPr lang="ru-RU" altLang="ru-RU" dirty="0" smtClean="0"/>
              <a:t>(83–100%);</a:t>
            </a:r>
          </a:p>
          <a:p>
            <a:r>
              <a:rPr lang="ru-RU" altLang="ru-RU" dirty="0" smtClean="0"/>
              <a:t>оптимальный – 20–24 балла</a:t>
            </a:r>
          </a:p>
          <a:p>
            <a:pPr marL="0" indent="0">
              <a:buNone/>
            </a:pPr>
            <a:r>
              <a:rPr lang="ru-RU" altLang="ru-RU" dirty="0" smtClean="0"/>
              <a:t>(67–82%);</a:t>
            </a:r>
          </a:p>
          <a:p>
            <a:r>
              <a:rPr lang="ru-RU" altLang="ru-RU" dirty="0" smtClean="0"/>
              <a:t>допустимый – 15–19 баллов</a:t>
            </a:r>
          </a:p>
          <a:p>
            <a:pPr marL="0" indent="0">
              <a:buNone/>
            </a:pPr>
            <a:r>
              <a:rPr lang="ru-RU" altLang="ru-RU" dirty="0" smtClean="0"/>
              <a:t>(50–66%);</a:t>
            </a:r>
          </a:p>
          <a:p>
            <a:r>
              <a:rPr lang="ru-RU" altLang="ru-RU" dirty="0" smtClean="0"/>
              <a:t>критический – 14 и менее баллов (менее 50%).</a:t>
            </a:r>
          </a:p>
        </p:txBody>
      </p:sp>
      <p:sp>
        <p:nvSpPr>
          <p:cNvPr id="2" name="Прямоугольник 1"/>
          <p:cNvSpPr/>
          <p:nvPr/>
        </p:nvSpPr>
        <p:spPr>
          <a:xfrm>
            <a:off x="1017122" y="5662373"/>
            <a:ext cx="4953407" cy="584775"/>
          </a:xfrm>
          <a:prstGeom prst="rect">
            <a:avLst/>
          </a:prstGeom>
        </p:spPr>
        <p:txBody>
          <a:bodyPr wrap="none">
            <a:spAutoFit/>
          </a:bodyPr>
          <a:lstStyle/>
          <a:p>
            <a:r>
              <a:rPr lang="ru-RU" sz="3200" dirty="0" smtClean="0">
                <a:latin typeface="Times New Roman" panose="02020603050405020304" pitchFamily="18" charset="0"/>
                <a:cs typeface="Times New Roman" panose="02020603050405020304" pitchFamily="18" charset="0"/>
              </a:rPr>
              <a:t>Институт </a:t>
            </a:r>
            <a:r>
              <a:rPr lang="ru-RU" sz="3200" dirty="0">
                <a:latin typeface="Times New Roman" panose="02020603050405020304" pitchFamily="18" charset="0"/>
                <a:cs typeface="Times New Roman" panose="02020603050405020304" pitchFamily="18" charset="0"/>
              </a:rPr>
              <a:t>наставничества </a:t>
            </a:r>
          </a:p>
        </p:txBody>
      </p:sp>
      <p:sp>
        <p:nvSpPr>
          <p:cNvPr id="3" name="Стрелка вниз 2"/>
          <p:cNvSpPr/>
          <p:nvPr/>
        </p:nvSpPr>
        <p:spPr>
          <a:xfrm>
            <a:off x="5501002" y="4818383"/>
            <a:ext cx="354842" cy="6399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6096000" y="5354595"/>
            <a:ext cx="6096000" cy="1200329"/>
          </a:xfrm>
          <a:prstGeom prst="rect">
            <a:avLst/>
          </a:prstGeom>
        </p:spPr>
        <p:txBody>
          <a:bodyPr>
            <a:spAutoFit/>
          </a:bodyPr>
          <a:lstStyle/>
          <a:p>
            <a:r>
              <a:rPr lang="ru-RU" sz="2400" dirty="0">
                <a:latin typeface="Times New Roman" panose="02020603050405020304" pitchFamily="18" charset="0"/>
                <a:cs typeface="Times New Roman" panose="02020603050405020304" pitchFamily="18" charset="0"/>
              </a:rPr>
              <a:t>В</a:t>
            </a:r>
            <a:r>
              <a:rPr lang="ru-RU" sz="2400" dirty="0" smtClean="0">
                <a:latin typeface="Times New Roman" panose="02020603050405020304" pitchFamily="18" charset="0"/>
                <a:cs typeface="Times New Roman" panose="02020603050405020304" pitchFamily="18" charset="0"/>
              </a:rPr>
              <a:t>овлечение </a:t>
            </a:r>
            <a:r>
              <a:rPr lang="ru-RU" sz="2400" dirty="0">
                <a:latin typeface="Times New Roman" panose="02020603050405020304" pitchFamily="18" charset="0"/>
                <a:cs typeface="Times New Roman" panose="02020603050405020304" pitchFamily="18" charset="0"/>
              </a:rPr>
              <a:t>школ-лидеров в процесс обмена опытом через различные формы методического взаимодействия</a:t>
            </a:r>
          </a:p>
        </p:txBody>
      </p:sp>
    </p:spTree>
    <p:extLst>
      <p:ext uri="{BB962C8B-B14F-4D97-AF65-F5344CB8AC3E}">
        <p14:creationId xmlns:p14="http://schemas.microsoft.com/office/powerpoint/2010/main" val="55924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1000"/>
                                        <p:tgtEl>
                                          <p:spTgt spid="34818"/>
                                        </p:tgtEl>
                                      </p:cBhvr>
                                    </p:animEffect>
                                    <p:anim calcmode="lin" valueType="num">
                                      <p:cBhvr>
                                        <p:cTn id="8" dur="1000" fill="hold"/>
                                        <p:tgtEl>
                                          <p:spTgt spid="34818"/>
                                        </p:tgtEl>
                                        <p:attrNameLst>
                                          <p:attrName>ppt_x</p:attrName>
                                        </p:attrNameLst>
                                      </p:cBhvr>
                                      <p:tavLst>
                                        <p:tav tm="0">
                                          <p:val>
                                            <p:strVal val="#ppt_x"/>
                                          </p:val>
                                        </p:tav>
                                        <p:tav tm="100000">
                                          <p:val>
                                            <p:strVal val="#ppt_x"/>
                                          </p:val>
                                        </p:tav>
                                      </p:tavLst>
                                    </p:anim>
                                    <p:anim calcmode="lin" valueType="num">
                                      <p:cBhvr>
                                        <p:cTn id="9" dur="1000" fill="hold"/>
                                        <p:tgtEl>
                                          <p:spTgt spid="348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0" end="0"/>
                                            </p:txEl>
                                          </p:spTgt>
                                        </p:tgtEl>
                                        <p:attrNameLst>
                                          <p:attrName>style.visibility</p:attrName>
                                        </p:attrNameLst>
                                      </p:cBhvr>
                                      <p:to>
                                        <p:strVal val="visible"/>
                                      </p:to>
                                    </p:set>
                                    <p:animEffect transition="in" filter="fade">
                                      <p:cBhvr>
                                        <p:cTn id="14" dur="1000"/>
                                        <p:tgtEl>
                                          <p:spTgt spid="34819">
                                            <p:txEl>
                                              <p:pRg st="0" end="0"/>
                                            </p:txEl>
                                          </p:spTgt>
                                        </p:tgtEl>
                                      </p:cBhvr>
                                    </p:animEffect>
                                    <p:anim calcmode="lin" valueType="num">
                                      <p:cBhvr>
                                        <p:cTn id="15"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1" end="1"/>
                                            </p:txEl>
                                          </p:spTgt>
                                        </p:tgtEl>
                                        <p:attrNameLst>
                                          <p:attrName>style.visibility</p:attrName>
                                        </p:attrNameLst>
                                      </p:cBhvr>
                                      <p:to>
                                        <p:strVal val="visible"/>
                                      </p:to>
                                    </p:set>
                                    <p:animEffect transition="in" filter="fade">
                                      <p:cBhvr>
                                        <p:cTn id="21" dur="1000"/>
                                        <p:tgtEl>
                                          <p:spTgt spid="34819">
                                            <p:txEl>
                                              <p:pRg st="1" end="1"/>
                                            </p:txEl>
                                          </p:spTgt>
                                        </p:tgtEl>
                                      </p:cBhvr>
                                    </p:animEffect>
                                    <p:anim calcmode="lin" valueType="num">
                                      <p:cBhvr>
                                        <p:cTn id="22"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19">
                                            <p:txEl>
                                              <p:pRg st="2" end="2"/>
                                            </p:txEl>
                                          </p:spTgt>
                                        </p:tgtEl>
                                        <p:attrNameLst>
                                          <p:attrName>style.visibility</p:attrName>
                                        </p:attrNameLst>
                                      </p:cBhvr>
                                      <p:to>
                                        <p:strVal val="visible"/>
                                      </p:to>
                                    </p:set>
                                    <p:animEffect transition="in" filter="fade">
                                      <p:cBhvr>
                                        <p:cTn id="28" dur="1000"/>
                                        <p:tgtEl>
                                          <p:spTgt spid="34819">
                                            <p:txEl>
                                              <p:pRg st="2" end="2"/>
                                            </p:txEl>
                                          </p:spTgt>
                                        </p:tgtEl>
                                      </p:cBhvr>
                                    </p:animEffect>
                                    <p:anim calcmode="lin" valueType="num">
                                      <p:cBhvr>
                                        <p:cTn id="29"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819">
                                            <p:txEl>
                                              <p:pRg st="3" end="3"/>
                                            </p:txEl>
                                          </p:spTgt>
                                        </p:tgtEl>
                                        <p:attrNameLst>
                                          <p:attrName>style.visibility</p:attrName>
                                        </p:attrNameLst>
                                      </p:cBhvr>
                                      <p:to>
                                        <p:strVal val="visible"/>
                                      </p:to>
                                    </p:set>
                                    <p:animEffect transition="in" filter="fade">
                                      <p:cBhvr>
                                        <p:cTn id="35" dur="1000"/>
                                        <p:tgtEl>
                                          <p:spTgt spid="34819">
                                            <p:txEl>
                                              <p:pRg st="3" end="3"/>
                                            </p:txEl>
                                          </p:spTgt>
                                        </p:tgtEl>
                                      </p:cBhvr>
                                    </p:animEffect>
                                    <p:anim calcmode="lin" valueType="num">
                                      <p:cBhvr>
                                        <p:cTn id="36"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819">
                                            <p:txEl>
                                              <p:pRg st="4" end="4"/>
                                            </p:txEl>
                                          </p:spTgt>
                                        </p:tgtEl>
                                        <p:attrNameLst>
                                          <p:attrName>style.visibility</p:attrName>
                                        </p:attrNameLst>
                                      </p:cBhvr>
                                      <p:to>
                                        <p:strVal val="visible"/>
                                      </p:to>
                                    </p:set>
                                    <p:animEffect transition="in" filter="fade">
                                      <p:cBhvr>
                                        <p:cTn id="42" dur="1000"/>
                                        <p:tgtEl>
                                          <p:spTgt spid="34819">
                                            <p:txEl>
                                              <p:pRg st="4" end="4"/>
                                            </p:txEl>
                                          </p:spTgt>
                                        </p:tgtEl>
                                      </p:cBhvr>
                                    </p:animEffect>
                                    <p:anim calcmode="lin" valueType="num">
                                      <p:cBhvr>
                                        <p:cTn id="43"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481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4819">
                                            <p:txEl>
                                              <p:pRg st="5" end="5"/>
                                            </p:txEl>
                                          </p:spTgt>
                                        </p:tgtEl>
                                        <p:attrNameLst>
                                          <p:attrName>style.visibility</p:attrName>
                                        </p:attrNameLst>
                                      </p:cBhvr>
                                      <p:to>
                                        <p:strVal val="visible"/>
                                      </p:to>
                                    </p:set>
                                    <p:animEffect transition="in" filter="fade">
                                      <p:cBhvr>
                                        <p:cTn id="49" dur="1000"/>
                                        <p:tgtEl>
                                          <p:spTgt spid="34819">
                                            <p:txEl>
                                              <p:pRg st="5" end="5"/>
                                            </p:txEl>
                                          </p:spTgt>
                                        </p:tgtEl>
                                      </p:cBhvr>
                                    </p:animEffect>
                                    <p:anim calcmode="lin" valueType="num">
                                      <p:cBhvr>
                                        <p:cTn id="50"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4819">
                                            <p:txEl>
                                              <p:pRg st="6" end="6"/>
                                            </p:txEl>
                                          </p:spTgt>
                                        </p:tgtEl>
                                        <p:attrNameLst>
                                          <p:attrName>style.visibility</p:attrName>
                                        </p:attrNameLst>
                                      </p:cBhvr>
                                      <p:to>
                                        <p:strVal val="visible"/>
                                      </p:to>
                                    </p:set>
                                    <p:animEffect transition="in" filter="fade">
                                      <p:cBhvr>
                                        <p:cTn id="56" dur="1000"/>
                                        <p:tgtEl>
                                          <p:spTgt spid="34819">
                                            <p:txEl>
                                              <p:pRg st="6" end="6"/>
                                            </p:txEl>
                                          </p:spTgt>
                                        </p:tgtEl>
                                      </p:cBhvr>
                                    </p:animEffect>
                                    <p:anim calcmode="lin" valueType="num">
                                      <p:cBhvr>
                                        <p:cTn id="57" dur="1000" fill="hold"/>
                                        <p:tgtEl>
                                          <p:spTgt spid="34819">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481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fade">
                                      <p:cBhvr>
                                        <p:cTn id="63" dur="1000"/>
                                        <p:tgtEl>
                                          <p:spTgt spid="3"/>
                                        </p:tgtEl>
                                      </p:cBhvr>
                                    </p:animEffect>
                                    <p:anim calcmode="lin" valueType="num">
                                      <p:cBhvr>
                                        <p:cTn id="64" dur="1000" fill="hold"/>
                                        <p:tgtEl>
                                          <p:spTgt spid="3"/>
                                        </p:tgtEl>
                                        <p:attrNameLst>
                                          <p:attrName>ppt_x</p:attrName>
                                        </p:attrNameLst>
                                      </p:cBhvr>
                                      <p:tavLst>
                                        <p:tav tm="0">
                                          <p:val>
                                            <p:strVal val="#ppt_x"/>
                                          </p:val>
                                        </p:tav>
                                        <p:tav tm="100000">
                                          <p:val>
                                            <p:strVal val="#ppt_x"/>
                                          </p:val>
                                        </p:tav>
                                      </p:tavLst>
                                    </p:anim>
                                    <p:anim calcmode="lin" valueType="num">
                                      <p:cBhvr>
                                        <p:cTn id="65" dur="1000" fill="hold"/>
                                        <p:tgtEl>
                                          <p:spTgt spid="3"/>
                                        </p:tgtEl>
                                        <p:attrNameLst>
                                          <p:attrName>ppt_y</p:attrName>
                                        </p:attrNameLst>
                                      </p:cBhvr>
                                      <p:tavLst>
                                        <p:tav tm="0">
                                          <p:val>
                                            <p:strVal val="#ppt_y-.1"/>
                                          </p:val>
                                        </p:tav>
                                        <p:tav tm="100000">
                                          <p:val>
                                            <p:strVal val="#ppt_y"/>
                                          </p:val>
                                        </p:tav>
                                      </p:tavLst>
                                    </p:anim>
                                  </p:childTnLst>
                                </p:cTn>
                              </p:par>
                            </p:childTnLst>
                          </p:cTn>
                        </p:par>
                        <p:par>
                          <p:cTn id="66" fill="hold">
                            <p:stCondLst>
                              <p:cond delay="1000"/>
                            </p:stCondLst>
                            <p:childTnLst>
                              <p:par>
                                <p:cTn id="67" presetID="42" presetClass="entr" presetSubtype="0" fill="hold" grpId="0" nodeType="afterEffect">
                                  <p:stCondLst>
                                    <p:cond delay="0"/>
                                  </p:stCondLst>
                                  <p:childTnLst>
                                    <p:set>
                                      <p:cBhvr>
                                        <p:cTn id="68" dur="1" fill="hold">
                                          <p:stCondLst>
                                            <p:cond delay="0"/>
                                          </p:stCondLst>
                                        </p:cTn>
                                        <p:tgtEl>
                                          <p:spTgt spid="2"/>
                                        </p:tgtEl>
                                        <p:attrNameLst>
                                          <p:attrName>style.visibility</p:attrName>
                                        </p:attrNameLst>
                                      </p:cBhvr>
                                      <p:to>
                                        <p:strVal val="visible"/>
                                      </p:to>
                                    </p:set>
                                    <p:animEffect transition="in" filter="fade">
                                      <p:cBhvr>
                                        <p:cTn id="69" dur="1000"/>
                                        <p:tgtEl>
                                          <p:spTgt spid="2"/>
                                        </p:tgtEl>
                                      </p:cBhvr>
                                    </p:animEffect>
                                    <p:anim calcmode="lin" valueType="num">
                                      <p:cBhvr>
                                        <p:cTn id="70" dur="1000" fill="hold"/>
                                        <p:tgtEl>
                                          <p:spTgt spid="2"/>
                                        </p:tgtEl>
                                        <p:attrNameLst>
                                          <p:attrName>ppt_x</p:attrName>
                                        </p:attrNameLst>
                                      </p:cBhvr>
                                      <p:tavLst>
                                        <p:tav tm="0">
                                          <p:val>
                                            <p:strVal val="#ppt_x"/>
                                          </p:val>
                                        </p:tav>
                                        <p:tav tm="100000">
                                          <p:val>
                                            <p:strVal val="#ppt_x"/>
                                          </p:val>
                                        </p:tav>
                                      </p:tavLst>
                                    </p:anim>
                                    <p:anim calcmode="lin" valueType="num">
                                      <p:cBhvr>
                                        <p:cTn id="71" dur="1000" fill="hold"/>
                                        <p:tgtEl>
                                          <p:spTgt spid="2"/>
                                        </p:tgtEl>
                                        <p:attrNameLst>
                                          <p:attrName>ppt_y</p:attrName>
                                        </p:attrNameLst>
                                      </p:cBhvr>
                                      <p:tavLst>
                                        <p:tav tm="0">
                                          <p:val>
                                            <p:strVal val="#ppt_y+.1"/>
                                          </p:val>
                                        </p:tav>
                                        <p:tav tm="100000">
                                          <p:val>
                                            <p:strVal val="#ppt_y"/>
                                          </p:val>
                                        </p:tav>
                                      </p:tavLst>
                                    </p:anim>
                                  </p:childTnLst>
                                </p:cTn>
                              </p:par>
                            </p:childTnLst>
                          </p:cTn>
                        </p:par>
                        <p:par>
                          <p:cTn id="72" fill="hold">
                            <p:stCondLst>
                              <p:cond delay="2000"/>
                            </p:stCondLst>
                            <p:childTnLst>
                              <p:par>
                                <p:cTn id="73" presetID="42" presetClass="entr" presetSubtype="0" fill="hold" grpId="0"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P spid="2" grpId="0"/>
      <p:bldP spid="3" grpId="0" animBg="1"/>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04977"/>
          </a:xfrm>
        </p:spPr>
        <p:txBody>
          <a:bodyPr>
            <a:normAutofit/>
          </a:bodyPr>
          <a:lstStyle/>
          <a:p>
            <a:r>
              <a:rPr lang="ru-RU" sz="4000" dirty="0" smtClean="0">
                <a:latin typeface="Times New Roman" panose="02020603050405020304" pitchFamily="18" charset="0"/>
                <a:cs typeface="Times New Roman" panose="02020603050405020304" pitchFamily="18" charset="0"/>
              </a:rPr>
              <a:t>Совершенствование механизмов управления</a:t>
            </a:r>
            <a:endParaRPr lang="ru-RU" sz="4000"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732429" y="1801502"/>
            <a:ext cx="5636525" cy="14603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a:solidFill>
                  <a:schemeClr val="tx1"/>
                </a:solidFill>
                <a:latin typeface="Times New Roman" panose="02020603050405020304" pitchFamily="18" charset="0"/>
                <a:cs typeface="Times New Roman" panose="02020603050405020304" pitchFamily="18" charset="0"/>
              </a:rPr>
              <a:t>проведение мониторинга результативности</a:t>
            </a:r>
          </a:p>
          <a:p>
            <a:pPr algn="ctr"/>
            <a:endParaRPr lang="ru-RU" dirty="0"/>
          </a:p>
        </p:txBody>
      </p:sp>
      <p:sp>
        <p:nvSpPr>
          <p:cNvPr id="6" name="Скругленный прямоугольник 5"/>
          <p:cNvSpPr/>
          <p:nvPr/>
        </p:nvSpPr>
        <p:spPr>
          <a:xfrm>
            <a:off x="5281685" y="3461202"/>
            <a:ext cx="6710150" cy="1711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a:solidFill>
                  <a:schemeClr val="tx1"/>
                </a:solidFill>
                <a:latin typeface="Times New Roman" panose="02020603050405020304" pitchFamily="18" charset="0"/>
                <a:cs typeface="Times New Roman" panose="02020603050405020304" pitchFamily="18" charset="0"/>
              </a:rPr>
              <a:t>совершенствование государственно-общественного управления в школах</a:t>
            </a:r>
          </a:p>
          <a:p>
            <a:pPr algn="ctr"/>
            <a:endParaRPr lang="ru-RU" dirty="0"/>
          </a:p>
        </p:txBody>
      </p:sp>
      <p:sp>
        <p:nvSpPr>
          <p:cNvPr id="5" name="Прямоугольник 4"/>
          <p:cNvSpPr/>
          <p:nvPr/>
        </p:nvSpPr>
        <p:spPr>
          <a:xfrm>
            <a:off x="1558119" y="5707755"/>
            <a:ext cx="9075761" cy="954107"/>
          </a:xfrm>
          <a:prstGeom prst="rect">
            <a:avLst/>
          </a:prstGeom>
        </p:spPr>
        <p:txBody>
          <a:bodyPr wrap="square">
            <a:spAutoFit/>
          </a:bodyPr>
          <a:lstStyle/>
          <a:p>
            <a:pPr algn="ctr"/>
            <a:r>
              <a:rPr lang="ru-RU" sz="2800" dirty="0">
                <a:latin typeface="Times New Roman" panose="02020603050405020304" pitchFamily="18" charset="0"/>
                <a:cs typeface="Times New Roman" panose="02020603050405020304" pitchFamily="18" charset="0"/>
              </a:rPr>
              <a:t>процесс достижения реальных изменений длителен по времени (в среднем 3-5 лет).</a:t>
            </a:r>
          </a:p>
        </p:txBody>
      </p:sp>
    </p:spTree>
    <p:extLst>
      <p:ext uri="{BB962C8B-B14F-4D97-AF65-F5344CB8AC3E}">
        <p14:creationId xmlns:p14="http://schemas.microsoft.com/office/powerpoint/2010/main" val="212813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lnSpc>
                <a:spcPct val="150000"/>
              </a:lnSpc>
              <a:buNone/>
            </a:pPr>
            <a:r>
              <a:rPr lang="ru-RU" sz="6600" dirty="0" smtClean="0">
                <a:solidFill>
                  <a:srgbClr val="FF0000"/>
                </a:solidFill>
                <a:latin typeface="Times New Roman" panose="02020603050405020304" pitchFamily="18" charset="0"/>
                <a:cs typeface="Times New Roman" panose="02020603050405020304" pitchFamily="18" charset="0"/>
              </a:rPr>
              <a:t>СПАСИБО ЗА ВНИМАНИЕ!</a:t>
            </a:r>
            <a:endParaRPr lang="ru-RU" sz="6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370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smtClean="0">
                <a:latin typeface="Times New Roman" panose="02020603050405020304" pitchFamily="18" charset="0"/>
                <a:cs typeface="Times New Roman" panose="02020603050405020304" pitchFamily="18" charset="0"/>
              </a:rPr>
              <a:t>Школы </a:t>
            </a:r>
            <a:r>
              <a:rPr lang="ru-RU" sz="3600" dirty="0">
                <a:latin typeface="Times New Roman" panose="02020603050405020304" pitchFamily="18" charset="0"/>
                <a:cs typeface="Times New Roman" panose="02020603050405020304" pitchFamily="18" charset="0"/>
              </a:rPr>
              <a:t>с </a:t>
            </a:r>
            <a:r>
              <a:rPr lang="ru-RU" sz="3600" dirty="0" smtClean="0">
                <a:latin typeface="Times New Roman" panose="02020603050405020304" pitchFamily="18" charset="0"/>
                <a:cs typeface="Times New Roman" panose="02020603050405020304" pitchFamily="18" charset="0"/>
              </a:rPr>
              <a:t>низкими образовательными результатами</a:t>
            </a:r>
            <a:endParaRPr lang="ru-RU" sz="36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838200" y="1887763"/>
            <a:ext cx="10515600" cy="1518076"/>
          </a:xfrm>
        </p:spPr>
        <p:txBody>
          <a:bodyPr/>
          <a:lstStyle/>
          <a:p>
            <a:r>
              <a:rPr lang="ru-RU" dirty="0"/>
              <a:t>это школы, которые в течение продолжительного периода демонстрируют по определенным показателям учебные результаты хуже, чем все </a:t>
            </a:r>
            <a:r>
              <a:rPr lang="ru-RU" dirty="0" smtClean="0"/>
              <a:t>остальные</a:t>
            </a:r>
            <a:r>
              <a:rPr lang="ru-RU" dirty="0"/>
              <a:t>  </a:t>
            </a:r>
            <a:r>
              <a:rPr lang="ru-RU" dirty="0" smtClean="0"/>
              <a:t>(3 года)</a:t>
            </a:r>
            <a:endParaRPr lang="ru-RU" dirty="0"/>
          </a:p>
        </p:txBody>
      </p:sp>
      <p:sp>
        <p:nvSpPr>
          <p:cNvPr id="6" name="Прямоугольник 5"/>
          <p:cNvSpPr/>
          <p:nvPr/>
        </p:nvSpPr>
        <p:spPr>
          <a:xfrm>
            <a:off x="1620608" y="4089633"/>
            <a:ext cx="8950784" cy="646331"/>
          </a:xfrm>
          <a:prstGeom prst="rect">
            <a:avLst/>
          </a:prstGeom>
        </p:spPr>
        <p:txBody>
          <a:bodyPr wrap="none">
            <a:spAutoFit/>
          </a:bodyPr>
          <a:lstStyle/>
          <a:p>
            <a:r>
              <a:rPr lang="ru-RU" sz="3600" dirty="0" smtClean="0">
                <a:latin typeface="Times New Roman" panose="02020603050405020304" pitchFamily="18" charset="0"/>
                <a:cs typeface="Times New Roman" panose="02020603050405020304" pitchFamily="18" charset="0"/>
              </a:rPr>
              <a:t>неравенства </a:t>
            </a:r>
            <a:r>
              <a:rPr lang="ru-RU" sz="3600" dirty="0">
                <a:latin typeface="Times New Roman" panose="02020603050405020304" pitchFamily="18" charset="0"/>
                <a:cs typeface="Times New Roman" panose="02020603050405020304" pitchFamily="18" charset="0"/>
              </a:rPr>
              <a:t>образовательных возможностей</a:t>
            </a:r>
          </a:p>
        </p:txBody>
      </p:sp>
      <p:sp>
        <p:nvSpPr>
          <p:cNvPr id="7" name="Стрелка вниз 6"/>
          <p:cNvSpPr/>
          <p:nvPr/>
        </p:nvSpPr>
        <p:spPr>
          <a:xfrm>
            <a:off x="5240740" y="3419449"/>
            <a:ext cx="368490" cy="6701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1244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1000"/>
                                        <p:tgtEl>
                                          <p:spTgt spid="6">
                                            <p:txEl>
                                              <p:pRg st="0" end="0"/>
                                            </p:txEl>
                                          </p:spTgt>
                                        </p:tgtEl>
                                      </p:cBhvr>
                                    </p:animEffect>
                                    <p:anim calcmode="lin" valueType="num">
                                      <p:cBhvr>
                                        <p:cTn id="2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20000"/>
              <a:lumOff val="80000"/>
            </a:schemeClr>
          </a:solidFill>
        </p:spPr>
        <p:txBody>
          <a:bodyPr>
            <a:noAutofit/>
          </a:bodyPr>
          <a:lstStyle/>
          <a:p>
            <a:r>
              <a:rPr lang="ru-RU" sz="3200" dirty="0" smtClean="0">
                <a:latin typeface="Times New Roman" panose="02020603050405020304" pitchFamily="18" charset="0"/>
                <a:cs typeface="Times New Roman" panose="02020603050405020304" pitchFamily="18" charset="0"/>
              </a:rPr>
              <a:t>Кто является ключевой фигурой в создании условий для реализации возможностей и потребностей обучающихся?</a:t>
            </a:r>
            <a:endParaRPr lang="ru-RU" sz="3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805436" y="2330649"/>
            <a:ext cx="10809026" cy="1631216"/>
          </a:xfrm>
          <a:prstGeom prst="rect">
            <a:avLst/>
          </a:prstGeom>
        </p:spPr>
        <p:txBody>
          <a:bodyPr wrap="square">
            <a:spAutoFit/>
          </a:bodyPr>
          <a:lstStyle/>
          <a:p>
            <a:pPr algn="just"/>
            <a:r>
              <a:rPr lang="ru-RU" sz="2000" i="1" dirty="0">
                <a:latin typeface="Times New Roman" panose="02020603050405020304" pitchFamily="18" charset="0"/>
                <a:cs typeface="Times New Roman" panose="02020603050405020304" pitchFamily="18" charset="0"/>
              </a:rPr>
              <a:t>Здорово, что мы вкладываем в инфраструктуры, в школы, в компьютеры. Но до тех пор, пока мы не поймём, что самое главное вложение – в голову учителя, мы нового качества не получим. Это открытие не только всемирное, ещё 140 лет назад Ушинский писал, что никакая реформа образования, никакое улучшение школы невозможно иначе, чем через голову учителя.</a:t>
            </a:r>
          </a:p>
          <a:p>
            <a:pPr algn="r"/>
            <a:r>
              <a:rPr lang="ru-RU" sz="2000" dirty="0">
                <a:latin typeface="Times New Roman" panose="02020603050405020304" pitchFamily="18" charset="0"/>
                <a:cs typeface="Times New Roman" panose="02020603050405020304" pitchFamily="18" charset="0"/>
              </a:rPr>
              <a:t> 								Е.А</a:t>
            </a:r>
            <a:r>
              <a:rPr lang="ru-RU" sz="2000" dirty="0" smtClean="0">
                <a:latin typeface="Times New Roman" panose="02020603050405020304" pitchFamily="18" charset="0"/>
                <a:cs typeface="Times New Roman" panose="02020603050405020304" pitchFamily="18" charset="0"/>
              </a:rPr>
              <a:t>. Ямбург</a:t>
            </a:r>
            <a:endParaRPr lang="ru-RU"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405280" y="4812322"/>
            <a:ext cx="8817243" cy="954107"/>
          </a:xfrm>
          <a:prstGeom prst="rect">
            <a:avLst/>
          </a:prstGeom>
          <a:noFill/>
        </p:spPr>
        <p:txBody>
          <a:bodyPr wrap="square" rtlCol="0">
            <a:spAutoFit/>
          </a:bodyPr>
          <a:lstStyle/>
          <a:p>
            <a:pPr algn="ctr"/>
            <a:r>
              <a:rPr lang="ru-RU" sz="2800" dirty="0" smtClean="0">
                <a:latin typeface="Times New Roman" panose="02020603050405020304" pitchFamily="18" charset="0"/>
                <a:cs typeface="Times New Roman" panose="02020603050405020304" pitchFamily="18" charset="0"/>
              </a:rPr>
              <a:t>Что может изменить учитель для реализации возможностей и потребностей учащихся?</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66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2072" y="365126"/>
            <a:ext cx="9430603" cy="740344"/>
          </a:xfrm>
        </p:spPr>
        <p:txBody>
          <a:bodyPr>
            <a:normAutofit/>
          </a:bodyPr>
          <a:lstStyle/>
          <a:p>
            <a:r>
              <a:rPr lang="ru-RU" sz="3600" dirty="0" smtClean="0">
                <a:latin typeface="Times New Roman" panose="02020603050405020304" pitchFamily="18" charset="0"/>
                <a:cs typeface="Times New Roman" panose="02020603050405020304" pitchFamily="18" charset="0"/>
              </a:rPr>
              <a:t>Модернизировать собственную деятельность</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296537"/>
            <a:ext cx="10515600" cy="4353636"/>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умением управлять конфликтами (конструктивное отношение к разногласиям, культура переговоров); </a:t>
            </a:r>
          </a:p>
          <a:p>
            <a:r>
              <a:rPr lang="ru-RU" dirty="0" smtClean="0">
                <a:latin typeface="Times New Roman" panose="02020603050405020304" pitchFamily="18" charset="0"/>
                <a:cs typeface="Times New Roman" panose="02020603050405020304" pitchFamily="18" charset="0"/>
              </a:rPr>
              <a:t>правовой </a:t>
            </a:r>
            <a:r>
              <a:rPr lang="ru-RU" dirty="0">
                <a:latin typeface="Times New Roman" panose="02020603050405020304" pitchFamily="18" charset="0"/>
                <a:cs typeface="Times New Roman" panose="02020603050405020304" pitchFamily="18" charset="0"/>
              </a:rPr>
              <a:t>культурой (знание и соблюдение прав ребенка, основных норм права, регулирующих правовое положение ребенка, умение работать с правовой информацией и источниками права, умение вести правовую просветительскую деятельность с детьми и родителями</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умением оказывать педагогическую поддержку детям, оказавшимся в социально опасном положении;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коммуникативной </a:t>
            </a:r>
            <a:r>
              <a:rPr lang="ru-RU" dirty="0">
                <a:latin typeface="Times New Roman" panose="02020603050405020304" pitchFamily="18" charset="0"/>
                <a:cs typeface="Times New Roman" panose="02020603050405020304" pitchFamily="18" charset="0"/>
              </a:rPr>
              <a:t>компетентностью (тактичность, толерантность, владение приемами общения, понимание чужих и порождение собственных понятных высказываний);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умением </a:t>
            </a:r>
            <a:r>
              <a:rPr lang="ru-RU" dirty="0">
                <a:latin typeface="Times New Roman" panose="02020603050405020304" pitchFamily="18" charset="0"/>
                <a:cs typeface="Times New Roman" panose="02020603050405020304" pitchFamily="18" charset="0"/>
              </a:rPr>
              <a:t>быстро и грамотно принимать решения в педагогических ситуациях; </a:t>
            </a:r>
          </a:p>
        </p:txBody>
      </p:sp>
      <p:sp>
        <p:nvSpPr>
          <p:cNvPr id="4" name="Прямоугольник 3"/>
          <p:cNvSpPr/>
          <p:nvPr/>
        </p:nvSpPr>
        <p:spPr>
          <a:xfrm>
            <a:off x="3441603" y="5977717"/>
            <a:ext cx="4976619" cy="584775"/>
          </a:xfrm>
          <a:prstGeom prst="rect">
            <a:avLst/>
          </a:prstGeom>
        </p:spPr>
        <p:txBody>
          <a:bodyPr wrap="none">
            <a:spAutoFit/>
          </a:bodyPr>
          <a:lstStyle/>
          <a:p>
            <a:r>
              <a:rPr lang="ru-RU" sz="3200" dirty="0" smtClean="0">
                <a:latin typeface="Times New Roman" panose="02020603050405020304" pitchFamily="18" charset="0"/>
                <a:cs typeface="Times New Roman" panose="02020603050405020304" pitchFamily="18" charset="0"/>
              </a:rPr>
              <a:t>Психологические тренинги</a:t>
            </a:r>
            <a:endParaRPr lang="ru-RU" sz="3200" dirty="0">
              <a:latin typeface="Times New Roman" panose="02020603050405020304" pitchFamily="18" charset="0"/>
              <a:cs typeface="Times New Roman" panose="02020603050405020304" pitchFamily="18" charset="0"/>
            </a:endParaRPr>
          </a:p>
        </p:txBody>
      </p:sp>
      <p:sp>
        <p:nvSpPr>
          <p:cNvPr id="5" name="Стрелка вниз 4"/>
          <p:cNvSpPr/>
          <p:nvPr/>
        </p:nvSpPr>
        <p:spPr>
          <a:xfrm>
            <a:off x="5602366" y="5554638"/>
            <a:ext cx="327546" cy="423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8782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42" presetClass="entr" presetSubtype="0" fill="hold" nodeType="after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Effect transition="in" filter="fade">
                                      <p:cBhvr>
                                        <p:cTn id="55" dur="1000"/>
                                        <p:tgtEl>
                                          <p:spTgt spid="4">
                                            <p:txEl>
                                              <p:pRg st="0" end="0"/>
                                            </p:txEl>
                                          </p:spTgt>
                                        </p:tgtEl>
                                      </p:cBhvr>
                                    </p:animEffect>
                                    <p:anim calcmode="lin" valueType="num">
                                      <p:cBhvr>
                                        <p:cTn id="5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365126"/>
            <a:ext cx="10515600" cy="617514"/>
          </a:xfrm>
        </p:spPr>
        <p:txBody>
          <a:bodyPr>
            <a:normAutofit fontScale="90000"/>
          </a:bodyPr>
          <a:lstStyle/>
          <a:p>
            <a:pPr eaLnBrk="1" hangingPunct="1"/>
            <a:r>
              <a:rPr lang="ru-RU" altLang="ru-RU" dirty="0" smtClean="0"/>
              <a:t>Модернизировать методическую систему</a:t>
            </a:r>
          </a:p>
        </p:txBody>
      </p:sp>
      <p:sp>
        <p:nvSpPr>
          <p:cNvPr id="6147" name="Rectangle 3"/>
          <p:cNvSpPr>
            <a:spLocks noGrp="1" noChangeArrowheads="1"/>
          </p:cNvSpPr>
          <p:nvPr>
            <p:ph type="body" idx="1"/>
          </p:nvPr>
        </p:nvSpPr>
        <p:spPr>
          <a:xfrm>
            <a:off x="1919288" y="1268413"/>
            <a:ext cx="8229600" cy="4525962"/>
          </a:xfrm>
        </p:spPr>
        <p:txBody>
          <a:bodyPr/>
          <a:lstStyle/>
          <a:p>
            <a:pPr marL="0" indent="0">
              <a:buNone/>
              <a:defRPr/>
            </a:pPr>
            <a:endParaRPr lang="ru-RU" altLang="ru-RU" dirty="0" smtClean="0"/>
          </a:p>
          <a:p>
            <a:pPr eaLnBrk="1" hangingPunct="1">
              <a:defRPr/>
            </a:pPr>
            <a:endParaRPr lang="ru-RU" altLang="ru-RU" dirty="0" smtClean="0"/>
          </a:p>
        </p:txBody>
      </p:sp>
      <p:sp>
        <p:nvSpPr>
          <p:cNvPr id="23555" name="Rectangle 3"/>
          <p:cNvSpPr>
            <a:spLocks noChangeArrowheads="1"/>
          </p:cNvSpPr>
          <p:nvPr/>
        </p:nvSpPr>
        <p:spPr bwMode="auto">
          <a:xfrm>
            <a:off x="1981200" y="12017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90000"/>
              </a:lnSpc>
              <a:buFontTx/>
              <a:buNone/>
            </a:pPr>
            <a:r>
              <a:rPr lang="ru-RU" altLang="ru-RU" sz="3000" b="1">
                <a:solidFill>
                  <a:srgbClr val="FF0066"/>
                </a:solidFill>
              </a:rPr>
              <a:t>ЦЕЛЬ</a:t>
            </a:r>
          </a:p>
          <a:p>
            <a:pPr algn="ctr" eaLnBrk="1" hangingPunct="1">
              <a:lnSpc>
                <a:spcPct val="90000"/>
              </a:lnSpc>
              <a:buFontTx/>
              <a:buNone/>
            </a:pPr>
            <a:endParaRPr lang="ru-RU" altLang="ru-RU" sz="2800"/>
          </a:p>
          <a:p>
            <a:pPr eaLnBrk="1" hangingPunct="1">
              <a:lnSpc>
                <a:spcPct val="90000"/>
              </a:lnSpc>
              <a:buFontTx/>
              <a:buNone/>
            </a:pPr>
            <a:r>
              <a:rPr lang="ru-RU" altLang="ru-RU" sz="2800"/>
              <a:t>    </a:t>
            </a:r>
            <a:r>
              <a:rPr lang="ru-RU" altLang="ru-RU" sz="2800" b="1"/>
              <a:t>содержание</a:t>
            </a:r>
            <a:r>
              <a:rPr lang="ru-RU" altLang="ru-RU" sz="2800"/>
              <a:t>                  </a:t>
            </a:r>
          </a:p>
          <a:p>
            <a:pPr eaLnBrk="1" hangingPunct="1">
              <a:lnSpc>
                <a:spcPct val="90000"/>
              </a:lnSpc>
              <a:buFontTx/>
              <a:buNone/>
            </a:pPr>
            <a:r>
              <a:rPr lang="ru-RU" altLang="ru-RU" sz="2800"/>
              <a:t>                                       		 </a:t>
            </a:r>
            <a:r>
              <a:rPr lang="ru-RU" altLang="ru-RU" sz="2800" b="1"/>
              <a:t>методы</a:t>
            </a:r>
          </a:p>
          <a:p>
            <a:pPr eaLnBrk="1" hangingPunct="1">
              <a:lnSpc>
                <a:spcPct val="90000"/>
              </a:lnSpc>
              <a:buFontTx/>
              <a:buNone/>
            </a:pPr>
            <a:r>
              <a:rPr lang="ru-RU" altLang="ru-RU" sz="2800" b="1"/>
              <a:t>                                       		 обучения</a:t>
            </a:r>
          </a:p>
          <a:p>
            <a:pPr eaLnBrk="1" hangingPunct="1">
              <a:lnSpc>
                <a:spcPct val="90000"/>
              </a:lnSpc>
              <a:buFontTx/>
              <a:buNone/>
            </a:pPr>
            <a:r>
              <a:rPr lang="ru-RU" altLang="ru-RU" sz="2800"/>
              <a:t>        </a:t>
            </a:r>
            <a:r>
              <a:rPr lang="ru-RU" altLang="ru-RU" sz="2800" b="1"/>
              <a:t>формы               </a:t>
            </a:r>
          </a:p>
          <a:p>
            <a:pPr eaLnBrk="1" hangingPunct="1">
              <a:lnSpc>
                <a:spcPct val="90000"/>
              </a:lnSpc>
              <a:buFontTx/>
              <a:buNone/>
            </a:pPr>
            <a:r>
              <a:rPr lang="ru-RU" altLang="ru-RU" sz="2800" b="1"/>
              <a:t>     обучения</a:t>
            </a:r>
            <a:r>
              <a:rPr lang="ru-RU" altLang="ru-RU" sz="2800"/>
              <a:t> </a:t>
            </a:r>
          </a:p>
          <a:p>
            <a:pPr eaLnBrk="1" hangingPunct="1">
              <a:lnSpc>
                <a:spcPct val="90000"/>
              </a:lnSpc>
              <a:buFontTx/>
              <a:buNone/>
            </a:pPr>
            <a:r>
              <a:rPr lang="ru-RU" altLang="ru-RU" sz="2800"/>
              <a:t>                                       </a:t>
            </a:r>
            <a:r>
              <a:rPr lang="ru-RU" altLang="ru-RU" sz="2800" b="1"/>
              <a:t>средства</a:t>
            </a:r>
          </a:p>
          <a:p>
            <a:pPr eaLnBrk="1" hangingPunct="1">
              <a:lnSpc>
                <a:spcPct val="90000"/>
              </a:lnSpc>
              <a:buFontTx/>
              <a:buNone/>
            </a:pPr>
            <a:r>
              <a:rPr lang="ru-RU" altLang="ru-RU" sz="2800" b="1"/>
              <a:t>                                         обучения</a:t>
            </a:r>
          </a:p>
        </p:txBody>
      </p:sp>
      <p:sp>
        <p:nvSpPr>
          <p:cNvPr id="6149" name="Line 5"/>
          <p:cNvSpPr>
            <a:spLocks noChangeShapeType="1"/>
          </p:cNvSpPr>
          <p:nvPr/>
        </p:nvSpPr>
        <p:spPr bwMode="auto">
          <a:xfrm flipH="1">
            <a:off x="4511675" y="2492376"/>
            <a:ext cx="107950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150" name="Line 6"/>
          <p:cNvSpPr>
            <a:spLocks noChangeShapeType="1"/>
          </p:cNvSpPr>
          <p:nvPr/>
        </p:nvSpPr>
        <p:spPr bwMode="auto">
          <a:xfrm>
            <a:off x="6240463" y="2492376"/>
            <a:ext cx="1008062"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151" name="Line 7"/>
          <p:cNvSpPr>
            <a:spLocks noChangeShapeType="1"/>
          </p:cNvSpPr>
          <p:nvPr/>
        </p:nvSpPr>
        <p:spPr bwMode="auto">
          <a:xfrm flipH="1">
            <a:off x="4224338" y="2492375"/>
            <a:ext cx="1727200" cy="19446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152" name="Line 8"/>
          <p:cNvSpPr>
            <a:spLocks noChangeShapeType="1"/>
          </p:cNvSpPr>
          <p:nvPr/>
        </p:nvSpPr>
        <p:spPr bwMode="auto">
          <a:xfrm>
            <a:off x="6096001" y="2565401"/>
            <a:ext cx="576263" cy="2303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 name="Прямоугольник 1"/>
          <p:cNvSpPr>
            <a:spLocks noChangeArrowheads="1"/>
          </p:cNvSpPr>
          <p:nvPr/>
        </p:nvSpPr>
        <p:spPr bwMode="auto">
          <a:xfrm>
            <a:off x="1981200" y="5611813"/>
            <a:ext cx="85788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ru-RU" altLang="ru-RU" sz="2000" dirty="0">
                <a:latin typeface="Times New Roman" panose="02020603050405020304" pitchFamily="18" charset="0"/>
                <a:cs typeface="Times New Roman" panose="02020603050405020304" pitchFamily="18" charset="0"/>
              </a:rPr>
              <a:t>Под </a:t>
            </a:r>
            <a:r>
              <a:rPr lang="ru-RU" altLang="ru-RU" sz="2000" b="1" dirty="0">
                <a:latin typeface="Times New Roman" panose="02020603050405020304" pitchFamily="18" charset="0"/>
                <a:cs typeface="Times New Roman" panose="02020603050405020304" pitchFamily="18" charset="0"/>
              </a:rPr>
              <a:t>методической системой </a:t>
            </a:r>
            <a:r>
              <a:rPr lang="ru-RU" altLang="ru-RU" sz="2000" dirty="0">
                <a:latin typeface="Times New Roman" panose="02020603050405020304" pitchFamily="18" charset="0"/>
                <a:cs typeface="Times New Roman" panose="02020603050405020304" pitchFamily="18" charset="0"/>
              </a:rPr>
              <a:t>обучения понимается единство целей, содержания, внутренних механизмов, методов и средств конкретного способа обучения.</a:t>
            </a:r>
          </a:p>
        </p:txBody>
      </p:sp>
    </p:spTree>
    <p:extLst>
      <p:ext uri="{BB962C8B-B14F-4D97-AF65-F5344CB8AC3E}">
        <p14:creationId xmlns:p14="http://schemas.microsoft.com/office/powerpoint/2010/main" val="18586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strVal val="#ppt_w*0.70"/>
                                          </p:val>
                                        </p:tav>
                                        <p:tav tm="100000">
                                          <p:val>
                                            <p:strVal val="#ppt_w"/>
                                          </p:val>
                                        </p:tav>
                                      </p:tavLst>
                                    </p:anim>
                                    <p:anim calcmode="lin" valueType="num">
                                      <p:cBhvr>
                                        <p:cTn id="8" dur="1000" fill="hold"/>
                                        <p:tgtEl>
                                          <p:spTgt spid="6146"/>
                                        </p:tgtEl>
                                        <p:attrNameLst>
                                          <p:attrName>ppt_h</p:attrName>
                                        </p:attrNameLst>
                                      </p:cBhvr>
                                      <p:tavLst>
                                        <p:tav tm="0">
                                          <p:val>
                                            <p:strVal val="#ppt_h"/>
                                          </p:val>
                                        </p:tav>
                                        <p:tav tm="100000">
                                          <p:val>
                                            <p:strVal val="#ppt_h"/>
                                          </p:val>
                                        </p:tav>
                                      </p:tavLst>
                                    </p:anim>
                                    <p:animEffect transition="in" filter="fade">
                                      <p:cBhvr>
                                        <p:cTn id="9" dur="1000"/>
                                        <p:tgtEl>
                                          <p:spTgt spid="6146"/>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5" presetClass="entr" presetSubtype="0" fill="hold" nodeType="clickEffect">
                                  <p:stCondLst>
                                    <p:cond delay="0"/>
                                  </p:stCondLst>
                                  <p:childTnLst>
                                    <p:set>
                                      <p:cBhvr>
                                        <p:cTn id="20" dur="1" fill="hold">
                                          <p:stCondLst>
                                            <p:cond delay="0"/>
                                          </p:stCondLst>
                                        </p:cTn>
                                        <p:tgtEl>
                                          <p:spTgt spid="23555">
                                            <p:txEl>
                                              <p:pRg st="0" end="0"/>
                                            </p:txEl>
                                          </p:spTgt>
                                        </p:tgtEl>
                                        <p:attrNameLst>
                                          <p:attrName>style.visibility</p:attrName>
                                        </p:attrNameLst>
                                      </p:cBhvr>
                                      <p:to>
                                        <p:strVal val="visible"/>
                                      </p:to>
                                    </p:set>
                                    <p:animEffect transition="in" filter="fade">
                                      <p:cBhvr>
                                        <p:cTn id="21" dur="2000"/>
                                        <p:tgtEl>
                                          <p:spTgt spid="23555">
                                            <p:txEl>
                                              <p:pRg st="0" end="0"/>
                                            </p:txEl>
                                          </p:spTgt>
                                        </p:tgtEl>
                                      </p:cBhvr>
                                    </p:animEffect>
                                    <p:anim calcmode="lin" valueType="num">
                                      <p:cBhvr>
                                        <p:cTn id="22" dur="2000" fill="hold"/>
                                        <p:tgtEl>
                                          <p:spTgt spid="23555">
                                            <p:txEl>
                                              <p:pRg st="0" end="0"/>
                                            </p:txEl>
                                          </p:spTgt>
                                        </p:tgtEl>
                                        <p:attrNameLst>
                                          <p:attrName>style.rotation</p:attrName>
                                        </p:attrNameLst>
                                      </p:cBhvr>
                                      <p:tavLst>
                                        <p:tav tm="0">
                                          <p:val>
                                            <p:fltVal val="720"/>
                                          </p:val>
                                        </p:tav>
                                        <p:tav tm="100000">
                                          <p:val>
                                            <p:fltVal val="0"/>
                                          </p:val>
                                        </p:tav>
                                      </p:tavLst>
                                    </p:anim>
                                    <p:anim calcmode="lin" valueType="num">
                                      <p:cBhvr>
                                        <p:cTn id="23" dur="2000" fill="hold"/>
                                        <p:tgtEl>
                                          <p:spTgt spid="23555">
                                            <p:txEl>
                                              <p:pRg st="0" end="0"/>
                                            </p:txEl>
                                          </p:spTgt>
                                        </p:tgtEl>
                                        <p:attrNameLst>
                                          <p:attrName>ppt_h</p:attrName>
                                        </p:attrNameLst>
                                      </p:cBhvr>
                                      <p:tavLst>
                                        <p:tav tm="0">
                                          <p:val>
                                            <p:fltVal val="0"/>
                                          </p:val>
                                        </p:tav>
                                        <p:tav tm="100000">
                                          <p:val>
                                            <p:strVal val="#ppt_h"/>
                                          </p:val>
                                        </p:tav>
                                      </p:tavLst>
                                    </p:anim>
                                    <p:anim calcmode="lin" valueType="num">
                                      <p:cBhvr>
                                        <p:cTn id="24" dur="2000" fill="hold"/>
                                        <p:tgtEl>
                                          <p:spTgt spid="23555">
                                            <p:txEl>
                                              <p:pRg st="0" end="0"/>
                                            </p:txEl>
                                          </p:spTgt>
                                        </p:tgtEl>
                                        <p:attrNameLst>
                                          <p:attrName>ppt_w</p:attrName>
                                        </p:attrNameLst>
                                      </p:cBhvr>
                                      <p:tavLst>
                                        <p:tav tm="0">
                                          <p:val>
                                            <p:fltVal val="0"/>
                                          </p:val>
                                        </p:tav>
                                        <p:tav tm="100000">
                                          <p:val>
                                            <p:strVal val="#ppt_w"/>
                                          </p:val>
                                        </p:tav>
                                      </p:tavLst>
                                    </p:anim>
                                  </p:childTnLst>
                                </p:cTn>
                              </p:par>
                            </p:childTnLst>
                          </p:cTn>
                        </p:par>
                        <p:par>
                          <p:cTn id="25" fill="hold" nodeType="afterGroup">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6149"/>
                                        </p:tgtEl>
                                        <p:attrNameLst>
                                          <p:attrName>style.visibility</p:attrName>
                                        </p:attrNameLst>
                                      </p:cBhvr>
                                      <p:to>
                                        <p:strVal val="visible"/>
                                      </p:to>
                                    </p:set>
                                    <p:animEffect transition="in" filter="dissolve">
                                      <p:cBhvr>
                                        <p:cTn id="28" dur="500"/>
                                        <p:tgtEl>
                                          <p:spTgt spid="6149"/>
                                        </p:tgtEl>
                                      </p:cBhvr>
                                    </p:animEffect>
                                  </p:childTnLst>
                                </p:cTn>
                              </p:par>
                            </p:childTnLst>
                          </p:cTn>
                        </p:par>
                        <p:par>
                          <p:cTn id="29" fill="hold" nodeType="afterGroup">
                            <p:stCondLst>
                              <p:cond delay="2500"/>
                            </p:stCondLst>
                            <p:childTnLst>
                              <p:par>
                                <p:cTn id="30" presetID="17" presetClass="entr" presetSubtype="10" fill="hold" nodeType="afterEffect">
                                  <p:stCondLst>
                                    <p:cond delay="0"/>
                                  </p:stCondLst>
                                  <p:childTnLst>
                                    <p:set>
                                      <p:cBhvr>
                                        <p:cTn id="31" dur="1" fill="hold">
                                          <p:stCondLst>
                                            <p:cond delay="0"/>
                                          </p:stCondLst>
                                        </p:cTn>
                                        <p:tgtEl>
                                          <p:spTgt spid="23555">
                                            <p:txEl>
                                              <p:pRg st="2" end="2"/>
                                            </p:txEl>
                                          </p:spTgt>
                                        </p:tgtEl>
                                        <p:attrNameLst>
                                          <p:attrName>style.visibility</p:attrName>
                                        </p:attrNameLst>
                                      </p:cBhvr>
                                      <p:to>
                                        <p:strVal val="visible"/>
                                      </p:to>
                                    </p:set>
                                    <p:anim calcmode="lin" valueType="num">
                                      <p:cBhvr>
                                        <p:cTn id="32" dur="500" fill="hold"/>
                                        <p:tgtEl>
                                          <p:spTgt spid="2355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3555">
                                            <p:txEl>
                                              <p:pRg st="2" end="2"/>
                                            </p:txEl>
                                          </p:spTgt>
                                        </p:tgtEl>
                                        <p:attrNameLst>
                                          <p:attrName>ppt_h</p:attrName>
                                        </p:attrNameLst>
                                      </p:cBhvr>
                                      <p:tavLst>
                                        <p:tav tm="0">
                                          <p:val>
                                            <p:strVal val="#ppt_h"/>
                                          </p:val>
                                        </p:tav>
                                        <p:tav tm="100000">
                                          <p:val>
                                            <p:strVal val="#ppt_h"/>
                                          </p:val>
                                        </p:tav>
                                      </p:tavLst>
                                    </p:anim>
                                  </p:childTnLst>
                                </p:cTn>
                              </p:par>
                            </p:childTnLst>
                          </p:cTn>
                        </p:par>
                        <p:par>
                          <p:cTn id="34" fill="hold" nodeType="afterGroup">
                            <p:stCondLst>
                              <p:cond delay="3000"/>
                            </p:stCondLst>
                            <p:childTnLst>
                              <p:par>
                                <p:cTn id="35" presetID="9" presetClass="entr" presetSubtype="0" fill="hold" grpId="0" nodeType="afterEffect">
                                  <p:stCondLst>
                                    <p:cond delay="0"/>
                                  </p:stCondLst>
                                  <p:childTnLst>
                                    <p:set>
                                      <p:cBhvr>
                                        <p:cTn id="36" dur="1" fill="hold">
                                          <p:stCondLst>
                                            <p:cond delay="0"/>
                                          </p:stCondLst>
                                        </p:cTn>
                                        <p:tgtEl>
                                          <p:spTgt spid="6150"/>
                                        </p:tgtEl>
                                        <p:attrNameLst>
                                          <p:attrName>style.visibility</p:attrName>
                                        </p:attrNameLst>
                                      </p:cBhvr>
                                      <p:to>
                                        <p:strVal val="visible"/>
                                      </p:to>
                                    </p:set>
                                    <p:animEffect transition="in" filter="dissolve">
                                      <p:cBhvr>
                                        <p:cTn id="37" dur="500"/>
                                        <p:tgtEl>
                                          <p:spTgt spid="6150"/>
                                        </p:tgtEl>
                                      </p:cBhvr>
                                    </p:animEffect>
                                  </p:childTnLst>
                                </p:cTn>
                              </p:par>
                            </p:childTnLst>
                          </p:cTn>
                        </p:par>
                        <p:par>
                          <p:cTn id="38" fill="hold" nodeType="afterGroup">
                            <p:stCondLst>
                              <p:cond delay="3500"/>
                            </p:stCondLst>
                            <p:childTnLst>
                              <p:par>
                                <p:cTn id="39" presetID="17" presetClass="entr" presetSubtype="10" fill="hold" nodeType="afterEffect">
                                  <p:stCondLst>
                                    <p:cond delay="0"/>
                                  </p:stCondLst>
                                  <p:childTnLst>
                                    <p:set>
                                      <p:cBhvr>
                                        <p:cTn id="40" dur="1" fill="hold">
                                          <p:stCondLst>
                                            <p:cond delay="0"/>
                                          </p:stCondLst>
                                        </p:cTn>
                                        <p:tgtEl>
                                          <p:spTgt spid="23555">
                                            <p:txEl>
                                              <p:pRg st="3" end="3"/>
                                            </p:txEl>
                                          </p:spTgt>
                                        </p:tgtEl>
                                        <p:attrNameLst>
                                          <p:attrName>style.visibility</p:attrName>
                                        </p:attrNameLst>
                                      </p:cBhvr>
                                      <p:to>
                                        <p:strVal val="visible"/>
                                      </p:to>
                                    </p:set>
                                    <p:anim calcmode="lin" valueType="num">
                                      <p:cBhvr>
                                        <p:cTn id="41" dur="500" fill="hold"/>
                                        <p:tgtEl>
                                          <p:spTgt spid="23555">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23555">
                                            <p:txEl>
                                              <p:pRg st="3" end="3"/>
                                            </p:txEl>
                                          </p:spTgt>
                                        </p:tgtEl>
                                        <p:attrNameLst>
                                          <p:attrName>ppt_h</p:attrName>
                                        </p:attrNameLst>
                                      </p:cBhvr>
                                      <p:tavLst>
                                        <p:tav tm="0">
                                          <p:val>
                                            <p:strVal val="#ppt_h"/>
                                          </p:val>
                                        </p:tav>
                                        <p:tav tm="100000">
                                          <p:val>
                                            <p:strVal val="#ppt_h"/>
                                          </p:val>
                                        </p:tav>
                                      </p:tavLst>
                                    </p:anim>
                                  </p:childTnLst>
                                </p:cTn>
                              </p:par>
                              <p:par>
                                <p:cTn id="43" presetID="17" presetClass="entr" presetSubtype="10" fill="hold" nodeType="withEffect">
                                  <p:stCondLst>
                                    <p:cond delay="0"/>
                                  </p:stCondLst>
                                  <p:childTnLst>
                                    <p:set>
                                      <p:cBhvr>
                                        <p:cTn id="44" dur="1" fill="hold">
                                          <p:stCondLst>
                                            <p:cond delay="0"/>
                                          </p:stCondLst>
                                        </p:cTn>
                                        <p:tgtEl>
                                          <p:spTgt spid="23555">
                                            <p:txEl>
                                              <p:pRg st="4" end="4"/>
                                            </p:txEl>
                                          </p:spTgt>
                                        </p:tgtEl>
                                        <p:attrNameLst>
                                          <p:attrName>style.visibility</p:attrName>
                                        </p:attrNameLst>
                                      </p:cBhvr>
                                      <p:to>
                                        <p:strVal val="visible"/>
                                      </p:to>
                                    </p:set>
                                    <p:anim calcmode="lin" valueType="num">
                                      <p:cBhvr>
                                        <p:cTn id="45" dur="5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46" dur="500" fill="hold"/>
                                        <p:tgtEl>
                                          <p:spTgt spid="23555">
                                            <p:txEl>
                                              <p:pRg st="4" end="4"/>
                                            </p:txEl>
                                          </p:spTgt>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4000"/>
                            </p:stCondLst>
                            <p:childTnLst>
                              <p:par>
                                <p:cTn id="48" presetID="9" presetClass="entr" presetSubtype="0" fill="hold" grpId="0" nodeType="afterEffect">
                                  <p:stCondLst>
                                    <p:cond delay="0"/>
                                  </p:stCondLst>
                                  <p:childTnLst>
                                    <p:set>
                                      <p:cBhvr>
                                        <p:cTn id="49" dur="1" fill="hold">
                                          <p:stCondLst>
                                            <p:cond delay="0"/>
                                          </p:stCondLst>
                                        </p:cTn>
                                        <p:tgtEl>
                                          <p:spTgt spid="6151"/>
                                        </p:tgtEl>
                                        <p:attrNameLst>
                                          <p:attrName>style.visibility</p:attrName>
                                        </p:attrNameLst>
                                      </p:cBhvr>
                                      <p:to>
                                        <p:strVal val="visible"/>
                                      </p:to>
                                    </p:set>
                                    <p:animEffect transition="in" filter="dissolve">
                                      <p:cBhvr>
                                        <p:cTn id="50" dur="500"/>
                                        <p:tgtEl>
                                          <p:spTgt spid="6151"/>
                                        </p:tgtEl>
                                      </p:cBhvr>
                                    </p:animEffect>
                                  </p:childTnLst>
                                </p:cTn>
                              </p:par>
                            </p:childTnLst>
                          </p:cTn>
                        </p:par>
                        <p:par>
                          <p:cTn id="51" fill="hold" nodeType="afterGroup">
                            <p:stCondLst>
                              <p:cond delay="4500"/>
                            </p:stCondLst>
                            <p:childTnLst>
                              <p:par>
                                <p:cTn id="52" presetID="17" presetClass="entr" presetSubtype="10" fill="hold" nodeType="afterEffect">
                                  <p:stCondLst>
                                    <p:cond delay="0"/>
                                  </p:stCondLst>
                                  <p:childTnLst>
                                    <p:set>
                                      <p:cBhvr>
                                        <p:cTn id="53" dur="1" fill="hold">
                                          <p:stCondLst>
                                            <p:cond delay="0"/>
                                          </p:stCondLst>
                                        </p:cTn>
                                        <p:tgtEl>
                                          <p:spTgt spid="23555">
                                            <p:txEl>
                                              <p:pRg st="5" end="5"/>
                                            </p:txEl>
                                          </p:spTgt>
                                        </p:tgtEl>
                                        <p:attrNameLst>
                                          <p:attrName>style.visibility</p:attrName>
                                        </p:attrNameLst>
                                      </p:cBhvr>
                                      <p:to>
                                        <p:strVal val="visible"/>
                                      </p:to>
                                    </p:set>
                                    <p:anim calcmode="lin" valueType="num">
                                      <p:cBhvr>
                                        <p:cTn id="54" dur="500" fill="hold"/>
                                        <p:tgtEl>
                                          <p:spTgt spid="23555">
                                            <p:txEl>
                                              <p:pRg st="5" end="5"/>
                                            </p:txEl>
                                          </p:spTgt>
                                        </p:tgtEl>
                                        <p:attrNameLst>
                                          <p:attrName>ppt_w</p:attrName>
                                        </p:attrNameLst>
                                      </p:cBhvr>
                                      <p:tavLst>
                                        <p:tav tm="0">
                                          <p:val>
                                            <p:fltVal val="0"/>
                                          </p:val>
                                        </p:tav>
                                        <p:tav tm="100000">
                                          <p:val>
                                            <p:strVal val="#ppt_w"/>
                                          </p:val>
                                        </p:tav>
                                      </p:tavLst>
                                    </p:anim>
                                    <p:anim calcmode="lin" valueType="num">
                                      <p:cBhvr>
                                        <p:cTn id="55" dur="500" fill="hold"/>
                                        <p:tgtEl>
                                          <p:spTgt spid="23555">
                                            <p:txEl>
                                              <p:pRg st="5" end="5"/>
                                            </p:txEl>
                                          </p:spTgt>
                                        </p:tgtEl>
                                        <p:attrNameLst>
                                          <p:attrName>ppt_h</p:attrName>
                                        </p:attrNameLst>
                                      </p:cBhvr>
                                      <p:tavLst>
                                        <p:tav tm="0">
                                          <p:val>
                                            <p:strVal val="#ppt_h"/>
                                          </p:val>
                                        </p:tav>
                                        <p:tav tm="100000">
                                          <p:val>
                                            <p:strVal val="#ppt_h"/>
                                          </p:val>
                                        </p:tav>
                                      </p:tavLst>
                                    </p:anim>
                                  </p:childTnLst>
                                </p:cTn>
                              </p:par>
                              <p:par>
                                <p:cTn id="56" presetID="17" presetClass="entr" presetSubtype="10" fill="hold" nodeType="withEffect">
                                  <p:stCondLst>
                                    <p:cond delay="0"/>
                                  </p:stCondLst>
                                  <p:childTnLst>
                                    <p:set>
                                      <p:cBhvr>
                                        <p:cTn id="57" dur="1" fill="hold">
                                          <p:stCondLst>
                                            <p:cond delay="0"/>
                                          </p:stCondLst>
                                        </p:cTn>
                                        <p:tgtEl>
                                          <p:spTgt spid="23555">
                                            <p:txEl>
                                              <p:pRg st="6" end="6"/>
                                            </p:txEl>
                                          </p:spTgt>
                                        </p:tgtEl>
                                        <p:attrNameLst>
                                          <p:attrName>style.visibility</p:attrName>
                                        </p:attrNameLst>
                                      </p:cBhvr>
                                      <p:to>
                                        <p:strVal val="visible"/>
                                      </p:to>
                                    </p:set>
                                    <p:anim calcmode="lin" valueType="num">
                                      <p:cBhvr>
                                        <p:cTn id="58" dur="500" fill="hold"/>
                                        <p:tgtEl>
                                          <p:spTgt spid="23555">
                                            <p:txEl>
                                              <p:pRg st="6" end="6"/>
                                            </p:txEl>
                                          </p:spTgt>
                                        </p:tgtEl>
                                        <p:attrNameLst>
                                          <p:attrName>ppt_w</p:attrName>
                                        </p:attrNameLst>
                                      </p:cBhvr>
                                      <p:tavLst>
                                        <p:tav tm="0">
                                          <p:val>
                                            <p:fltVal val="0"/>
                                          </p:val>
                                        </p:tav>
                                        <p:tav tm="100000">
                                          <p:val>
                                            <p:strVal val="#ppt_w"/>
                                          </p:val>
                                        </p:tav>
                                      </p:tavLst>
                                    </p:anim>
                                    <p:anim calcmode="lin" valueType="num">
                                      <p:cBhvr>
                                        <p:cTn id="59" dur="500" fill="hold"/>
                                        <p:tgtEl>
                                          <p:spTgt spid="23555">
                                            <p:txEl>
                                              <p:pRg st="6" end="6"/>
                                            </p:txEl>
                                          </p:spTgt>
                                        </p:tgtEl>
                                        <p:attrNameLst>
                                          <p:attrName>ppt_h</p:attrName>
                                        </p:attrNameLst>
                                      </p:cBhvr>
                                      <p:tavLst>
                                        <p:tav tm="0">
                                          <p:val>
                                            <p:strVal val="#ppt_h"/>
                                          </p:val>
                                        </p:tav>
                                        <p:tav tm="100000">
                                          <p:val>
                                            <p:strVal val="#ppt_h"/>
                                          </p:val>
                                        </p:tav>
                                      </p:tavLst>
                                    </p:anim>
                                  </p:childTnLst>
                                </p:cTn>
                              </p:par>
                            </p:childTnLst>
                          </p:cTn>
                        </p:par>
                        <p:par>
                          <p:cTn id="60" fill="hold" nodeType="afterGroup">
                            <p:stCondLst>
                              <p:cond delay="5000"/>
                            </p:stCondLst>
                            <p:childTnLst>
                              <p:par>
                                <p:cTn id="61" presetID="9" presetClass="entr" presetSubtype="0" fill="hold" grpId="0" nodeType="afterEffect">
                                  <p:stCondLst>
                                    <p:cond delay="0"/>
                                  </p:stCondLst>
                                  <p:childTnLst>
                                    <p:set>
                                      <p:cBhvr>
                                        <p:cTn id="62" dur="1" fill="hold">
                                          <p:stCondLst>
                                            <p:cond delay="0"/>
                                          </p:stCondLst>
                                        </p:cTn>
                                        <p:tgtEl>
                                          <p:spTgt spid="6152"/>
                                        </p:tgtEl>
                                        <p:attrNameLst>
                                          <p:attrName>style.visibility</p:attrName>
                                        </p:attrNameLst>
                                      </p:cBhvr>
                                      <p:to>
                                        <p:strVal val="visible"/>
                                      </p:to>
                                    </p:set>
                                    <p:animEffect transition="in" filter="dissolve">
                                      <p:cBhvr>
                                        <p:cTn id="63" dur="500"/>
                                        <p:tgtEl>
                                          <p:spTgt spid="6152"/>
                                        </p:tgtEl>
                                      </p:cBhvr>
                                    </p:animEffect>
                                  </p:childTnLst>
                                </p:cTn>
                              </p:par>
                            </p:childTnLst>
                          </p:cTn>
                        </p:par>
                        <p:par>
                          <p:cTn id="64" fill="hold" nodeType="afterGroup">
                            <p:stCondLst>
                              <p:cond delay="5500"/>
                            </p:stCondLst>
                            <p:childTnLst>
                              <p:par>
                                <p:cTn id="65" presetID="17" presetClass="entr" presetSubtype="10" fill="hold" nodeType="afterEffect">
                                  <p:stCondLst>
                                    <p:cond delay="0"/>
                                  </p:stCondLst>
                                  <p:childTnLst>
                                    <p:set>
                                      <p:cBhvr>
                                        <p:cTn id="66" dur="1" fill="hold">
                                          <p:stCondLst>
                                            <p:cond delay="0"/>
                                          </p:stCondLst>
                                        </p:cTn>
                                        <p:tgtEl>
                                          <p:spTgt spid="23555">
                                            <p:txEl>
                                              <p:pRg st="7" end="7"/>
                                            </p:txEl>
                                          </p:spTgt>
                                        </p:tgtEl>
                                        <p:attrNameLst>
                                          <p:attrName>style.visibility</p:attrName>
                                        </p:attrNameLst>
                                      </p:cBhvr>
                                      <p:to>
                                        <p:strVal val="visible"/>
                                      </p:to>
                                    </p:set>
                                    <p:anim calcmode="lin" valueType="num">
                                      <p:cBhvr>
                                        <p:cTn id="67" dur="500" fill="hold"/>
                                        <p:tgtEl>
                                          <p:spTgt spid="23555">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23555">
                                            <p:txEl>
                                              <p:pRg st="7" end="7"/>
                                            </p:txEl>
                                          </p:spTgt>
                                        </p:tgtEl>
                                        <p:attrNameLst>
                                          <p:attrName>ppt_h</p:attrName>
                                        </p:attrNameLst>
                                      </p:cBhvr>
                                      <p:tavLst>
                                        <p:tav tm="0">
                                          <p:val>
                                            <p:strVal val="#ppt_h"/>
                                          </p:val>
                                        </p:tav>
                                        <p:tav tm="100000">
                                          <p:val>
                                            <p:strVal val="#ppt_h"/>
                                          </p:val>
                                        </p:tav>
                                      </p:tavLst>
                                    </p:anim>
                                  </p:childTnLst>
                                </p:cTn>
                              </p:par>
                              <p:par>
                                <p:cTn id="69" presetID="17" presetClass="entr" presetSubtype="10" fill="hold" nodeType="withEffect">
                                  <p:stCondLst>
                                    <p:cond delay="0"/>
                                  </p:stCondLst>
                                  <p:childTnLst>
                                    <p:set>
                                      <p:cBhvr>
                                        <p:cTn id="70" dur="1" fill="hold">
                                          <p:stCondLst>
                                            <p:cond delay="0"/>
                                          </p:stCondLst>
                                        </p:cTn>
                                        <p:tgtEl>
                                          <p:spTgt spid="23555">
                                            <p:txEl>
                                              <p:pRg st="8" end="8"/>
                                            </p:txEl>
                                          </p:spTgt>
                                        </p:tgtEl>
                                        <p:attrNameLst>
                                          <p:attrName>style.visibility</p:attrName>
                                        </p:attrNameLst>
                                      </p:cBhvr>
                                      <p:to>
                                        <p:strVal val="visible"/>
                                      </p:to>
                                    </p:set>
                                    <p:anim calcmode="lin" valueType="num">
                                      <p:cBhvr>
                                        <p:cTn id="71" dur="500" fill="hold"/>
                                        <p:tgtEl>
                                          <p:spTgt spid="23555">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23555">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9" grpId="0" animBg="1"/>
      <p:bldP spid="6150" grpId="0" animBg="1"/>
      <p:bldP spid="6151" grpId="0" animBg="1"/>
      <p:bldP spid="6152"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31750"/>
            <a:ext cx="8229600" cy="1143000"/>
          </a:xfrm>
        </p:spPr>
        <p:txBody>
          <a:bodyPr/>
          <a:lstStyle/>
          <a:p>
            <a:pPr>
              <a:defRPr/>
            </a:pPr>
            <a:r>
              <a:rPr lang="ru-RU" dirty="0" smtClean="0"/>
              <a:t>Анализ современного урока</a:t>
            </a:r>
            <a:endParaRPr lang="ru-RU" sz="2800" b="1" i="1" dirty="0">
              <a:solidFill>
                <a:schemeClr val="accent6">
                  <a:lumMod val="60000"/>
                  <a:lumOff val="40000"/>
                </a:schemeClr>
              </a:solidFill>
            </a:endParaRPr>
          </a:p>
        </p:txBody>
      </p:sp>
      <p:graphicFrame>
        <p:nvGraphicFramePr>
          <p:cNvPr id="4" name="Объект 3"/>
          <p:cNvGraphicFramePr>
            <a:graphicFrameLocks noGrp="1"/>
          </p:cNvGraphicFramePr>
          <p:nvPr>
            <p:ph idx="1"/>
          </p:nvPr>
        </p:nvGraphicFramePr>
        <p:xfrm>
          <a:off x="2057401" y="1531939"/>
          <a:ext cx="8075613" cy="5106987"/>
        </p:xfrm>
        <a:graphic>
          <a:graphicData uri="http://schemas.openxmlformats.org/drawingml/2006/table">
            <a:tbl>
              <a:tblPr firstRow="1" firstCol="1" bandRow="1">
                <a:tableStyleId>{5C22544A-7EE6-4342-B048-85BDC9FD1C3A}</a:tableStyleId>
              </a:tblPr>
              <a:tblGrid>
                <a:gridCol w="7041956"/>
                <a:gridCol w="1033657"/>
              </a:tblGrid>
              <a:tr h="449137">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Целеполагание и планирование урока</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gn="ct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922056">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Учитель формулирует тему и цели урока, предлагает способы их достижения</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1394977">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Побуждает к определению темы урока и постановке целей, планирует вместе с ребятами деятельность по реализации поставленных целей (учебные задачи)</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2340817">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Включает обучающихся в учебную деятельность путем актуализации знаний, побуждает к определению темы урока и постановке целей. Включает обучающихся в учебную деятельность путем актуализации знаний, создания необходимой мотивации, фиксации новой проблемы.</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bl>
          </a:graphicData>
        </a:graphic>
      </p:graphicFrame>
      <p:sp>
        <p:nvSpPr>
          <p:cNvPr id="3" name="Прямоугольник 2"/>
          <p:cNvSpPr/>
          <p:nvPr/>
        </p:nvSpPr>
        <p:spPr>
          <a:xfrm>
            <a:off x="3287713" y="850900"/>
            <a:ext cx="5186362" cy="647700"/>
          </a:xfrm>
          <a:prstGeom prst="rect">
            <a:avLst/>
          </a:prstGeom>
        </p:spPr>
        <p:txBody>
          <a:bodyPr wrap="none">
            <a:spAutoFit/>
          </a:bodyPr>
          <a:lstStyle/>
          <a:p>
            <a:pPr>
              <a:defRPr/>
            </a:pPr>
            <a:r>
              <a:rPr lang="ru-RU" sz="3600" b="1" i="1" dirty="0">
                <a:solidFill>
                  <a:schemeClr val="accent6">
                    <a:lumMod val="60000"/>
                    <a:lumOff val="40000"/>
                  </a:schemeClr>
                </a:solidFill>
                <a:latin typeface="Times New Roman" panose="02020603050405020304" pitchFamily="18" charset="0"/>
                <a:cs typeface="Times New Roman" panose="02020603050405020304" pitchFamily="18" charset="0"/>
              </a:rPr>
              <a:t>Диагностическая карта</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5467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dirty="0"/>
          </a:p>
        </p:txBody>
      </p:sp>
      <p:graphicFrame>
        <p:nvGraphicFramePr>
          <p:cNvPr id="4" name="Объект 3"/>
          <p:cNvGraphicFramePr>
            <a:graphicFrameLocks noGrp="1"/>
          </p:cNvGraphicFramePr>
          <p:nvPr>
            <p:ph idx="1"/>
          </p:nvPr>
        </p:nvGraphicFramePr>
        <p:xfrm>
          <a:off x="1981201" y="1628776"/>
          <a:ext cx="8435975" cy="5040313"/>
        </p:xfrm>
        <a:graphic>
          <a:graphicData uri="http://schemas.openxmlformats.org/drawingml/2006/table">
            <a:tbl>
              <a:tblPr firstRow="1" firstCol="1" bandRow="1">
                <a:tableStyleId>{5C22544A-7EE6-4342-B048-85BDC9FD1C3A}</a:tableStyleId>
              </a:tblPr>
              <a:tblGrid>
                <a:gridCol w="7356192"/>
                <a:gridCol w="1079783"/>
              </a:tblGrid>
              <a:tr h="443273">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Организация деятельности обучающихся</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c>
                  <a:txBody>
                    <a:bodyPr/>
                    <a:lstStyle/>
                    <a:p>
                      <a:pPr algn="ct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r>
              <a:tr h="1376765">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Учитель работает с классом преимущественно фронтально на всех этапах урока, преобладают вербальные (монолог учителя) и наглядные методы обучения</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r>
              <a:tr h="910019">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Использует в оптимальном соотношении разные формы деятельности, организует самостоятельную работу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r>
              <a:tr h="2310256">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Осуществляет личностно ориентированный подход в обучении (дифференциацию, индивидуализацию), применяет такие методы, приемы, технологии, которые позволяют активизировать познавательную деятельность и самостоятельно достигать намеченных целей</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6" marR="68586" marT="0" marB="0"/>
                </a:tc>
              </a:tr>
            </a:tbl>
          </a:graphicData>
        </a:graphic>
      </p:graphicFrame>
    </p:spTree>
    <p:extLst>
      <p:ext uri="{BB962C8B-B14F-4D97-AF65-F5344CB8AC3E}">
        <p14:creationId xmlns:p14="http://schemas.microsoft.com/office/powerpoint/2010/main" val="82887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dirty="0"/>
          </a:p>
        </p:txBody>
      </p:sp>
      <p:graphicFrame>
        <p:nvGraphicFramePr>
          <p:cNvPr id="4" name="Объект 3"/>
          <p:cNvGraphicFramePr>
            <a:graphicFrameLocks noGrp="1"/>
          </p:cNvGraphicFramePr>
          <p:nvPr>
            <p:ph idx="1"/>
          </p:nvPr>
        </p:nvGraphicFramePr>
        <p:xfrm>
          <a:off x="2135188" y="1773238"/>
          <a:ext cx="8208962" cy="4679950"/>
        </p:xfrm>
        <a:graphic>
          <a:graphicData uri="http://schemas.openxmlformats.org/drawingml/2006/table">
            <a:tbl>
              <a:tblPr firstRow="1" firstCol="1" bandRow="1">
                <a:tableStyleId>{5C22544A-7EE6-4342-B048-85BDC9FD1C3A}</a:tableStyleId>
              </a:tblPr>
              <a:tblGrid>
                <a:gridCol w="7158237"/>
                <a:gridCol w="1050725"/>
              </a:tblGrid>
              <a:tr h="540576">
                <a:tc>
                  <a:txBody>
                    <a:bodyPr/>
                    <a:lstStyle/>
                    <a:p>
                      <a:pPr algn="ctr">
                        <a:lnSpc>
                          <a:spcPct val="107000"/>
                        </a:lnSpc>
                        <a:spcAft>
                          <a:spcPts val="0"/>
                        </a:spcAft>
                      </a:pPr>
                      <a:r>
                        <a:rPr lang="ru-RU" sz="2000" dirty="0">
                          <a:solidFill>
                            <a:srgbClr val="FF0000"/>
                          </a:solidFill>
                          <a:effectLst/>
                          <a:latin typeface="Times New Roman" panose="02020603050405020304" pitchFamily="18" charset="0"/>
                          <a:cs typeface="Times New Roman" panose="02020603050405020304" pitchFamily="18" charset="0"/>
                        </a:rPr>
                        <a:t>Мониторинг и коррекция деятельности обучающихся</a:t>
                      </a:r>
                      <a:endParaRPr lang="ru-RU"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 </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40576">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Учитель оказывает консультативную поддержку </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1</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100053">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Ведет мониторинг деятельности обучающихся в соответствии с целями и планируемыми результатами, оказывает консультативную поддержку или помощь</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2</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98745">
                <a:tc>
                  <a:txBody>
                    <a:bodyPr/>
                    <a:lstStyle/>
                    <a:p>
                      <a:pPr>
                        <a:lnSpc>
                          <a:spcPct val="107000"/>
                        </a:lnSpc>
                        <a:spcAft>
                          <a:spcPts val="0"/>
                        </a:spcAft>
                      </a:pPr>
                      <a:r>
                        <a:rPr lang="ru-RU" sz="2000">
                          <a:solidFill>
                            <a:schemeClr val="tx1"/>
                          </a:solidFill>
                          <a:effectLst/>
                          <a:latin typeface="Times New Roman" panose="02020603050405020304" pitchFamily="18" charset="0"/>
                          <a:cs typeface="Times New Roman" panose="02020603050405020304" pitchFamily="18" charset="0"/>
                        </a:rPr>
                        <a:t>Ведет мониторинг деятельности обучающихся в соответствии с целями и планируемыми результатами, оказывает консультативную поддержку или помощь, координирует рациональное распределение времени, при необходимости вносит изменения в запланированную структуру урока, его содержание, формы и методы обучения</a:t>
                      </a:r>
                      <a:endParaRPr lang="ru-RU"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000" dirty="0">
                          <a:solidFill>
                            <a:schemeClr val="tx1"/>
                          </a:solidFill>
                          <a:effectLst/>
                          <a:latin typeface="Times New Roman" panose="02020603050405020304" pitchFamily="18" charset="0"/>
                          <a:cs typeface="Times New Roman" panose="02020603050405020304" pitchFamily="18" charset="0"/>
                        </a:rPr>
                        <a:t>3</a:t>
                      </a:r>
                      <a:endParaRPr lang="ru-RU"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97875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i="1" dirty="0" smtClean="0">
                <a:solidFill>
                  <a:schemeClr val="accent6">
                    <a:lumMod val="60000"/>
                    <a:lumOff val="40000"/>
                  </a:schemeClr>
                </a:solidFill>
              </a:rPr>
              <a:t>Диагностическая карта</a:t>
            </a:r>
            <a:endParaRPr lang="ru-RU" dirty="0"/>
          </a:p>
        </p:txBody>
      </p:sp>
      <p:graphicFrame>
        <p:nvGraphicFramePr>
          <p:cNvPr id="6" name="Объект 5"/>
          <p:cNvGraphicFramePr>
            <a:graphicFrameLocks noGrp="1"/>
          </p:cNvGraphicFramePr>
          <p:nvPr>
            <p:ph idx="1"/>
          </p:nvPr>
        </p:nvGraphicFramePr>
        <p:xfrm>
          <a:off x="1811339" y="2782888"/>
          <a:ext cx="8569325" cy="3783012"/>
        </p:xfrm>
        <a:graphic>
          <a:graphicData uri="http://schemas.openxmlformats.org/drawingml/2006/table">
            <a:tbl>
              <a:tblPr firstRow="1" firstCol="1" bandRow="1">
                <a:tableStyleId>{5C22544A-7EE6-4342-B048-85BDC9FD1C3A}</a:tableStyleId>
              </a:tblPr>
              <a:tblGrid>
                <a:gridCol w="7472473"/>
                <a:gridCol w="1096852"/>
              </a:tblGrid>
              <a:tr h="574539">
                <a:tc>
                  <a:txBody>
                    <a:bodyPr/>
                    <a:lstStyle/>
                    <a:p>
                      <a:pPr>
                        <a:lnSpc>
                          <a:spcPct val="107000"/>
                        </a:lnSpc>
                        <a:spcAft>
                          <a:spcPts val="0"/>
                        </a:spcAft>
                      </a:pPr>
                      <a:r>
                        <a:rPr lang="ru-RU" sz="1800" dirty="0">
                          <a:solidFill>
                            <a:srgbClr val="FF0000"/>
                          </a:solidFill>
                          <a:effectLst/>
                          <a:latin typeface="Times New Roman" panose="02020603050405020304" pitchFamily="18" charset="0"/>
                          <a:cs typeface="Times New Roman" panose="02020603050405020304" pitchFamily="18" charset="0"/>
                        </a:rPr>
                        <a:t>Создание благоприятного климата и психологической комфортности</a:t>
                      </a:r>
                      <a:endParaRPr lang="ru-RU"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 </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574539">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Учителя отличает культура речи, самообладание, доброжелательность </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1</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880678">
                <a:tc>
                  <a:txBody>
                    <a:bodyPr/>
                    <a:lstStyle/>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Учителя отличает эрудиция, общая культура, доброжелательность, образность речи, эмоциональность, чувство юмора, понимающий стиль общения</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2</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1753256">
                <a:tc>
                  <a:txBody>
                    <a:bodyPr/>
                    <a:lstStyle/>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Учителя отличает эрудиция, общая культура, доброжелательность, образность речи, эмоциональность, чувство юмора, имидж. Он создает атмосферу сотрудничества, предупреждает конфликты, уделяет внимание проблемам и успехам</a:t>
                      </a:r>
                    </a:p>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учащихся, использует разные приемы поощрения</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3</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bl>
          </a:graphicData>
        </a:graphic>
      </p:graphicFrame>
      <p:graphicFrame>
        <p:nvGraphicFramePr>
          <p:cNvPr id="4" name="Объект 5"/>
          <p:cNvGraphicFramePr>
            <a:graphicFrameLocks/>
          </p:cNvGraphicFramePr>
          <p:nvPr/>
        </p:nvGraphicFramePr>
        <p:xfrm>
          <a:off x="1811339" y="1316038"/>
          <a:ext cx="8569325" cy="1467485"/>
        </p:xfrm>
        <a:graphic>
          <a:graphicData uri="http://schemas.openxmlformats.org/drawingml/2006/table">
            <a:tbl>
              <a:tblPr firstRow="1" firstCol="1" bandRow="1">
                <a:tableStyleId>{5C22544A-7EE6-4342-B048-85BDC9FD1C3A}</a:tableStyleId>
              </a:tblPr>
              <a:tblGrid>
                <a:gridCol w="7472473"/>
                <a:gridCol w="1096852"/>
              </a:tblGrid>
              <a:tr h="293370">
                <a:tc>
                  <a:txBody>
                    <a:bodyPr/>
                    <a:lstStyle/>
                    <a:p>
                      <a:pPr marL="0" algn="l" defTabSz="914400" rtl="0" eaLnBrk="1" latinLnBrk="0" hangingPunct="1">
                        <a:lnSpc>
                          <a:spcPct val="107000"/>
                        </a:lnSpc>
                        <a:spcAft>
                          <a:spcPts val="0"/>
                        </a:spcAft>
                      </a:pPr>
                      <a:r>
                        <a:rPr lang="ru-RU" sz="1800" b="1" kern="1200" dirty="0">
                          <a:solidFill>
                            <a:srgbClr val="FF0000"/>
                          </a:solidFill>
                          <a:effectLst/>
                          <a:latin typeface="Times New Roman" panose="02020603050405020304" pitchFamily="18" charset="0"/>
                          <a:ea typeface="+mn-ea"/>
                          <a:cs typeface="Times New Roman" panose="02020603050405020304" pitchFamily="18" charset="0"/>
                        </a:rPr>
                        <a:t>Мотивация деятельности обучающихся</a:t>
                      </a: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 </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293370">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Только в начале урока </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1</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293370">
                <a:tc>
                  <a:txBody>
                    <a:bodyPr/>
                    <a:lstStyle/>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В течение всего урока</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2</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r h="586740">
                <a:tc>
                  <a:txBody>
                    <a:bodyPr/>
                    <a:lstStyle/>
                    <a:p>
                      <a:pPr>
                        <a:lnSpc>
                          <a:spcPct val="107000"/>
                        </a:lnSpc>
                        <a:spcAft>
                          <a:spcPts val="0"/>
                        </a:spcAft>
                      </a:pPr>
                      <a:r>
                        <a:rPr lang="ru-RU" sz="1800">
                          <a:solidFill>
                            <a:schemeClr val="tx1"/>
                          </a:solidFill>
                          <a:effectLst/>
                          <a:latin typeface="Times New Roman" panose="02020603050405020304" pitchFamily="18" charset="0"/>
                          <a:cs typeface="Times New Roman" panose="02020603050405020304" pitchFamily="18" charset="0"/>
                        </a:rPr>
                        <a:t>В течение всего урока разными способами и приемами. Создается ситуация успеха для каждого ученика</a:t>
                      </a:r>
                      <a:endParaRPr lang="ru-RU" sz="18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07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3</a:t>
                      </a:r>
                      <a:endPar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3" marR="68583" marT="0" marB="0"/>
                </a:tc>
              </a:tr>
            </a:tbl>
          </a:graphicData>
        </a:graphic>
      </p:graphicFrame>
    </p:spTree>
    <p:extLst>
      <p:ext uri="{BB962C8B-B14F-4D97-AF65-F5344CB8AC3E}">
        <p14:creationId xmlns:p14="http://schemas.microsoft.com/office/powerpoint/2010/main" val="3792708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TotalTime>
  <Words>987</Words>
  <Application>Microsoft Office PowerPoint</Application>
  <PresentationFormat>Широкоэкранный</PresentationFormat>
  <Paragraphs>145</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Управление системой сопровождения профессионально-личностного развития педагога в школах с низкими образовательными результатами</vt:lpstr>
      <vt:lpstr>Школы с низкими образовательными результатами</vt:lpstr>
      <vt:lpstr>Кто является ключевой фигурой в создании условий для реализации возможностей и потребностей обучающихся?</vt:lpstr>
      <vt:lpstr>Модернизировать собственную деятельность</vt:lpstr>
      <vt:lpstr>Модернизировать методическую систему</vt:lpstr>
      <vt:lpstr>Анализ современного урока</vt:lpstr>
      <vt:lpstr>Диагностическая карта</vt:lpstr>
      <vt:lpstr>Диагностическая карта</vt:lpstr>
      <vt:lpstr>Диагностическая карта</vt:lpstr>
      <vt:lpstr>Диагностическая карта</vt:lpstr>
      <vt:lpstr>Диагностическая карта</vt:lpstr>
      <vt:lpstr>Диагностическая карта</vt:lpstr>
      <vt:lpstr>Диагностическая карта</vt:lpstr>
      <vt:lpstr>Уровень соответствия урока критериям системно-деятельностного подхода в обучении</vt:lpstr>
      <vt:lpstr>Совершенствование механизмов управления</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Ярмарка педагогических идей</dc:title>
  <dc:creator>Ирина</dc:creator>
  <cp:lastModifiedBy>Ирина</cp:lastModifiedBy>
  <cp:revision>90</cp:revision>
  <dcterms:created xsi:type="dcterms:W3CDTF">2018-08-25T16:07:31Z</dcterms:created>
  <dcterms:modified xsi:type="dcterms:W3CDTF">2018-12-03T20:21:58Z</dcterms:modified>
</cp:coreProperties>
</file>