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8" r:id="rId2"/>
    <p:sldId id="279" r:id="rId3"/>
    <p:sldId id="257" r:id="rId4"/>
    <p:sldId id="258" r:id="rId5"/>
    <p:sldId id="259" r:id="rId6"/>
    <p:sldId id="265" r:id="rId7"/>
    <p:sldId id="264" r:id="rId8"/>
    <p:sldId id="296" r:id="rId9"/>
    <p:sldId id="298" r:id="rId10"/>
    <p:sldId id="302" r:id="rId11"/>
    <p:sldId id="303" r:id="rId12"/>
    <p:sldId id="268" r:id="rId13"/>
    <p:sldId id="301" r:id="rId14"/>
    <p:sldId id="292" r:id="rId15"/>
    <p:sldId id="293" r:id="rId16"/>
    <p:sldId id="294" r:id="rId17"/>
    <p:sldId id="295" r:id="rId18"/>
    <p:sldId id="282" r:id="rId19"/>
    <p:sldId id="281" r:id="rId20"/>
    <p:sldId id="283" r:id="rId21"/>
    <p:sldId id="284" r:id="rId22"/>
    <p:sldId id="285" r:id="rId23"/>
    <p:sldId id="304" r:id="rId24"/>
    <p:sldId id="287" r:id="rId25"/>
    <p:sldId id="288" r:id="rId26"/>
    <p:sldId id="289" r:id="rId27"/>
    <p:sldId id="290" r:id="rId28"/>
    <p:sldId id="291" r:id="rId29"/>
    <p:sldId id="276" r:id="rId30"/>
    <p:sldId id="260" r:id="rId31"/>
    <p:sldId id="261" r:id="rId32"/>
    <p:sldId id="262" r:id="rId33"/>
    <p:sldId id="263" r:id="rId34"/>
    <p:sldId id="277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257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obrazovanie.perspektiva-inva.ru/files/resized_page_images/new_page612_01_215x14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http://obrazovanie.perspektiva-inva.ru/files/resized_page_images/new_page612_02_215x142.jpg" TargetMode="Externa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obrazovanie.perspektiva-inva.ru/files/resized_page_images/new_page612_03_550x10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obrazovanie.perspektiva-inva.ru/files/resized_page_images/new_page612_04_215x14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406845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Особенности реализации</a:t>
            </a:r>
            <a:br>
              <a:rPr lang="ru-RU" sz="4400" b="1" dirty="0" smtClean="0"/>
            </a:br>
            <a:r>
              <a:rPr lang="ru-RU" sz="4400" b="1" dirty="0" smtClean="0"/>
              <a:t> адаптированных образовательных программ</a:t>
            </a:r>
            <a:br>
              <a:rPr lang="ru-RU" sz="4400" b="1" dirty="0" smtClean="0"/>
            </a:br>
            <a:r>
              <a:rPr lang="ru-RU" sz="4400" b="1" dirty="0" smtClean="0"/>
              <a:t> в школе</a:t>
            </a:r>
            <a:endParaRPr lang="ru-RU" sz="4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788024" y="4869160"/>
            <a:ext cx="4067572" cy="9721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Тимошенкова Т.В. </a:t>
            </a:r>
          </a:p>
          <a:p>
            <a:r>
              <a:rPr lang="ru-RU" dirty="0" smtClean="0"/>
              <a:t>педагог-психолог, </a:t>
            </a:r>
          </a:p>
          <a:p>
            <a:r>
              <a:rPr lang="ru-RU" dirty="0" smtClean="0"/>
              <a:t>руководитель ЦПМПК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8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548680"/>
            <a:ext cx="8316044" cy="529266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-  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31 декабря 2015 г. № 1577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 декабря 2010 г. № 1897» </a:t>
            </a:r>
          </a:p>
          <a:p>
            <a:pPr algn="just"/>
            <a:r>
              <a:rPr lang="ru-RU" dirty="0" smtClean="0"/>
              <a:t>- 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17 мая 2012 г. № 413 «Об утверждении федерального государственного образовательного стандарта среднего (полного) общего образования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95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1560" y="620688"/>
            <a:ext cx="8244036" cy="522065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ru-RU" dirty="0" smtClean="0"/>
              <a:t>Постановление </a:t>
            </a:r>
            <a:r>
              <a:rPr lang="ru-RU" dirty="0"/>
              <a:t>главного государственного санитарного врача РФ № 26 от 10 июля 2015 г. «Об утверждении СанПиН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</a:t>
            </a:r>
            <a:r>
              <a:rPr lang="ru-RU" dirty="0" smtClean="0"/>
              <a:t>»</a:t>
            </a:r>
            <a:endParaRPr lang="ru-RU" dirty="0"/>
          </a:p>
          <a:p>
            <a:pPr marL="342900" indent="-342900" algn="just">
              <a:buFontTx/>
              <a:buChar char="-"/>
            </a:pPr>
            <a:r>
              <a:rPr lang="ru-RU" dirty="0" smtClean="0"/>
              <a:t>Письмо </a:t>
            </a:r>
            <a:r>
              <a:rPr lang="ru-RU" dirty="0" err="1"/>
              <a:t>Минобрнауки</a:t>
            </a:r>
            <a:r>
              <a:rPr lang="ru-RU" dirty="0"/>
              <a:t> России от 29.03.2016 № ВК-641/09 «Методические рекомендации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потребностей»</a:t>
            </a:r>
          </a:p>
          <a:p>
            <a:pPr marL="342900" indent="-34290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26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Приказы Минобрнауки России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от 19.12.2014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№ 1598 «Об утверждении федерального государственного образовательного стандарта </a:t>
            </a:r>
            <a:r>
              <a:rPr lang="ru-RU" u="sng" dirty="0" smtClean="0"/>
              <a:t>начального общего образования обучающихся с ограниченными возможностями здоровья</a:t>
            </a:r>
            <a:r>
              <a:rPr lang="ru-RU" dirty="0" smtClean="0"/>
              <a:t>»;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№ 1599 «Об </a:t>
            </a:r>
            <a:r>
              <a:rPr lang="ru-RU" dirty="0"/>
              <a:t>утверждении федерального государственного </a:t>
            </a:r>
            <a:r>
              <a:rPr lang="ru-RU" dirty="0" smtClean="0"/>
              <a:t>образовательного</a:t>
            </a:r>
            <a:r>
              <a:rPr lang="ru-RU" dirty="0"/>
              <a:t> </a:t>
            </a:r>
            <a:r>
              <a:rPr lang="ru-RU" dirty="0" smtClean="0"/>
              <a:t>стандарта </a:t>
            </a:r>
            <a:r>
              <a:rPr lang="ru-RU" u="sng" dirty="0"/>
              <a:t>образования обучающихся с умственной отсталостью (интеллектуальными нарушениями</a:t>
            </a:r>
            <a:r>
              <a:rPr lang="ru-RU" dirty="0" smtClean="0"/>
              <a:t>)» </a:t>
            </a:r>
            <a:endParaRPr lang="ru-RU" dirty="0"/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6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Примерные адаптированные общеобразовательные программы начального общего образования для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ru-RU" dirty="0" smtClean="0"/>
              <a:t>глухих обучающихся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слабослышащих и позднооглохших обучающихся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слепых обучающихся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слабовидящих обучающихся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обучающихся с тяжёлыми нарушениями речи (ТНР)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обучающихся с нарушениями опорно-двигательного аппарата (НОДА)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обучающихся с задержкой психического развития (ЗПР)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обучающихся с расстройствами аутистического спектра (РАС)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7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332656"/>
            <a:ext cx="8316044" cy="5508686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МИНИСТЕРСТВО </a:t>
            </a:r>
            <a:r>
              <a:rPr lang="ru-RU" dirty="0"/>
              <a:t>ОБРАЗОВАНИЯ РОССИЙСКОЙ ФЕДЕРАЦИИ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ПРИКАЗ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ОБ </a:t>
            </a:r>
            <a:r>
              <a:rPr lang="ru-RU" dirty="0"/>
              <a:t>УТВЕРЖДЕНИИ УЧЕБНЫХ ПЛАНОВ</a:t>
            </a:r>
          </a:p>
          <a:p>
            <a:pPr algn="ctr"/>
            <a:r>
              <a:rPr lang="ru-RU" dirty="0"/>
              <a:t>СПЕЦИАЛЬНЫХ (КОРРЕКЦИОННЫХ) ОБРАЗОВАТЕЛЬНЫХ</a:t>
            </a:r>
          </a:p>
          <a:p>
            <a:pPr algn="ctr"/>
            <a:r>
              <a:rPr lang="ru-RU" dirty="0"/>
              <a:t>УЧРЕЖДЕНИЙ ДЛЯ ОБУЧАЮЩИХСЯ, ВОСПИТАННИКОВ</a:t>
            </a:r>
          </a:p>
          <a:p>
            <a:pPr algn="ctr"/>
            <a:r>
              <a:rPr lang="ru-RU" dirty="0"/>
              <a:t>С ОТКЛОНЕНИЯМИ В РАЗВИТИИ</a:t>
            </a:r>
          </a:p>
          <a:p>
            <a:endParaRPr lang="ru-RU" dirty="0"/>
          </a:p>
          <a:p>
            <a:r>
              <a:rPr lang="ru-RU" dirty="0"/>
              <a:t>В целях совершенствования образовательного процесса в специальных (коррекционных) образовательных учреждениях для обучающихся, воспитанников с отклонениями в развитии приказываю:</a:t>
            </a:r>
          </a:p>
          <a:p>
            <a:endParaRPr lang="ru-RU" dirty="0"/>
          </a:p>
          <a:p>
            <a:r>
              <a:rPr lang="ru-RU" dirty="0"/>
              <a:t>По вопросу, касающемуся применения базисных учебных планов специальных (коррекционных) образовательных учреждений Российской Федерации, см. письмо Минобразования РФ от 18.09.2002 N 29/2331-6.</a:t>
            </a:r>
          </a:p>
          <a:p>
            <a:endParaRPr lang="ru-RU" dirty="0"/>
          </a:p>
          <a:p>
            <a:r>
              <a:rPr lang="ru-RU" dirty="0"/>
              <a:t>1. Утвердить прилагаемые учебные планы специальных (коррекционных) образовательных учреждений всех видов.</a:t>
            </a:r>
          </a:p>
          <a:p>
            <a:r>
              <a:rPr lang="ru-RU" dirty="0"/>
              <a:t>2. Управлению специального образования (Т.В. </a:t>
            </a:r>
            <a:r>
              <a:rPr lang="ru-RU" dirty="0" err="1"/>
              <a:t>Волосовец</a:t>
            </a:r>
            <a:r>
              <a:rPr lang="ru-RU" dirty="0"/>
              <a:t>) направить данный Приказ в органы управления образованием субъектов Российской Федерации до 23 апреля 2002 г.</a:t>
            </a:r>
          </a:p>
          <a:p>
            <a:r>
              <a:rPr lang="ru-RU" dirty="0"/>
              <a:t>3. Контроль за выполнением настоящего Приказа оставляю за собой.</a:t>
            </a:r>
          </a:p>
          <a:p>
            <a:endParaRPr lang="ru-RU" dirty="0"/>
          </a:p>
          <a:p>
            <a:pPr algn="r"/>
            <a:r>
              <a:rPr lang="ru-RU" dirty="0"/>
              <a:t>Заместитель Министра</a:t>
            </a:r>
          </a:p>
          <a:p>
            <a:pPr algn="r"/>
            <a:r>
              <a:rPr lang="ru-RU" dirty="0"/>
              <a:t>Е.Е.ЧЕПУРНЫХ</a:t>
            </a:r>
          </a:p>
        </p:txBody>
      </p:sp>
    </p:spTree>
    <p:extLst>
      <p:ext uri="{BB962C8B-B14F-4D97-AF65-F5344CB8AC3E}">
        <p14:creationId xmlns:p14="http://schemas.microsoft.com/office/powerpoint/2010/main" val="27847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Проблемы инклюзивного образования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99592" y="1124744"/>
            <a:ext cx="7956004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- в инклюзивном образовании в настоящее время нет единой системы, позволяющей разработать и реализовать весь образовательный маршрут ребенка с ОВЗ и подготовить его к следующим жизненным этапам (профессиональному и предпрофессиональному);</a:t>
            </a:r>
          </a:p>
          <a:p>
            <a:pPr algn="just"/>
            <a:r>
              <a:rPr lang="ru-RU" dirty="0"/>
              <a:t>- чаще всего учителя, работающие в системе инклюзивного образования, получают дополнительные знания на краткосрочных курсах повышения квалификации, поэтому им не хватает опыта работы с детьми с нарушениями развития. Кроме того, у них нет возможности проконсультироваться со специалистами по текущим проблемам, возникающим в процессе работы;</a:t>
            </a:r>
          </a:p>
          <a:p>
            <a:pPr algn="just"/>
            <a:r>
              <a:rPr lang="ru-RU" dirty="0"/>
              <a:t>- в общеобразовательных школах работает мало специалистов, вследствие этого чаще всего дети с нарушениями развития, принятые в школу, не получают необходимой им коррекционной помощи;</a:t>
            </a:r>
          </a:p>
          <a:p>
            <a:pPr algn="just"/>
            <a:r>
              <a:rPr lang="ru-RU" dirty="0"/>
              <a:t>- учителя, специалисты и родители недостаточно взаимодействуют между собой;</a:t>
            </a:r>
          </a:p>
          <a:p>
            <a:pPr algn="just"/>
            <a:r>
              <a:rPr lang="ru-RU" dirty="0"/>
              <a:t>- имеются объективные трудности, связанные с наполняемостью классов, различиями в содержании программ, подходах в обучении;</a:t>
            </a:r>
          </a:p>
          <a:p>
            <a:pPr algn="just"/>
            <a:r>
              <a:rPr lang="ru-RU" dirty="0"/>
              <a:t>- родители не всегда осознают свою роль в организации работы с ребенком с </a:t>
            </a:r>
            <a:r>
              <a:rPr lang="ru-RU" dirty="0" smtClean="0"/>
              <a:t>ОВЗ </a:t>
            </a:r>
            <a:r>
              <a:rPr lang="ru-RU" dirty="0"/>
              <a:t>не принимают участие в работе.</a:t>
            </a:r>
          </a:p>
        </p:txBody>
      </p:sp>
    </p:spTree>
    <p:extLst>
      <p:ext uri="{BB962C8B-B14F-4D97-AF65-F5344CB8AC3E}">
        <p14:creationId xmlns:p14="http://schemas.microsoft.com/office/powerpoint/2010/main" val="7475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Базовые </a:t>
            </a:r>
            <a:r>
              <a:rPr lang="ru-RU" sz="2400" b="1" dirty="0"/>
              <a:t>организационно-педагогические условия реализации адаптированных образовательных программ: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А) Нормативно-правовое обеспечение образовательного и воспитательного процесса. </a:t>
            </a:r>
          </a:p>
          <a:p>
            <a:pPr algn="just"/>
            <a:r>
              <a:rPr lang="ru-RU" dirty="0"/>
              <a:t>Б) Программно-методическое обеспечение образовательного и воспитательного процесса </a:t>
            </a:r>
          </a:p>
          <a:p>
            <a:pPr algn="just"/>
            <a:r>
              <a:rPr lang="ru-RU" dirty="0"/>
              <a:t>В) </a:t>
            </a:r>
            <a:r>
              <a:rPr lang="ru-RU" dirty="0" smtClean="0"/>
              <a:t>Необходимо </a:t>
            </a:r>
            <a:r>
              <a:rPr lang="ru-RU" dirty="0"/>
              <a:t>применение адекватных возможностям и потребностям обучающихся современных технологий, методов, приемов, форм организации учебной работы (в рамках разработки АОП), а также адаптация содержания учебного материала</a:t>
            </a:r>
          </a:p>
          <a:p>
            <a:pPr algn="just"/>
            <a:r>
              <a:rPr lang="ru-RU" dirty="0"/>
              <a:t>Г) Организация взаимодействия как всех участников образовательного процесса в образовательной организации, так и взаимодействие с «внешними» организациями, отвечающими за создание специальных образовательных условий для всех групп обучающихся с особыми образовательными потребностями.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31545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68245"/>
              </p:ext>
            </p:extLst>
          </p:nvPr>
        </p:nvGraphicFramePr>
        <p:xfrm>
          <a:off x="827584" y="332656"/>
          <a:ext cx="7632848" cy="5976664"/>
        </p:xfrm>
        <a:graphic>
          <a:graphicData uri="http://schemas.openxmlformats.org/drawingml/2006/table">
            <a:tbl>
              <a:tblPr firstRow="1" firstCol="1" bandRow="1"/>
              <a:tblGrid>
                <a:gridCol w="3673382"/>
                <a:gridCol w="3959466"/>
              </a:tblGrid>
              <a:tr h="472243">
                <a:tc>
                  <a:txBody>
                    <a:bodyPr/>
                    <a:lstStyle/>
                    <a:p>
                      <a:pPr marR="19050" indent="45021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АООП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0" indent="45021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АОП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9781">
                <a:tc>
                  <a:txBody>
                    <a:bodyPr/>
                    <a:lstStyle/>
                    <a:p>
                      <a:pPr marR="19050" indent="45021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Разрабатывается на группу детей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9050" indent="45021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определенной категории ОВЗ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905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Разрабатывается на конкретного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marR="19050" indent="45021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59">
                <a:tc>
                  <a:txBody>
                    <a:bodyPr/>
                    <a:lstStyle/>
                    <a:p>
                      <a:pPr marR="19050" indent="45021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Ограничены возможности учета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9050" indent="45021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индивидуальных отличий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9050" indent="45021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конкретного ребенка,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9050" indent="45021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необходимых индивидуальных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9050" indent="45021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образовательных условий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9050" indent="-1778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Прописываются условия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marR="19050" indent="-1778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обучения, определенные ИПР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9781">
                <a:tc>
                  <a:txBody>
                    <a:bodyPr/>
                    <a:lstStyle/>
                    <a:p>
                      <a:pPr marL="90170" marR="1905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Разрабатывается на уровень образования АООП НОО, АООП ООО, АООП СОО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8120" marR="1905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Разрабатывается на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3753733"/>
              </p:ext>
            </p:extLst>
          </p:nvPr>
        </p:nvGraphicFramePr>
        <p:xfrm>
          <a:off x="827584" y="404664"/>
          <a:ext cx="7632849" cy="6101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3656">
                  <a:extLst>
                    <a:ext uri="{9D8B030D-6E8A-4147-A177-3AD203B41FA5}">
                      <a16:colId xmlns="" xmlns:a16="http://schemas.microsoft.com/office/drawing/2014/main" val="3901236607"/>
                    </a:ext>
                  </a:extLst>
                </a:gridCol>
                <a:gridCol w="3479193">
                  <a:extLst>
                    <a:ext uri="{9D8B030D-6E8A-4147-A177-3AD203B41FA5}">
                      <a16:colId xmlns="" xmlns:a16="http://schemas.microsoft.com/office/drawing/2014/main" val="3063125480"/>
                    </a:ext>
                  </a:extLst>
                </a:gridCol>
              </a:tblGrid>
              <a:tr h="106600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</a:rPr>
                        <a:t>Категория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</a:rPr>
                        <a:t>детей с ОВЗ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/>
                        </a:rPr>
                        <a:t>Варианты программ ФГОС НОО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/>
                        </a:rPr>
                        <a:t>обучающихся с ОВЗ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1840788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Глухие дети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1.1, 1.2, 1.3, 1.4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332159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Слабослышащие дети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2.1, 2.2, 2.3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4100977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Слепые дети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3.1, 3.2, 3.3, 3.4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7681234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Слабовидящие дети  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4.1, 4.2, 4.3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6812293"/>
                  </a:ext>
                </a:extLst>
              </a:tr>
              <a:tr h="37976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речевыми нарушениями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5.1, 5.2 (два отделения)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936388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двигательными нарушениями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6.1, 6.2, 6.3, 6.4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4674655"/>
                  </a:ext>
                </a:extLst>
              </a:tr>
              <a:tr h="60408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задержкой психического развития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7.1, 7.2.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478232"/>
                  </a:ext>
                </a:extLst>
              </a:tr>
              <a:tr h="70096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расстройствами аутистического спектра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8.1, 8.2, 8.3, 8.4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2766717"/>
                  </a:ext>
                </a:extLst>
              </a:tr>
              <a:tr h="127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умственной отсталостью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ФГОС образования обучающихся с умственной отсталостью (интеллектуальными нарушениями) – варианты 1, 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99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Из приказа 1598</a:t>
            </a:r>
            <a:br>
              <a:rPr lang="ru-RU" sz="1800" dirty="0" smtClean="0"/>
            </a:br>
            <a:r>
              <a:rPr lang="ru-RU" sz="1800" dirty="0" smtClean="0"/>
              <a:t>АООП </a:t>
            </a:r>
            <a:r>
              <a:rPr lang="ru-RU" sz="1800" dirty="0"/>
              <a:t>НОО определяет содержание и организацию образовательной деятельности на уровне </a:t>
            </a:r>
            <a:r>
              <a:rPr lang="ru-RU" sz="1800" dirty="0" smtClean="0"/>
              <a:t>НОО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179705" algn="just">
              <a:spcAft>
                <a:spcPts val="0"/>
              </a:spcAft>
            </a:pPr>
            <a:r>
              <a:rPr lang="ru-RU" sz="2000" dirty="0">
                <a:latin typeface="Arial"/>
                <a:ea typeface="Times New Roman"/>
              </a:rPr>
              <a:t>Данный вариант характеризуется усилением внимания к формированию у обучающихся с ЗПР полноценных социальных (жизненных) компетенций; коррекции недостатков в психическом и (или) физическом развитии, оказанию помощи в освоении содержания образования и формированию готовности к продолжению образования на последующей ступени основного общего образования.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Обязательной является организация специальных условий обучения и воспитания обучающихся с ЗПР, которые включают использование адаптированной образовательной программы, специальных методов обучения и воспитания, проведение индивидуальных и групповых коррекционно-развивающих занятий, направленных на коррекцию недостатков в физическом и (или) психическом развитии и формирование социальных (жизненных) компетенций.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54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852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Структура </a:t>
            </a:r>
            <a:r>
              <a:rPr lang="ru-RU" b="1" dirty="0" smtClean="0">
                <a:effectLst/>
              </a:rPr>
              <a:t>АООП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521208" indent="-457200">
              <a:buSzPct val="100000"/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Целевой раздел: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пояснительная записка;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планируемые результаты освоения АООП;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система оценки достижений в освоении АООП.</a:t>
            </a:r>
          </a:p>
          <a:p>
            <a:pPr marL="521208" indent="-457200">
              <a:buSzPct val="100000"/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accent1"/>
                </a:solidFill>
              </a:rPr>
              <a:t>Содержательный раздел: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программа формирования УУД (базовых учебных действий с УО);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программа отдельных учебных предметов и курсов коррекционной области (в зависимости от категории детей с ОВЗ)</a:t>
            </a:r>
            <a:r>
              <a:rPr lang="ru-RU" dirty="0" smtClean="0"/>
              <a:t>;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программа духовно-нравственного развития;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программа формирования экологической культуры, здорового и безопасного образа жизни;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программа коррекционной работы (для АООП ОВЗ вариант 1.1-8.4, АООП УО(ИН) вариант 1);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программа сотрудничества с семьей обучающегося (для </a:t>
            </a:r>
            <a:r>
              <a:rPr lang="ru-RU" sz="2000" dirty="0"/>
              <a:t>АООП УО(ИН) вариант </a:t>
            </a:r>
            <a:r>
              <a:rPr lang="ru-RU" sz="2000" dirty="0" smtClean="0"/>
              <a:t>2);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программа внеурочной деятельности.</a:t>
            </a:r>
          </a:p>
          <a:p>
            <a:pPr marL="521208" indent="-457200">
              <a:buSzPct val="100000"/>
              <a:buFont typeface="+mj-lt"/>
              <a:buAutoNum type="arabicPeriod" startAt="3"/>
            </a:pPr>
            <a:r>
              <a:rPr lang="ru-RU" sz="2000" b="1" dirty="0" smtClean="0">
                <a:solidFill>
                  <a:schemeClr val="accent1"/>
                </a:solidFill>
              </a:rPr>
              <a:t>Организационный раздел: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учебный план;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система условий реализации АООП</a:t>
            </a:r>
          </a:p>
        </p:txBody>
      </p:sp>
    </p:spTree>
    <p:extLst>
      <p:ext uri="{BB962C8B-B14F-4D97-AF65-F5344CB8AC3E}">
        <p14:creationId xmlns:p14="http://schemas.microsoft.com/office/powerpoint/2010/main" val="14412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1248" y="692696"/>
            <a:ext cx="3657600" cy="529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Вариант </a:t>
            </a:r>
            <a:r>
              <a:rPr lang="ru-RU" sz="3200" dirty="0"/>
              <a:t>7.1</a:t>
            </a:r>
          </a:p>
          <a:p>
            <a:pPr algn="just"/>
            <a:r>
              <a:rPr lang="ru-RU" dirty="0" smtClean="0"/>
              <a:t>Неспособность </a:t>
            </a:r>
            <a:r>
              <a:rPr lang="ru-RU" dirty="0"/>
              <a:t>обучающегося с ЗПР полноценно освоить отдельный предмет в структуре АООП НОО не должна служить препятствием для выбора или продолжения ее освоения, поскольку у данной категории обучающихся может быть специфическое расстройство школьных навыков (дислексия, дисграфия, </a:t>
            </a:r>
            <a:r>
              <a:rPr lang="ru-RU" dirty="0" err="1"/>
              <a:t>дискалькулия</a:t>
            </a:r>
            <a:r>
              <a:rPr lang="ru-RU" dirty="0"/>
              <a:t>), а также выраженные нарушения внимания и работоспособности, нарушения со стороны двигательной сферы, препятствующие ее освоению в полном объеме.</a:t>
            </a:r>
          </a:p>
          <a:p>
            <a:pPr algn="just"/>
            <a:r>
              <a:rPr lang="ru-RU" dirty="0"/>
              <a:t>Обучающиеся, не ликвидировавшие в установленные сроки академической задолженности с момента ее образования, по усмотрению их родителей (законных представителей) оставляются на повторное обучение, переводятся на обучение по другому варианту АООП в соответствии с рекомендациями ПМПК, либо на обучение по индивидуальному </a:t>
            </a:r>
            <a:r>
              <a:rPr lang="ru-RU" dirty="0" smtClean="0"/>
              <a:t>учебному </a:t>
            </a:r>
            <a:r>
              <a:rPr lang="ru-RU" dirty="0"/>
              <a:t>плану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620688"/>
            <a:ext cx="3657600" cy="536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Вариант 7.2</a:t>
            </a:r>
          </a:p>
          <a:p>
            <a:pPr algn="just"/>
            <a:r>
              <a:rPr lang="ru-RU" dirty="0"/>
              <a:t>Неспособность обучающегося с ЗПР освоить вариант 7.2 АООП НОО в полном объеме не должна служить препятствием для продолжения ее освоения. При возникновении трудностей в освоении обучающимся с ЗПР содержания АООП НОО он может быть переведен на обучение по индивидуальному учебному плану с учетом его особенностей и образовательных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3439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Итоговая оценка качества освоения обучающимися АООП НОО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Предметом итоговой оценки освоения обучающимися с ЗПР АООП НОО является достижение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и достижение результатов, освоения программы коррекционной работы.</a:t>
            </a:r>
          </a:p>
          <a:p>
            <a:pPr algn="just"/>
            <a:r>
              <a:rPr lang="ru-RU" dirty="0"/>
              <a:t>Итоговая аттестация на ступени начального общего образования должна проводиться с учетом возможных специфических трудностей обучающегося с ЗПР в овладении письмом, чтением или счетом. Вывод об успешности овладения содержанием АООП НОО должен делаться на основании положительной индивидуальной динамики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1"/>
            <a:ext cx="8041440" cy="720080"/>
          </a:xfrm>
        </p:spPr>
        <p:txBody>
          <a:bodyPr/>
          <a:lstStyle/>
          <a:p>
            <a:r>
              <a:rPr lang="ru-RU" sz="2000" dirty="0" smtClean="0"/>
              <a:t>Система оценки достижений </a:t>
            </a:r>
            <a:r>
              <a:rPr lang="ru-RU" sz="1200" dirty="0" smtClean="0"/>
              <a:t>(Примерная адаптированная основная общеобразовательная программа  начального общего образования обучающихся с задержкой психического развития)</a:t>
            </a:r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836712"/>
            <a:ext cx="7406208" cy="51530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Обучающиеся с ЗПР (по первому варианту ) имеют право на прохождение текущей, промежуточной и государственной итоговой аттестации освоения основной образовательной Программы в иных формах. </a:t>
            </a:r>
          </a:p>
          <a:p>
            <a:pPr marL="0" indent="0" algn="just">
              <a:buNone/>
            </a:pPr>
            <a:r>
              <a:rPr lang="ru-RU" sz="1800" dirty="0" smtClean="0"/>
              <a:t>              Специальные </a:t>
            </a:r>
            <a:r>
              <a:rPr lang="ru-RU" sz="1800" dirty="0"/>
              <a:t>условия проведения текущей, промежуточной и итоговой (по итогам освоения основной образовательной программы начального общего образования) аттестации обучающихся с ЗПР включают: </a:t>
            </a:r>
          </a:p>
          <a:p>
            <a:pPr marL="0" indent="0" algn="just">
              <a:buNone/>
            </a:pPr>
            <a:r>
              <a:rPr lang="ru-RU" sz="1800" dirty="0"/>
              <a:t>•	особую форму организации аттестации (в малой группе, индивидуальную) с учетом особых образовательных потребностей и индивидуальных особенностей обучающихся с ЗПР; </a:t>
            </a:r>
          </a:p>
          <a:p>
            <a:pPr marL="0" indent="0" algn="just">
              <a:buNone/>
            </a:pPr>
            <a:r>
              <a:rPr lang="ru-RU" sz="1800" dirty="0"/>
              <a:t>•	привычную обстановку в классе (присутствие своего учителя, наличие привычных для обучающихся наглядных схем, шаблонов общего хода выполнения заданий); </a:t>
            </a:r>
          </a:p>
          <a:p>
            <a:pPr marL="0" indent="0" algn="just">
              <a:buNone/>
            </a:pPr>
            <a:r>
              <a:rPr lang="ru-RU" sz="1800" dirty="0"/>
              <a:t>•	присутствие в начале работы этапа общей организации деятельности; 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96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3568" y="620688"/>
            <a:ext cx="8172028" cy="5220654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dirty="0" err="1"/>
              <a:t>адаптирование</a:t>
            </a:r>
            <a:r>
              <a:rPr lang="ru-RU" dirty="0"/>
              <a:t> инструкции с учетом особых образовательных потребностей и индивидуальных трудностей обучающихся с ЗПР: </a:t>
            </a:r>
          </a:p>
          <a:p>
            <a:pPr algn="just"/>
            <a:r>
              <a:rPr lang="ru-RU" dirty="0"/>
              <a:t>1)	упрощение формулировок по грамматическому оформлению; </a:t>
            </a:r>
          </a:p>
          <a:p>
            <a:pPr algn="just"/>
            <a:r>
              <a:rPr lang="ru-RU" dirty="0"/>
              <a:t>2)	упрощение </a:t>
            </a:r>
            <a:r>
              <a:rPr lang="ru-RU" dirty="0" err="1"/>
              <a:t>многозвеньевой</a:t>
            </a:r>
            <a:r>
              <a:rPr lang="ru-RU" dirty="0"/>
              <a:t> инструкции посредством деления ее на короткие смысловые единицы, задающие </a:t>
            </a:r>
            <a:r>
              <a:rPr lang="ru-RU" dirty="0" err="1"/>
              <a:t>поэтапность</a:t>
            </a:r>
            <a:r>
              <a:rPr lang="ru-RU" dirty="0"/>
              <a:t> (</a:t>
            </a:r>
            <a:r>
              <a:rPr lang="ru-RU" dirty="0" err="1"/>
              <a:t>пошаговость</a:t>
            </a:r>
            <a:r>
              <a:rPr lang="ru-RU" dirty="0"/>
              <a:t>) выполнения задания; </a:t>
            </a:r>
          </a:p>
          <a:p>
            <a:pPr algn="just"/>
            <a:r>
              <a:rPr lang="ru-RU" dirty="0"/>
              <a:t>3)	в дополнение к письменной инструкции к заданию, при необходимости, она дополнительно прочитывается педагогом вслух в медленном темпе с четкими смысловыми акцентами; </a:t>
            </a:r>
          </a:p>
          <a:p>
            <a:pPr algn="just"/>
            <a:r>
              <a:rPr lang="ru-RU" dirty="0"/>
              <a:t>•	при необходимости предоставление дифференцированной помощи: стимулирующей (одобрение, эмоциональная поддержка), организующей (привлечение внимания, концентрирование на выполнении работы, напоминание о необходимости самопроверки), направляющей (повторение и разъяснение инструкции к заданию); </a:t>
            </a:r>
          </a:p>
          <a:p>
            <a:pPr algn="just"/>
            <a:r>
              <a:rPr lang="ru-RU" dirty="0"/>
              <a:t>•	увеличение времени на выполнение заданий;   </a:t>
            </a:r>
          </a:p>
          <a:p>
            <a:pPr algn="just"/>
            <a:r>
              <a:rPr lang="ru-RU" dirty="0"/>
              <a:t>•	возможность организации короткого перерыва (10-15 мин) при нарастании в поведении ребенка проявлений утомления, истощения; </a:t>
            </a:r>
          </a:p>
          <a:p>
            <a:pPr algn="just"/>
            <a:r>
              <a:rPr lang="ru-RU" dirty="0"/>
              <a:t>            Недопустимым являются негативные реакции со стороны педагога, создание ситуаций, приводящим к эмоциональному травмированию ребёнка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018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9672" y="320934"/>
            <a:ext cx="53080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8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8188" algn="l"/>
              </a:tabLst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8188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ЗАКЛЮЧЕНИЕ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8188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ЦЕНТРАЛЬНОЙ ПСИХОЛОГО-МЕДИКО-ПЕДАГОГИЧЕСКОЙ КОМИССИИ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818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7408"/>
              </p:ext>
            </p:extLst>
          </p:nvPr>
        </p:nvGraphicFramePr>
        <p:xfrm>
          <a:off x="1749986" y="980728"/>
          <a:ext cx="5414302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302963"/>
                <a:gridCol w="1702016"/>
                <a:gridCol w="1370609"/>
                <a:gridCol w="336037"/>
                <a:gridCol w="1702677"/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от</a:t>
                      </a:r>
                      <a:endParaRPr lang="ru-RU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14.11.2016</a:t>
                      </a:r>
                      <a:endParaRPr lang="ru-RU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51094"/>
              </p:ext>
            </p:extLst>
          </p:nvPr>
        </p:nvGraphicFramePr>
        <p:xfrm>
          <a:off x="1115616" y="1340768"/>
          <a:ext cx="6620718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1333073"/>
                <a:gridCol w="5287645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Ф.И.О. ребенка:</a:t>
                      </a:r>
                      <a:endParaRPr lang="ru-RU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Дата рождения:</a:t>
                      </a:r>
                      <a:endParaRPr lang="ru-RU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844825"/>
            <a:ext cx="64643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79928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256490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Ограниченные возможности здоровья: 	имеет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48883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799288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37890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Уровень образования</a:t>
            </a:r>
            <a:r>
              <a:rPr lang="ru-RU" dirty="0"/>
              <a:t>:	ООО (основное общее образование)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293096"/>
            <a:ext cx="79928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Программа:</a:t>
            </a:r>
            <a:r>
              <a:rPr lang="ru-RU" dirty="0"/>
              <a:t> 	</a:t>
            </a:r>
            <a:r>
              <a:rPr lang="ru-RU" sz="1600" dirty="0"/>
              <a:t>АОП (адаптированная образовательная программа)/ АООП (адаптированная основная образовательная программа) 	</a:t>
            </a:r>
          </a:p>
          <a:p>
            <a:r>
              <a:rPr lang="ru-RU" sz="1600" dirty="0"/>
              <a:t>для обучающихся с нарушениями </a:t>
            </a:r>
            <a:r>
              <a:rPr lang="ru-RU" sz="1600" dirty="0" smtClean="0"/>
              <a:t>слуха разработанной </a:t>
            </a:r>
            <a:r>
              <a:rPr lang="ru-RU" sz="1600" dirty="0"/>
              <a:t>с ориентировкой на содержание Примерной АООП НОО по варианту 1.2	</a:t>
            </a:r>
          </a:p>
          <a:p>
            <a:r>
              <a:rPr lang="ru-RU" sz="1200" dirty="0"/>
              <a:t>(</a:t>
            </a:r>
            <a:r>
              <a:rPr lang="ru-RU" sz="1100" dirty="0"/>
              <a:t>ориентировка предполагает учет,  предложенных в  Примерной АООП, направления и содержание коррекционно-развивающей работы, материально-технические условия реализации и иных аспектов, не противоречащих рекомендованному уровню образования</a:t>
            </a:r>
            <a:r>
              <a:rPr lang="ru-RU" sz="1100" dirty="0" smtClean="0"/>
              <a:t>)</a:t>
            </a:r>
          </a:p>
          <a:p>
            <a:r>
              <a:rPr lang="ru-RU" b="1" dirty="0" smtClean="0"/>
              <a:t>Класс:     </a:t>
            </a:r>
            <a:r>
              <a:rPr lang="ru-RU" dirty="0" smtClean="0"/>
              <a:t>7  класс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0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548680"/>
            <a:ext cx="8316044" cy="52926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b="1" dirty="0"/>
              <a:t>Режим обучения:</a:t>
            </a:r>
            <a:r>
              <a:rPr lang="ru-RU" dirty="0"/>
              <a:t>	</a:t>
            </a:r>
            <a:r>
              <a:rPr lang="ru-RU" sz="1800" i="1" dirty="0"/>
              <a:t>полный день</a:t>
            </a:r>
          </a:p>
          <a:p>
            <a:r>
              <a:rPr lang="ru-RU" sz="1000" dirty="0"/>
              <a:t>(Образование обучающихся с ограниченными возможностями здоровья (к ним относятся и воспитанники дошкольных образовательных организаций) (п.1. ст.33. 273-ФЗ "Об образовании в РФ")может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 (п.4. ст. 79. 273-ФЗ " Об образовании в РФ"))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/>
              <a:t>Пакет прочих специальных условий:</a:t>
            </a:r>
          </a:p>
          <a:p>
            <a:r>
              <a:rPr lang="ru-RU" sz="2000" b="1" dirty="0"/>
              <a:t>Предоставление услуг ассистента/тьютора:</a:t>
            </a:r>
            <a:r>
              <a:rPr lang="ru-RU" sz="2000" dirty="0"/>
              <a:t>	</a:t>
            </a:r>
            <a:r>
              <a:rPr lang="ru-RU" sz="2000" i="1" dirty="0"/>
              <a:t>не требуется</a:t>
            </a:r>
          </a:p>
          <a:p>
            <a:r>
              <a:rPr lang="ru-RU" sz="2000" b="1" dirty="0" smtClean="0"/>
              <a:t>Обеспечение </a:t>
            </a:r>
            <a:r>
              <a:rPr lang="ru-RU" sz="2000" b="1" dirty="0"/>
              <a:t>архитектурной доступности/организация пространства</a:t>
            </a:r>
            <a:r>
              <a:rPr lang="ru-RU" sz="2000" b="1" dirty="0" smtClean="0"/>
              <a:t>: </a:t>
            </a:r>
            <a:r>
              <a:rPr lang="ru-RU" sz="1600" i="1" dirty="0" smtClean="0"/>
              <a:t>отдельные </a:t>
            </a:r>
            <a:r>
              <a:rPr lang="ru-RU" sz="1600" i="1" dirty="0"/>
              <a:t>специально оборудованные помещения для проведения занятий с педагогом-психологом, учителем-логопедом и другими специалистами, отвечающие задачам программы коррекционной работы психолого-педагогического сопровождения </a:t>
            </a:r>
            <a:r>
              <a:rPr lang="ru-RU" sz="1600" i="1" dirty="0" smtClean="0"/>
              <a:t>…</a:t>
            </a:r>
          </a:p>
          <a:p>
            <a:r>
              <a:rPr lang="ru-RU" sz="2000" b="1" dirty="0" smtClean="0"/>
              <a:t>Специальные </a:t>
            </a:r>
            <a:r>
              <a:rPr lang="ru-RU" sz="2000" b="1" dirty="0"/>
              <a:t>технические средства обучения:</a:t>
            </a:r>
          </a:p>
          <a:p>
            <a:r>
              <a:rPr lang="ru-RU" sz="1600" i="1" dirty="0"/>
              <a:t>допустимо использование мультимедийного видеопроекционного оборудования, аудио- и видео- техники в  урочной и во внеурочной деятельности;  индивидуальные логопедические зонды, зеркала; специальные компьютерные программы по диагностике и коррекции нарушений речи….</a:t>
            </a:r>
          </a:p>
          <a:p>
            <a:r>
              <a:rPr lang="ru-RU" sz="2200" b="1" dirty="0" smtClean="0"/>
              <a:t>Специальные </a:t>
            </a:r>
            <a:r>
              <a:rPr lang="ru-RU" sz="2200" b="1" dirty="0"/>
              <a:t>учебники и учебные пособия:</a:t>
            </a:r>
          </a:p>
          <a:p>
            <a:r>
              <a:rPr lang="ru-RU" sz="1600" i="1" dirty="0"/>
              <a:t>лингводидактические комплекты; специальный дидактический материал для развития дыхания, голоса, мелкой моторики, коррекции (компенсации) дефектов звукопроизношения, нарушений лексико-грамматического строя, связной речи, профилактики и коррекции нарушений чтения и письма….</a:t>
            </a:r>
          </a:p>
          <a:p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6255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7544" y="476672"/>
            <a:ext cx="8388052" cy="5832648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/>
              <a:t>Организация учебного места</a:t>
            </a:r>
            <a:r>
              <a:rPr lang="ru-RU" b="1" dirty="0"/>
              <a:t>:</a:t>
            </a:r>
          </a:p>
          <a:p>
            <a:r>
              <a:rPr lang="ru-RU" i="1" dirty="0"/>
              <a:t>согласно санитарно-гигиеническим </a:t>
            </a:r>
            <a:r>
              <a:rPr lang="ru-RU" i="1" dirty="0" smtClean="0"/>
              <a:t>нормам….</a:t>
            </a:r>
            <a:endParaRPr lang="ru-RU" i="1" dirty="0"/>
          </a:p>
          <a:p>
            <a:endParaRPr lang="ru-RU" dirty="0"/>
          </a:p>
          <a:p>
            <a:r>
              <a:rPr lang="ru-RU" sz="2600" b="1" dirty="0"/>
              <a:t>Система оценки достижений:</a:t>
            </a:r>
          </a:p>
          <a:p>
            <a:r>
              <a:rPr lang="ru-RU" i="1" dirty="0"/>
              <a:t>согласно примерной АООП по соответствующему варианту ФГОС НОО ОВЗ</a:t>
            </a:r>
          </a:p>
          <a:p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r>
              <a:rPr lang="ru-RU" sz="2600" b="1" dirty="0" smtClean="0"/>
              <a:t>Другие специальные условия:	</a:t>
            </a:r>
          </a:p>
          <a:p>
            <a:r>
              <a:rPr lang="ru-RU" i="1" dirty="0" smtClean="0"/>
              <a:t>по </a:t>
            </a:r>
            <a:r>
              <a:rPr lang="ru-RU" i="1" dirty="0"/>
              <a:t>медицинским показаниям ведущего врача</a:t>
            </a:r>
            <a:r>
              <a:rPr lang="ru-RU" i="1" dirty="0" smtClean="0"/>
              <a:t>:…………….</a:t>
            </a:r>
            <a:endParaRPr lang="ru-RU" i="1" dirty="0"/>
          </a:p>
          <a:p>
            <a:r>
              <a:rPr lang="ru-RU" i="1" dirty="0"/>
              <a:t>Регулярная динамическая оценка состояния обучающегося психолого-медико-педагогическим консилиумом образовательной организации и сопровождение обучающегося специалистами консилиума, направленное на предупреждение поведенческой дезадаптации</a:t>
            </a:r>
          </a:p>
          <a:p>
            <a:endParaRPr lang="ru-RU" i="1" dirty="0"/>
          </a:p>
          <a:p>
            <a:r>
              <a:rPr lang="ru-RU" sz="2600" b="1" dirty="0"/>
              <a:t>3. Сдача ГИА (государственной итоговой аттестации)</a:t>
            </a:r>
          </a:p>
          <a:p>
            <a:r>
              <a:rPr lang="ru-RU" b="1" dirty="0"/>
              <a:t>Форма проведения ГИА:  	по программе основного общего образования:</a:t>
            </a:r>
          </a:p>
          <a:p>
            <a:r>
              <a:rPr lang="ru-RU" i="1" dirty="0"/>
              <a:t>определяется в 9 классе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Особые условия проведения ГИА</a:t>
            </a:r>
          </a:p>
          <a:p>
            <a:r>
              <a:rPr lang="ru-RU" i="1" dirty="0"/>
              <a:t>определяется в 9 классе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0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7544" y="332656"/>
            <a:ext cx="8388052" cy="5508686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/>
              <a:t>4. Коррекционно –развивающая работа </a:t>
            </a:r>
          </a:p>
          <a:p>
            <a:r>
              <a:rPr lang="ru-RU" sz="5000" b="1" dirty="0"/>
              <a:t>Необходимые направления и сроки коррекционно-развивающей работы специалистов</a:t>
            </a:r>
          </a:p>
          <a:p>
            <a:r>
              <a:rPr lang="ru-RU" sz="3000" i="1" dirty="0"/>
              <a:t>Задачи и направления работы могут быть конкретизированы и скорректированы специалистами организации в соответствии с изменением зоны ближайшего развития</a:t>
            </a:r>
          </a:p>
          <a:p>
            <a:r>
              <a:rPr lang="ru-RU" sz="3600" b="1" dirty="0"/>
              <a:t>Педагог-психолог:  </a:t>
            </a:r>
          </a:p>
          <a:p>
            <a:endParaRPr lang="ru-RU" dirty="0"/>
          </a:p>
          <a:p>
            <a:r>
              <a:rPr lang="ru-RU" sz="3600" b="1" dirty="0"/>
              <a:t>Сроки:  </a:t>
            </a:r>
            <a:r>
              <a:rPr lang="ru-RU" sz="3000" i="1" dirty="0"/>
              <a:t>до окончания ООО (основного общего образования)</a:t>
            </a:r>
          </a:p>
          <a:p>
            <a:r>
              <a:rPr lang="ru-RU" sz="3600" b="1" dirty="0"/>
              <a:t>Учитель-логопед: </a:t>
            </a:r>
          </a:p>
          <a:p>
            <a:endParaRPr lang="ru-RU" dirty="0"/>
          </a:p>
          <a:p>
            <a:r>
              <a:rPr lang="ru-RU" sz="3500" b="1" dirty="0"/>
              <a:t>Сроки:</a:t>
            </a:r>
            <a:r>
              <a:rPr lang="ru-RU" sz="5000" b="1" dirty="0"/>
              <a:t>  </a:t>
            </a:r>
            <a:r>
              <a:rPr lang="ru-RU" sz="3000" i="1" dirty="0"/>
              <a:t>до окончания ООО (основного общего образования)</a:t>
            </a:r>
          </a:p>
          <a:p>
            <a:r>
              <a:rPr lang="ru-RU" sz="3600" b="1" dirty="0"/>
              <a:t>Учитель-дефектолог:  </a:t>
            </a:r>
          </a:p>
          <a:p>
            <a:endParaRPr lang="ru-RU" dirty="0"/>
          </a:p>
          <a:p>
            <a:r>
              <a:rPr lang="ru-RU" sz="3600" b="1" dirty="0"/>
              <a:t>Сроки:</a:t>
            </a:r>
            <a:r>
              <a:rPr lang="ru-RU" dirty="0"/>
              <a:t>  </a:t>
            </a:r>
            <a:r>
              <a:rPr lang="ru-RU" sz="3000" i="1" dirty="0"/>
              <a:t>до окончания ООО (основного общего образования)</a:t>
            </a:r>
          </a:p>
          <a:p>
            <a:r>
              <a:rPr lang="ru-RU" sz="3600" b="1" dirty="0"/>
              <a:t>Педагоги/воспитатели:</a:t>
            </a:r>
          </a:p>
          <a:p>
            <a:r>
              <a:rPr lang="ru-RU" dirty="0"/>
              <a:t>взаимодействие с узкими специалистами, ликвидация пробелов в знаниях;</a:t>
            </a:r>
          </a:p>
          <a:p>
            <a:r>
              <a:rPr lang="ru-RU" dirty="0"/>
              <a:t>организация педагогического процесса с учетом темпа, работоспособности ребенка; отработка программы действий при выполнении задания; формирование учебных навыков, учебного поведения;</a:t>
            </a:r>
          </a:p>
          <a:p>
            <a:r>
              <a:rPr lang="ru-RU" dirty="0"/>
              <a:t>Сроки:  до окончания ООО (основного общего образования)</a:t>
            </a:r>
          </a:p>
          <a:p>
            <a:r>
              <a:rPr lang="ru-RU" sz="3600" b="1" dirty="0"/>
              <a:t>Социальный педагог</a:t>
            </a:r>
            <a:r>
              <a:rPr lang="ru-RU" dirty="0"/>
              <a:t>: </a:t>
            </a:r>
            <a:r>
              <a:rPr lang="ru-RU" sz="3000" i="1" dirty="0"/>
              <a:t>сопровождение семьи</a:t>
            </a:r>
          </a:p>
          <a:p>
            <a:r>
              <a:rPr lang="ru-RU" sz="3600" b="1" dirty="0"/>
              <a:t>Сроки:  </a:t>
            </a:r>
            <a:r>
              <a:rPr lang="ru-RU" sz="3000" i="1" dirty="0"/>
              <a:t>до окончания ООО (основного общего образования)</a:t>
            </a:r>
          </a:p>
          <a:p>
            <a:r>
              <a:rPr lang="ru-RU" sz="3600" b="1" dirty="0"/>
              <a:t>Работа с родителями</a:t>
            </a:r>
            <a:r>
              <a:rPr lang="ru-RU" dirty="0"/>
              <a:t>:</a:t>
            </a:r>
          </a:p>
          <a:p>
            <a:r>
              <a:rPr lang="ru-RU" sz="3000" i="1" dirty="0"/>
              <a:t>информирование семьи о методах реабилитации, методах организации жизни дома;</a:t>
            </a:r>
          </a:p>
          <a:p>
            <a:r>
              <a:rPr lang="ru-RU" sz="3000" i="1" dirty="0"/>
              <a:t>консультативная помощь семье по коррекции проблем развития обучающегося</a:t>
            </a:r>
          </a:p>
          <a:p>
            <a:r>
              <a:rPr lang="ru-RU" sz="3000" i="1" dirty="0"/>
              <a:t>психологическое консультирование семьи по формированию адекватных представлений о возможностях и проблемах ребенка;</a:t>
            </a:r>
          </a:p>
          <a:p>
            <a:r>
              <a:rPr lang="ru-RU" sz="3000" i="1" dirty="0"/>
              <a:t>психологическая поддержка семьи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0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476672"/>
            <a:ext cx="8460060" cy="5976664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/>
              <a:t>5. Рекомендации ЦПМПК по обращению в иные организации</a:t>
            </a:r>
          </a:p>
          <a:p>
            <a:r>
              <a:rPr lang="ru-RU" i="1" dirty="0"/>
              <a:t>Полное психиатрическое обследование с подсчетом IQ и уточнением диагноза </a:t>
            </a:r>
          </a:p>
          <a:p>
            <a:r>
              <a:rPr lang="ru-RU" i="1" dirty="0"/>
              <a:t>Наблюдение психиатра</a:t>
            </a:r>
          </a:p>
          <a:p>
            <a:r>
              <a:rPr lang="ru-RU" i="1" dirty="0"/>
              <a:t>Посещение занятий в организациях дополнительного образования с учетом интересов обучающегося, включение обучающегося в доступные интеллектуальные, творческие соревнования, </a:t>
            </a:r>
            <a:r>
              <a:rPr lang="ru-RU" i="1" dirty="0" err="1"/>
              <a:t>проектировочно</a:t>
            </a:r>
            <a:r>
              <a:rPr lang="ru-RU" i="1" dirty="0"/>
              <a:t>-исследовательскую деятельность</a:t>
            </a:r>
          </a:p>
          <a:p>
            <a:r>
              <a:rPr lang="ru-RU" i="1" dirty="0"/>
              <a:t>Интеграция обучающегося в детское сообщество в рамках организации дополнительного образования, посещение досуговых мероприятий</a:t>
            </a:r>
          </a:p>
          <a:p>
            <a:r>
              <a:rPr lang="ru-RU" dirty="0"/>
              <a:t> </a:t>
            </a:r>
          </a:p>
          <a:p>
            <a:r>
              <a:rPr lang="ru-RU" sz="2900" b="1" dirty="0"/>
              <a:t>6. Вероятностный прогноз развития</a:t>
            </a:r>
          </a:p>
          <a:p>
            <a:r>
              <a:rPr lang="ru-RU" i="1" dirty="0"/>
              <a:t>Благоприятный прогноз развития  при создании в образовательной организации рекомендованных специальных условий</a:t>
            </a:r>
          </a:p>
          <a:p>
            <a:endParaRPr lang="ru-RU" dirty="0"/>
          </a:p>
          <a:p>
            <a:r>
              <a:rPr lang="ru-RU" sz="2900" b="1" dirty="0"/>
              <a:t>Сроки прохождения ЦПМПК</a:t>
            </a:r>
          </a:p>
          <a:p>
            <a:endParaRPr lang="ru-RU" dirty="0"/>
          </a:p>
          <a:p>
            <a:r>
              <a:rPr lang="ru-RU" sz="2900" b="1" dirty="0"/>
              <a:t>Срок планового повторного прохождения ЦПМПК:</a:t>
            </a:r>
          </a:p>
          <a:p>
            <a:r>
              <a:rPr lang="ru-RU" i="1" dirty="0"/>
              <a:t>перед завершением обучения по ООО (не позже, чем в январе-феврале)</a:t>
            </a:r>
          </a:p>
          <a:p>
            <a:endParaRPr lang="ru-RU" dirty="0"/>
          </a:p>
          <a:p>
            <a:r>
              <a:rPr lang="ru-RU" sz="2900" b="1" dirty="0"/>
              <a:t>Срок внепланового повторного прохождения ЦПМПК:</a:t>
            </a:r>
          </a:p>
          <a:p>
            <a:r>
              <a:rPr lang="ru-RU" i="1" dirty="0"/>
              <a:t>при устойчивой неуспеваемости по нескольким предметам и сопутствующим трудностях психосоциальной адаптации – не позже чем через год после начала освоения рекомендованного варианта программы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ребёнок не может учиться так, как мы учим, может быть мы должны учить так как он умеет! (</a:t>
            </a:r>
            <a:r>
              <a:rPr lang="en-US" dirty="0"/>
              <a:t>Ignacio Estrada</a:t>
            </a:r>
            <a:r>
              <a:rPr lang="ru-RU" dirty="0"/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5543" y="2702653"/>
            <a:ext cx="2873744" cy="316111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45025" y="2640325"/>
            <a:ext cx="3657600" cy="27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27584" y="647452"/>
          <a:ext cx="7632848" cy="5635873"/>
        </p:xfrm>
        <a:graphic>
          <a:graphicData uri="http://schemas.openxmlformats.org/drawingml/2006/table">
            <a:tbl>
              <a:tblPr/>
              <a:tblGrid>
                <a:gridCol w="3816424"/>
                <a:gridCol w="3816424"/>
              </a:tblGrid>
              <a:tr h="850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500" b="1" u="sng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«Обычное» образование</a:t>
                      </a:r>
                      <a:endParaRPr lang="ru-RU" sz="25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500" b="1" u="sng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Специальное </a:t>
                      </a:r>
                      <a:r>
                        <a:rPr lang="ru-RU" sz="2500" b="1" u="sng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25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852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«Обычный»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ребенок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Круглые колышки для круглых отверстий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«Обычные»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педагоги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«Обычные»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школы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«Особый»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ребенок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Квадратные колышки для квадратных отверстий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Специальные педагоги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Специальные школы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342" name="Picture 6" descr="http://obrazovanie.perspektiva-inva.ru/files/resized_page_images/new_page612_01_215x14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9632" y="1628800"/>
            <a:ext cx="2831652" cy="1864371"/>
          </a:xfrm>
          <a:prstGeom prst="rect">
            <a:avLst/>
          </a:prstGeom>
          <a:noFill/>
        </p:spPr>
      </p:pic>
      <p:pic>
        <p:nvPicPr>
          <p:cNvPr id="14341" name="Picture 5" descr="http://obrazovanie.perspektiva-inva.ru/files/resized_page_images/new_page612_02_215x14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148064" y="1700808"/>
            <a:ext cx="2772308" cy="1825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3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chemeClr val="tx1"/>
                </a:solidFill>
              </a:rPr>
              <a:t>Варианты образовательных программ на основе ФГОС</a:t>
            </a:r>
            <a:endParaRPr lang="ru-RU" sz="35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19257"/>
            <a:ext cx="7128792" cy="3758016"/>
          </a:xfrm>
        </p:spPr>
        <p:txBody>
          <a:bodyPr>
            <a:normAutofit fontScale="92500" lnSpcReduction="10000"/>
          </a:bodyPr>
          <a:lstStyle/>
          <a:p>
            <a:pPr marL="0" indent="361950" algn="just">
              <a:buAutoNum type="arabicPeriod"/>
            </a:pPr>
            <a:r>
              <a:rPr lang="ru-RU" sz="2300" dirty="0" smtClean="0">
                <a:solidFill>
                  <a:schemeClr val="tx1"/>
                </a:solidFill>
              </a:rPr>
              <a:t>Обучающийся с ОВЗ получает образование, сопоставимое с образованием здоровых сверстников, находясь в их среде, и в те же календарные сроки. При необходимости может создаваться индивидуальный учебный план.</a:t>
            </a:r>
          </a:p>
          <a:p>
            <a:pPr marL="0" indent="361950" algn="just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Имеет право на прохождение текущей, промежуточной и государственной итоговой аттестации в иных формах.</a:t>
            </a:r>
          </a:p>
          <a:p>
            <a:pPr marL="0" indent="0" algn="just">
              <a:buNone/>
              <a:tabLst>
                <a:tab pos="357188" algn="l"/>
              </a:tabLst>
            </a:pPr>
            <a:r>
              <a:rPr lang="ru-RU" sz="2300" dirty="0" smtClean="0">
                <a:solidFill>
                  <a:schemeClr val="tx1"/>
                </a:solidFill>
              </a:rPr>
              <a:t>	Требования к структуре программы коррекционной работы на всех уровнях общего образования (начального, основного и среднего) определены ФГОС общего образования.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chemeClr val="tx1"/>
                </a:solidFill>
              </a:rPr>
              <a:t>Варианты образовательных программ на основе ФГОС</a:t>
            </a:r>
            <a:endParaRPr lang="ru-RU" sz="35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44824"/>
            <a:ext cx="7416824" cy="4320480"/>
          </a:xfrm>
        </p:spPr>
        <p:txBody>
          <a:bodyPr>
            <a:normAutofit fontScale="92500" lnSpcReduction="20000"/>
          </a:bodyPr>
          <a:lstStyle/>
          <a:p>
            <a:pPr marL="0" indent="357188" algn="just"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2.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Обучающийся с ОВЗ получает образование, сопоставимое по итоговым достижениям к моменту завершения школьного обучения с образованием здоровых сверстников, но </a:t>
            </a:r>
            <a:r>
              <a:rPr lang="ru-RU" sz="2200" b="1" dirty="0" smtClean="0">
                <a:solidFill>
                  <a:schemeClr val="tx1"/>
                </a:solidFill>
              </a:rPr>
              <a:t>в более пролонгированные календарные сроки</a:t>
            </a:r>
            <a:r>
              <a:rPr lang="ru-RU" sz="2200" dirty="0" smtClean="0">
                <a:solidFill>
                  <a:schemeClr val="tx1"/>
                </a:solidFill>
              </a:rPr>
              <a:t>, которые определяются Стандартом </a:t>
            </a:r>
            <a:r>
              <a:rPr lang="ru-RU" sz="2200" b="1" dirty="0" smtClean="0">
                <a:solidFill>
                  <a:schemeClr val="tx1"/>
                </a:solidFill>
              </a:rPr>
              <a:t>по адаптированной образовательной программе </a:t>
            </a:r>
            <a:r>
              <a:rPr lang="ru-RU" sz="2200" dirty="0" smtClean="0">
                <a:solidFill>
                  <a:schemeClr val="tx1"/>
                </a:solidFill>
              </a:rPr>
              <a:t>для каждой категории обучающихся. Обучение детей с ограниченными возможностями здоровья совместно со здоровыми сверстниками, а также в отдельных классах или группах предполагает использование адаптированной образовательной программы. </a:t>
            </a:r>
          </a:p>
          <a:p>
            <a:pPr marL="0" indent="357188" algn="just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Усиленное внимание к формированию полноценной жизненной компетенции.</a:t>
            </a:r>
          </a:p>
          <a:p>
            <a:pPr marL="0" indent="357188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Имеет право на прохождение текущей, промежуточной и государственной итоговой аттестации в иных формах.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chemeClr val="tx1"/>
                </a:solidFill>
              </a:rPr>
              <a:t>Варианты образовательных программ на основе ФГОС</a:t>
            </a:r>
            <a:endParaRPr lang="ru-RU" sz="35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88840"/>
            <a:ext cx="7272808" cy="4032448"/>
          </a:xfrm>
        </p:spPr>
        <p:txBody>
          <a:bodyPr>
            <a:normAutofit fontScale="85000" lnSpcReduction="20000"/>
          </a:bodyPr>
          <a:lstStyle/>
          <a:p>
            <a:pPr marL="0" indent="357188" algn="just"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3. </a:t>
            </a:r>
            <a:r>
              <a:rPr lang="ru-RU" sz="2200" dirty="0" smtClean="0">
                <a:solidFill>
                  <a:schemeClr val="tx1"/>
                </a:solidFill>
              </a:rPr>
              <a:t>Обучающийся с ОВЗ получает образование, </a:t>
            </a:r>
            <a:r>
              <a:rPr lang="ru-RU" sz="2200" b="1" dirty="0" smtClean="0">
                <a:solidFill>
                  <a:schemeClr val="tx1"/>
                </a:solidFill>
              </a:rPr>
              <a:t>не сопоставимое</a:t>
            </a:r>
            <a:r>
              <a:rPr lang="ru-RU" sz="2200" dirty="0" smtClean="0">
                <a:solidFill>
                  <a:schemeClr val="tx1"/>
                </a:solidFill>
              </a:rPr>
              <a:t> по итоговым достижениям к моменту завершения школьного обучения </a:t>
            </a:r>
            <a:r>
              <a:rPr lang="ru-RU" sz="2200" b="1" dirty="0" smtClean="0">
                <a:solidFill>
                  <a:schemeClr val="tx1"/>
                </a:solidFill>
              </a:rPr>
              <a:t>с образованием сверстников </a:t>
            </a:r>
            <a:r>
              <a:rPr lang="ru-RU" sz="2200" dirty="0" smtClean="0">
                <a:solidFill>
                  <a:schemeClr val="tx1"/>
                </a:solidFill>
              </a:rPr>
              <a:t>без ограничений здоровья, </a:t>
            </a:r>
            <a:r>
              <a:rPr lang="ru-RU" sz="2200" b="1" dirty="0" smtClean="0">
                <a:solidFill>
                  <a:schemeClr val="tx1"/>
                </a:solidFill>
              </a:rPr>
              <a:t>в более пролонгированные календарные сроки</a:t>
            </a:r>
            <a:r>
              <a:rPr lang="ru-RU" sz="2200" dirty="0" smtClean="0">
                <a:solidFill>
                  <a:schemeClr val="tx1"/>
                </a:solidFill>
              </a:rPr>
              <a:t>, которые определяются Стандартом для каждой категории обучающихся.</a:t>
            </a:r>
          </a:p>
          <a:p>
            <a:pPr marL="0" indent="357188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В структуре адаптированной образовательной Программы </a:t>
            </a:r>
            <a:r>
              <a:rPr lang="ru-RU" sz="2200" b="1" dirty="0" smtClean="0">
                <a:solidFill>
                  <a:schemeClr val="tx1"/>
                </a:solidFill>
              </a:rPr>
              <a:t>«академический» компонент сокращен</a:t>
            </a:r>
            <a:r>
              <a:rPr lang="ru-RU" sz="2200" dirty="0" smtClean="0">
                <a:solidFill>
                  <a:schemeClr val="tx1"/>
                </a:solidFill>
              </a:rPr>
              <a:t> в пользу расширения области развития </a:t>
            </a:r>
            <a:r>
              <a:rPr lang="ru-RU" sz="2200" b="1" dirty="0" smtClean="0">
                <a:solidFill>
                  <a:schemeClr val="tx1"/>
                </a:solidFill>
              </a:rPr>
              <a:t>жизненной компетенции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</a:p>
          <a:p>
            <a:pPr marL="0" indent="357188" algn="just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Одним из важнейших условий включения ребенка с ОВЗ </a:t>
            </a:r>
            <a:r>
              <a:rPr lang="ru-RU" sz="2200" dirty="0" smtClean="0">
                <a:solidFill>
                  <a:schemeClr val="tx1"/>
                </a:solidFill>
              </a:rPr>
              <a:t>в среду здоровых сверстников является </a:t>
            </a:r>
            <a:r>
              <a:rPr lang="ru-RU" sz="2200" b="1" dirty="0" smtClean="0">
                <a:solidFill>
                  <a:schemeClr val="tx1"/>
                </a:solidFill>
              </a:rPr>
              <a:t>устойчивость форм адаптивного поведения.</a:t>
            </a:r>
          </a:p>
          <a:p>
            <a:pPr marL="0" indent="357188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Обучающимся с ограниченными возможностями здоровья, освоившим адаптированную образовательную программу выдается </a:t>
            </a:r>
            <a:r>
              <a:rPr lang="ru-RU" sz="2200" b="1" dirty="0" smtClean="0">
                <a:solidFill>
                  <a:schemeClr val="tx1"/>
                </a:solidFill>
              </a:rPr>
              <a:t>свидетельство об обучении.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chemeClr val="tx1"/>
                </a:solidFill>
              </a:rPr>
              <a:t>Варианты образовательных программ на основе ФГОС</a:t>
            </a:r>
            <a:endParaRPr lang="ru-RU" sz="35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6768752" cy="4320480"/>
          </a:xfrm>
        </p:spPr>
        <p:txBody>
          <a:bodyPr>
            <a:normAutofit fontScale="92500" lnSpcReduction="20000"/>
          </a:bodyPr>
          <a:lstStyle/>
          <a:p>
            <a:pPr marL="0" indent="357188" algn="just"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4. </a:t>
            </a:r>
            <a:r>
              <a:rPr lang="ru-RU" sz="2200" dirty="0" smtClean="0">
                <a:solidFill>
                  <a:schemeClr val="tx1"/>
                </a:solidFill>
              </a:rPr>
              <a:t>Обучающийся с ОВЗ (со сложными и множественными нарушениями развития) получает образование по адаптированной основной образовательной программе, созданной на основе индивидуального учебного плана. </a:t>
            </a:r>
          </a:p>
          <a:p>
            <a:pPr marL="0" indent="357188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При значительном ограничении и утилитарности содержания «академического» компонента образования требуется </a:t>
            </a:r>
            <a:r>
              <a:rPr lang="ru-RU" sz="2200" b="1" dirty="0" smtClean="0">
                <a:solidFill>
                  <a:schemeClr val="tx1"/>
                </a:solidFill>
              </a:rPr>
              <a:t>максимальное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углубление в область развития жизненной компетенции. </a:t>
            </a:r>
          </a:p>
          <a:p>
            <a:pPr marL="0" indent="357188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Обязательной является </a:t>
            </a:r>
            <a:r>
              <a:rPr lang="ru-RU" sz="2200" b="1" dirty="0" smtClean="0">
                <a:solidFill>
                  <a:schemeClr val="tx1"/>
                </a:solidFill>
              </a:rPr>
              <a:t>специальная организация среды </a:t>
            </a:r>
            <a:r>
              <a:rPr lang="ru-RU" sz="2200" dirty="0" smtClean="0">
                <a:solidFill>
                  <a:schemeClr val="tx1"/>
                </a:solidFill>
              </a:rPr>
              <a:t>обучающегося. </a:t>
            </a:r>
          </a:p>
          <a:p>
            <a:pPr marL="0" indent="357188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Реализован в разных формах: как совместно с другими обучающимися, так и в отдельных классах, в форме обучения ребенка на дому или семейного образования.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</a:p>
          <a:p>
            <a:pPr marL="0" indent="357188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Выдается </a:t>
            </a:r>
            <a:r>
              <a:rPr lang="ru-RU" sz="2200" b="1" dirty="0" smtClean="0">
                <a:solidFill>
                  <a:schemeClr val="tx1"/>
                </a:solidFill>
              </a:rPr>
              <a:t>свидетельство об обучении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ля стенда\2\hello_html_7756a0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48" y="269633"/>
            <a:ext cx="6240010" cy="63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601442"/>
          <a:ext cx="7848872" cy="5754406"/>
        </p:xfrm>
        <a:graphic>
          <a:graphicData uri="http://schemas.openxmlformats.org/drawingml/2006/table">
            <a:tbl>
              <a:tblPr/>
              <a:tblGrid>
                <a:gridCol w="3924436"/>
                <a:gridCol w="3924436"/>
              </a:tblGrid>
              <a:tr h="4379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500" b="1" u="sng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Интегрированное образование</a:t>
                      </a:r>
                      <a:endParaRPr lang="ru-RU" sz="25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918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Адаптация ребенка</a:t>
                      </a:r>
                      <a:r>
                        <a:rPr lang="ru-RU" sz="22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 требованиям системы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Превращение квадратных колышков в круглые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Система остается неизменной</a:t>
                      </a:r>
                      <a:r>
                        <a:rPr lang="ru-RU" sz="22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Ребенок либо адаптируется к системе, либо становится для нее неприемлемым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361" name="Picture 1" descr="http://obrazovanie.perspektiva-inva.ru/files/resized_page_images/new_page612_03_550x10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99592" y="1412776"/>
            <a:ext cx="7381429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7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620688"/>
          <a:ext cx="7560840" cy="5659374"/>
        </p:xfrm>
        <a:graphic>
          <a:graphicData uri="http://schemas.openxmlformats.org/drawingml/2006/table">
            <a:tbl>
              <a:tblPr/>
              <a:tblGrid>
                <a:gridCol w="3780420"/>
                <a:gridCol w="3780420"/>
              </a:tblGrid>
              <a:tr h="5949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3500" b="1" u="sng" dirty="0">
                          <a:latin typeface="+mj-lt"/>
                          <a:ea typeface="Times New Roman"/>
                          <a:cs typeface="Times New Roman"/>
                        </a:rPr>
                        <a:t>Инклюзивное </a:t>
                      </a:r>
                      <a:r>
                        <a:rPr lang="ru-RU" sz="3500" b="1" u="sng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35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8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Все дети разные</a:t>
                      </a:r>
                      <a:r>
                        <a:rPr lang="ru-RU" sz="22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Все дети могут учиться 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Есть разные способности,</a:t>
                      </a:r>
                      <a:b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различные этнические группы,</a:t>
                      </a:r>
                      <a:b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разный рост,</a:t>
                      </a:r>
                      <a:b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возраст,</a:t>
                      </a:r>
                      <a:b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происхождение,</a:t>
                      </a:r>
                      <a:b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пол</a:t>
                      </a:r>
                      <a:r>
                        <a:rPr lang="ru-RU" sz="22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Адаптация системы к потребностям ребенка</a:t>
                      </a:r>
                      <a:r>
                        <a:rPr lang="ru-RU" sz="22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385" name="Picture 1" descr="http://obrazovanie.perspektiva-inva.ru/files/resized_page_images/new_page612_04_215x14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63588" y="1628800"/>
            <a:ext cx="4004189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6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обучение УО вебинар\вебинар УО.pptx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893"/>
            <a:ext cx="8856983" cy="66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обучение УО вебинар\вебинар УО.pptx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894"/>
            <a:ext cx="8813349" cy="66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Федеральный̆ закон от 29.12.2012 N 273-ФЗ (ред. от 23.07.2013)</a:t>
            </a:r>
            <a:br>
              <a:rPr lang="ru-RU" sz="2000" b="1" dirty="0"/>
            </a:br>
            <a:r>
              <a:rPr lang="ru-RU" sz="2000" b="1" dirty="0"/>
              <a:t>"Об образовании в Российской̆ Федерации»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550224" cy="43609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Статья </a:t>
            </a:r>
            <a:r>
              <a:rPr lang="ru-RU" dirty="0"/>
              <a:t>2 – определены основные понятия</a:t>
            </a:r>
          </a:p>
          <a:p>
            <a:pPr marL="0" indent="0">
              <a:buNone/>
            </a:pPr>
            <a:r>
              <a:rPr lang="ru-RU" dirty="0"/>
              <a:t>Статьи 5, 8 - определяют ответственных за обучение и поддержку детей с ОВЗ.</a:t>
            </a:r>
          </a:p>
          <a:p>
            <a:pPr marL="0" indent="0">
              <a:buNone/>
            </a:pPr>
            <a:r>
              <a:rPr lang="ru-RU" dirty="0"/>
              <a:t>Статья 17 – формы получения образования</a:t>
            </a:r>
          </a:p>
          <a:p>
            <a:pPr marL="0" indent="0">
              <a:buNone/>
            </a:pPr>
            <a:r>
              <a:rPr lang="ru-RU" dirty="0"/>
              <a:t>Статья 31 – организации, осуществляющие обучение</a:t>
            </a:r>
          </a:p>
          <a:p>
            <a:pPr marL="0" indent="0">
              <a:buNone/>
            </a:pPr>
            <a:r>
              <a:rPr lang="ru-RU" dirty="0"/>
              <a:t>Статья 34 – права обучающихся</a:t>
            </a:r>
          </a:p>
          <a:p>
            <a:pPr marL="0" indent="0">
              <a:buNone/>
            </a:pPr>
            <a:r>
              <a:rPr lang="ru-RU" dirty="0"/>
              <a:t>Статьи 41 и 66 – определяют условия обучения</a:t>
            </a:r>
          </a:p>
          <a:p>
            <a:pPr marL="0" indent="0">
              <a:buNone/>
            </a:pPr>
            <a:r>
              <a:rPr lang="ru-RU" dirty="0"/>
              <a:t>Статья 42 – одна из моделей организации ЦПМПК;</a:t>
            </a:r>
          </a:p>
          <a:p>
            <a:pPr marL="0" indent="0">
              <a:buNone/>
            </a:pPr>
            <a:r>
              <a:rPr lang="ru-RU" dirty="0"/>
              <a:t>Статья  44 – права и обязанности родителей</a:t>
            </a:r>
          </a:p>
          <a:p>
            <a:pPr marL="0" indent="0">
              <a:buNone/>
            </a:pPr>
            <a:r>
              <a:rPr lang="ru-RU" dirty="0"/>
              <a:t>Статья 55 - роль родителей и ответственность организации в организации обучения ребенка с ОВЗ по адаптированной основной общеобразовательной программе </a:t>
            </a:r>
          </a:p>
          <a:p>
            <a:pPr marL="0" indent="0">
              <a:buNone/>
            </a:pPr>
            <a:r>
              <a:rPr lang="ru-RU" dirty="0"/>
              <a:t>Статья 58 – промежуточная аттестация обучающихся (консультативная и экспертная роль специалистов ПМПК )</a:t>
            </a:r>
          </a:p>
          <a:p>
            <a:pPr marL="0" indent="0">
              <a:buNone/>
            </a:pPr>
            <a:r>
              <a:rPr lang="ru-RU" dirty="0"/>
              <a:t>Статья 59 – итоговая аттестация</a:t>
            </a:r>
          </a:p>
          <a:p>
            <a:pPr marL="0" indent="0">
              <a:buNone/>
            </a:pPr>
            <a:r>
              <a:rPr lang="ru-RU" dirty="0"/>
              <a:t>Статья 79 – организация получения образования обучающимися с ОВЗ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84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1560" y="548680"/>
            <a:ext cx="8244036" cy="58326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- 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30 августа 2013 г. № 1015 (ред. от 17.07.2015) «Об утверждении Порядка организации и осуществления образовательной деятельности по основным общеобразовательным </a:t>
            </a:r>
            <a:r>
              <a:rPr lang="ru-RU" dirty="0" smtClean="0"/>
              <a:t>программам - </a:t>
            </a:r>
            <a:r>
              <a:rPr lang="ru-RU" dirty="0"/>
              <a:t>образовательным программам начального общего основного общего и среднего общего образования (с изменениями 2015г.)».</a:t>
            </a:r>
          </a:p>
          <a:p>
            <a:pPr algn="just"/>
            <a:r>
              <a:rPr lang="ru-RU" dirty="0" smtClean="0"/>
              <a:t>- 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29 августа 2013 г. №1008 «Об утверждении порядка организации и осуществления образовательной деятельности по дополнительным общеобразовательным программам».</a:t>
            </a:r>
          </a:p>
          <a:p>
            <a:pPr algn="just"/>
            <a:r>
              <a:rPr lang="ru-RU" dirty="0" smtClean="0"/>
              <a:t>- 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9 ноября 2015 г.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679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962</TotalTime>
  <Words>2320</Words>
  <Application>Microsoft Office PowerPoint</Application>
  <PresentationFormat>Экран (4:3)</PresentationFormat>
  <Paragraphs>270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Sketchbook</vt:lpstr>
      <vt:lpstr>Особенности реализации  адаптированных образовательных программ  в школе</vt:lpstr>
      <vt:lpstr>Структура АООП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Федеральный̆ закон от 29.12.2012 N 273-ФЗ (ред. от 23.07.2013) "Об образовании в Российской̆ Федерации» </vt:lpstr>
      <vt:lpstr>Презентация PowerPoint</vt:lpstr>
      <vt:lpstr>Презентация PowerPoint</vt:lpstr>
      <vt:lpstr>Презентация PowerPoint</vt:lpstr>
      <vt:lpstr>Приказы Минобрнауки России от 19.12.2014</vt:lpstr>
      <vt:lpstr>Примерные адаптированные общеобразовательные программы начального общего образования для</vt:lpstr>
      <vt:lpstr>Презентация PowerPoint</vt:lpstr>
      <vt:lpstr>Проблемы инклюзивного образования</vt:lpstr>
      <vt:lpstr>Базовые организационно-педагогические условия реализации адаптированных образовательных программ:</vt:lpstr>
      <vt:lpstr>Презентация PowerPoint</vt:lpstr>
      <vt:lpstr>Презентация PowerPoint</vt:lpstr>
      <vt:lpstr>Из приказа 1598 АООП НОО определяет содержание и организацию образовательной деятельности на уровне НОО</vt:lpstr>
      <vt:lpstr>Презентация PowerPoint</vt:lpstr>
      <vt:lpstr>Итоговая оценка качества освоения обучающимися АООП НОО</vt:lpstr>
      <vt:lpstr>Система оценки достижений (Примерная адаптированная основная общеобразовательная программа  начального общего образования обучающихся с задержкой психического развития)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ребёнок не может учиться так, как мы учим, может быть мы должны учить так как он умеет! (Ignacio Estrada)</vt:lpstr>
      <vt:lpstr>Варианты образовательных программ на основе ФГОС</vt:lpstr>
      <vt:lpstr>Варианты образовательных программ на основе ФГОС</vt:lpstr>
      <vt:lpstr>Варианты образовательных программ на основе ФГОС</vt:lpstr>
      <vt:lpstr>Варианты образовательных программ на основе ФГОС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Алёнка</cp:lastModifiedBy>
  <cp:revision>32</cp:revision>
  <cp:lastPrinted>2018-03-29T12:22:57Z</cp:lastPrinted>
  <dcterms:created xsi:type="dcterms:W3CDTF">2018-03-23T07:51:56Z</dcterms:created>
  <dcterms:modified xsi:type="dcterms:W3CDTF">2018-03-30T14:16:06Z</dcterms:modified>
</cp:coreProperties>
</file>