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8" d="100"/>
          <a:sy n="108" d="100"/>
        </p:scale>
        <p:origin x="-516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94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08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1627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6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3791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2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273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54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117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0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42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9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61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1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6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3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83A1E-69D3-4238-8547-BA44ED878F2F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6EC42F-D842-46C8-8B46-0415A99BED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7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2093" y="4012475"/>
            <a:ext cx="8915399" cy="1169126"/>
          </a:xfrm>
        </p:spPr>
        <p:txBody>
          <a:bodyPr>
            <a:normAutofit fontScale="90000"/>
          </a:bodyPr>
          <a:lstStyle/>
          <a:p>
            <a:r>
              <a:rPr lang="ru-RU" dirty="0"/>
              <a:t>Интеллектуальные и поведенческие нарушения </a:t>
            </a:r>
            <a:r>
              <a:rPr lang="ru-RU" dirty="0" smtClean="0"/>
              <a:t>в развитии </a:t>
            </a:r>
            <a:r>
              <a:rPr lang="ru-RU"/>
              <a:t>детей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5808" y="5008157"/>
            <a:ext cx="3106192" cy="184984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Соколова Т.В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СОГБУ «Центр </a:t>
            </a:r>
            <a:r>
              <a:rPr lang="ru-RU" sz="17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психолого-медико-социального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сопровождения </a:t>
            </a:r>
          </a:p>
          <a:p>
            <a:pPr>
              <a:lnSpc>
                <a:spcPct val="120000"/>
              </a:lnSpc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и семей»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536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2413" y="797230"/>
            <a:ext cx="9358948" cy="57389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/>
              <a:t> 	Искаженное </a:t>
            </a:r>
            <a:r>
              <a:rPr lang="ru-RU" sz="2800" b="1" dirty="0"/>
              <a:t>и дисгармоничное развитие</a:t>
            </a:r>
            <a:r>
              <a:rPr lang="ru-RU" sz="2800" dirty="0"/>
              <a:t>. Обуславливается текущим патологическим процессом, нарушающим равномерное развитие функций.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У </a:t>
            </a:r>
            <a:r>
              <a:rPr lang="ru-RU" sz="2800" dirty="0"/>
              <a:t>детей хорошо развиты вербальные интеллектуальные функции, но адаптация осложняется трудностью усвоения, понимания социальных правил.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 smtClean="0"/>
              <a:t>Либо </a:t>
            </a:r>
            <a:r>
              <a:rPr lang="ru-RU" sz="2800" dirty="0"/>
              <a:t>ребенок обладает уникальными математическими способностями, но бытовые навыки даются тяжело.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576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Причины расстройства поведения у детей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40526"/>
            <a:ext cx="9602788" cy="5917474"/>
          </a:xfrm>
        </p:spPr>
        <p:txBody>
          <a:bodyPr>
            <a:normAutofit/>
          </a:bodyPr>
          <a:lstStyle/>
          <a:p>
            <a:pPr lvl="0"/>
            <a:r>
              <a:rPr lang="ru-RU" b="1" dirty="0"/>
              <a:t>Физиологические </a:t>
            </a:r>
            <a:r>
              <a:rPr lang="ru-RU" b="1" dirty="0" smtClean="0"/>
              <a:t>процессы - </a:t>
            </a:r>
            <a:r>
              <a:rPr lang="ru-RU" dirty="0"/>
              <a:t>д</a:t>
            </a:r>
            <a:r>
              <a:rPr lang="ru-RU" dirty="0" smtClean="0"/>
              <a:t>исбаланс </a:t>
            </a:r>
            <a:r>
              <a:rPr lang="ru-RU" dirty="0"/>
              <a:t>гормонов, процессов возбуждения-торможения, метаболические нарушения способствуют развитию РП. </a:t>
            </a:r>
          </a:p>
          <a:p>
            <a:pPr lvl="0"/>
            <a:r>
              <a:rPr lang="ru-RU" b="1" dirty="0" smtClean="0"/>
              <a:t>Эпилепсия,</a:t>
            </a:r>
            <a:r>
              <a:rPr lang="ru-RU" b="1" dirty="0"/>
              <a:t> </a:t>
            </a:r>
            <a:r>
              <a:rPr lang="ru-RU" b="1" dirty="0" smtClean="0"/>
              <a:t>детский церебральный паралич</a:t>
            </a:r>
            <a:r>
              <a:rPr lang="ru-RU" dirty="0"/>
              <a:t> ассоциированы с повышенным риском неповиновения, раздражительности.</a:t>
            </a:r>
          </a:p>
          <a:p>
            <a:pPr lvl="0"/>
            <a:r>
              <a:rPr lang="ru-RU" b="1" dirty="0"/>
              <a:t>Психологические </a:t>
            </a:r>
            <a:r>
              <a:rPr lang="ru-RU" b="1" dirty="0" smtClean="0"/>
              <a:t>особенности</a:t>
            </a:r>
            <a:r>
              <a:rPr lang="ru-RU" dirty="0"/>
              <a:t> </a:t>
            </a:r>
            <a:r>
              <a:rPr lang="ru-RU" dirty="0" smtClean="0"/>
              <a:t>- формированию </a:t>
            </a:r>
            <a:r>
              <a:rPr lang="ru-RU" dirty="0"/>
              <a:t>РП способствует эмоциональная неустойчивость, заниженная самооценка, подавленное настроение, искаженное восприятие причинно-следственных связей, проявляющееся склонностью обвинять события, других людей в собственных неудачах.</a:t>
            </a:r>
          </a:p>
          <a:p>
            <a:pPr lvl="0"/>
            <a:r>
              <a:rPr lang="ru-RU" b="1" dirty="0"/>
              <a:t>Семейные </a:t>
            </a:r>
            <a:r>
              <a:rPr lang="ru-RU" b="1" dirty="0" smtClean="0"/>
              <a:t>отношения - </a:t>
            </a:r>
            <a:r>
              <a:rPr lang="ru-RU" dirty="0" smtClean="0"/>
              <a:t>поведенческие </a:t>
            </a:r>
            <a:r>
              <a:rPr lang="ru-RU" dirty="0"/>
              <a:t>синдромы у ребенка формируются при патологических стилях воспитания, частых конфликтах между родителями. </a:t>
            </a:r>
            <a:r>
              <a:rPr lang="ru-RU" dirty="0" smtClean="0"/>
              <a:t>  Данные </a:t>
            </a:r>
            <a:r>
              <a:rPr lang="ru-RU" dirty="0"/>
              <a:t>причины наиболее актуальны для семей, где один или оба родителя </a:t>
            </a:r>
            <a:r>
              <a:rPr lang="ru-RU" dirty="0" smtClean="0"/>
              <a:t>страдают психическими заболеваниями, </a:t>
            </a:r>
            <a:r>
              <a:rPr lang="ru-RU" dirty="0"/>
              <a:t>ведут аморальный образ жизни, вовлекаются в преступную деятельность, имеют патологические зависимости (наркотическую, алкогольную). Внутрисемейные отношения характеризуются враждебностью, холодностью, суровой дисциплиной или ее полным отсутствием, недостатком любви, участия.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130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330" y="0"/>
            <a:ext cx="8915400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Социальные взаимодействия.</a:t>
            </a:r>
            <a:r>
              <a:rPr lang="ru-RU" sz="2800" dirty="0"/>
              <a:t> 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Распространенность </a:t>
            </a:r>
            <a:r>
              <a:rPr lang="ru-RU" sz="2800" dirty="0"/>
              <a:t>поведенческих нарушений выше в детских садах, школах с плохой организацией учебно-воспитательного процесса, низкими моральными принципами педагогов, высокой текучестью кадров, враждебными отношениями между одноклассниками (</a:t>
            </a:r>
            <a:r>
              <a:rPr lang="ru-RU" sz="2800" dirty="0" err="1" smtClean="0"/>
              <a:t>одногруппниками</a:t>
            </a:r>
            <a:r>
              <a:rPr lang="ru-RU" sz="2800" dirty="0"/>
              <a:t>).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Более </a:t>
            </a:r>
            <a:r>
              <a:rPr lang="ru-RU" sz="2800" dirty="0"/>
              <a:t>широкие влияния социума – отношения на территории проживания. В районах с национальной, этнической, политической разрозненностью высока вероятность поведенческих отклонений.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94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В Международной классификации болезней 10 (МКБ-10) расстройства поведения выделены отдельной рубрикой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4" y="1733006"/>
            <a:ext cx="9599075" cy="5124994"/>
          </a:xfrm>
        </p:spPr>
        <p:txBody>
          <a:bodyPr>
            <a:normAutofit/>
          </a:bodyPr>
          <a:lstStyle/>
          <a:p>
            <a:pPr lvl="0"/>
            <a:r>
              <a:rPr lang="ru-RU" sz="2800" dirty="0"/>
              <a:t>РП, ограниченное рамками семьи. Характеризуется </a:t>
            </a:r>
            <a:r>
              <a:rPr lang="ru-RU" sz="2800" dirty="0" err="1"/>
              <a:t>диссоциальным</a:t>
            </a:r>
            <a:r>
              <a:rPr lang="ru-RU" sz="2800" dirty="0"/>
              <a:t>, агрессивным поведением, реализующимся в пределах дома, взаимоотношений с матерью, отцом, домочадцами. Во дворе, детском саду, школе отклонения проявляются крайне редко либо отсутствуют.</a:t>
            </a:r>
          </a:p>
          <a:p>
            <a:pPr lvl="0"/>
            <a:r>
              <a:rPr lang="ru-RU" sz="2800" dirty="0" err="1"/>
              <a:t>Несоциализированное</a:t>
            </a:r>
            <a:r>
              <a:rPr lang="ru-RU" sz="2800" dirty="0"/>
              <a:t> расстройство поведения. Проявляется агрессивными действиями, поступками в отношении других детей (</a:t>
            </a:r>
            <a:r>
              <a:rPr lang="ru-RU" sz="2800" dirty="0" err="1"/>
              <a:t>одногруппников</a:t>
            </a:r>
            <a:r>
              <a:rPr lang="ru-RU" sz="2800" dirty="0"/>
              <a:t>, одноклассников).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0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1543" y="705394"/>
            <a:ext cx="9100457" cy="6152606"/>
          </a:xfrm>
        </p:spPr>
        <p:txBody>
          <a:bodyPr>
            <a:normAutofit fontScale="92500"/>
          </a:bodyPr>
          <a:lstStyle/>
          <a:p>
            <a:pPr lvl="0"/>
            <a:r>
              <a:rPr lang="ru-RU" sz="2800" dirty="0" smtClean="0"/>
              <a:t>   </a:t>
            </a:r>
            <a:r>
              <a:rPr lang="ru-RU" sz="2800" b="1" dirty="0" smtClean="0"/>
              <a:t>Социализированное </a:t>
            </a:r>
            <a:r>
              <a:rPr lang="ru-RU" sz="2800" b="1" dirty="0"/>
              <a:t>расстройство поведения. </a:t>
            </a:r>
            <a:r>
              <a:rPr lang="ru-RU" sz="2800" dirty="0" smtClean="0"/>
              <a:t>                                                                 	  Агрессивные</a:t>
            </a:r>
            <a:r>
              <a:rPr lang="ru-RU" sz="2800" dirty="0"/>
              <a:t>, асоциальные поступки совершаются в составе группы. Трудностей внутригрупповой адаптации нет. </a:t>
            </a:r>
            <a:r>
              <a:rPr lang="ru-RU" sz="2800" dirty="0" smtClean="0"/>
              <a:t>                   	 	    	  Включает </a:t>
            </a:r>
            <a:r>
              <a:rPr lang="ru-RU" sz="2800" dirty="0"/>
              <a:t>групповые правонарушения, прогулы занятий, воровство вместе с другими детьми.</a:t>
            </a:r>
          </a:p>
          <a:p>
            <a:pPr lvl="0"/>
            <a:r>
              <a:rPr lang="ru-RU" sz="2800" dirty="0" smtClean="0"/>
              <a:t> </a:t>
            </a:r>
            <a:r>
              <a:rPr lang="ru-RU" sz="2800" b="1" dirty="0" smtClean="0"/>
              <a:t>Вызывающее оппозиционное     расстройство.</a:t>
            </a:r>
            <a:r>
              <a:rPr lang="ru-RU" sz="2800" dirty="0"/>
              <a:t> </a:t>
            </a:r>
            <a:r>
              <a:rPr lang="ru-RU" sz="2800" dirty="0" smtClean="0"/>
              <a:t>                                                                   Характерно </a:t>
            </a:r>
            <a:r>
              <a:rPr lang="ru-RU" sz="2800" dirty="0"/>
              <a:t>для детей младшего возраста, проявляется выраженным непослушанием, стремлением разорвать отношения. </a:t>
            </a:r>
            <a:r>
              <a:rPr lang="ru-RU" sz="2800" dirty="0" smtClean="0"/>
              <a:t>	  					Агрессивные</a:t>
            </a:r>
            <a:r>
              <a:rPr lang="ru-RU" sz="2800" dirty="0"/>
              <a:t>, </a:t>
            </a:r>
            <a:r>
              <a:rPr lang="ru-RU" sz="2800" dirty="0" err="1"/>
              <a:t>диссоциальные</a:t>
            </a:r>
            <a:r>
              <a:rPr lang="ru-RU" sz="2800" dirty="0"/>
              <a:t> поступки, правонарушения отсутствуют.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9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9478" y="792479"/>
            <a:ext cx="9326880" cy="6065521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/>
              <a:t>	Поведенческие </a:t>
            </a:r>
            <a:r>
              <a:rPr lang="ru-RU" sz="2800" dirty="0"/>
              <a:t>расстройства имеют три основных проявления: нежелание повиноваться взрослым, агрессивность, антисоциальная направленность – активность, нарушающая права окружающих, причиняющая вред собственности, личности.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Важно </a:t>
            </a:r>
            <a:r>
              <a:rPr lang="ru-RU" sz="2800" dirty="0"/>
              <a:t>учитывать, что данные проявления возможны как вариант нормы, непослушание определяется у большинства детей, свойственно кризисным этапам развития. 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2800" dirty="0"/>
              <a:t>	</a:t>
            </a:r>
            <a:r>
              <a:rPr lang="ru-RU" sz="2800" dirty="0" smtClean="0"/>
              <a:t>О </a:t>
            </a:r>
            <a:r>
              <a:rPr lang="ru-RU" sz="2800" dirty="0"/>
              <a:t>расстройстве свидетельствует устойчивое (от полугода) и чрезмерное проявление симптомов.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6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6942" y="330925"/>
            <a:ext cx="9318170" cy="6527075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ru-RU" sz="7100" dirty="0" smtClean="0"/>
              <a:t>	Дети </a:t>
            </a:r>
            <a:r>
              <a:rPr lang="ru-RU" sz="7100" dirty="0"/>
              <a:t>с расстройствами поведения часто спорят с взрослыми, гневаются, не контролируют эмоции, склонны переносить вину на другого человека, обидчивы, не подчиняются правилам и требованиям, целенаправленно досаждают окружающим, мстят. </a:t>
            </a:r>
            <a:endParaRPr lang="ru-RU" sz="7100" dirty="0" smtClean="0"/>
          </a:p>
          <a:p>
            <a:pPr marL="0" indent="0" algn="just">
              <a:buNone/>
            </a:pPr>
            <a:r>
              <a:rPr lang="ru-RU" sz="7100" dirty="0"/>
              <a:t>	</a:t>
            </a:r>
            <a:r>
              <a:rPr lang="ru-RU" sz="7100" dirty="0" smtClean="0"/>
              <a:t>Часто </a:t>
            </a:r>
            <a:r>
              <a:rPr lang="ru-RU" sz="7100" dirty="0"/>
              <a:t>отмечается стремление к разрушению, повреждению чужих вещей. Возможны угрозы, запугивания сверстников, взрослых. </a:t>
            </a:r>
            <a:endParaRPr lang="ru-RU" sz="7100" dirty="0" smtClean="0"/>
          </a:p>
          <a:p>
            <a:pPr marL="0" indent="0" algn="just">
              <a:buNone/>
            </a:pPr>
            <a:r>
              <a:rPr lang="ru-RU" sz="7100" dirty="0"/>
              <a:t>	</a:t>
            </a:r>
            <a:r>
              <a:rPr lang="ru-RU" sz="7100" dirty="0" smtClean="0"/>
              <a:t>Подростки </a:t>
            </a:r>
            <a:r>
              <a:rPr lang="ru-RU" sz="7100" dirty="0"/>
              <a:t>с РП провоцируют драки, потасовки с применением оружия, проникают в чужие автомобили, квартиры, устраивают поджоги, проявляют жестокость по отношению к людям, животным, бродяжничают, прогуливают школу. </a:t>
            </a:r>
            <a:endParaRPr lang="ru-RU" sz="7100" dirty="0" smtClean="0"/>
          </a:p>
          <a:p>
            <a:pPr marL="0" indent="0" algn="just">
              <a:buNone/>
            </a:pPr>
            <a:r>
              <a:rPr lang="ru-RU" sz="7100" dirty="0"/>
              <a:t>	</a:t>
            </a:r>
            <a:r>
              <a:rPr lang="ru-RU" sz="7100" dirty="0" smtClean="0"/>
              <a:t>Деструктивное </a:t>
            </a:r>
            <a:r>
              <a:rPr lang="ru-RU" sz="7100" dirty="0"/>
              <a:t>поведение негативно сказывается на успеваемости, познавательный интерес падает. </a:t>
            </a:r>
            <a:endParaRPr lang="ru-RU" sz="7100" dirty="0" smtClean="0"/>
          </a:p>
          <a:p>
            <a:pPr marL="0" indent="0" algn="just">
              <a:buNone/>
            </a:pPr>
            <a:r>
              <a:rPr lang="ru-RU" sz="7100" dirty="0"/>
              <a:t>	</a:t>
            </a:r>
            <a:r>
              <a:rPr lang="ru-RU" sz="7100" dirty="0" smtClean="0"/>
              <a:t>Популярность </a:t>
            </a:r>
            <a:r>
              <a:rPr lang="ru-RU" sz="7100" dirty="0"/>
              <a:t>ребенка в группе низкая, постоянных друзей нет. Из-за проблем принятия правил он не участвует в играх, спортивных мероприятиях. </a:t>
            </a:r>
            <a:endParaRPr lang="ru-RU" sz="7100" dirty="0" smtClean="0"/>
          </a:p>
          <a:p>
            <a:pPr marL="0" indent="0" algn="just">
              <a:buNone/>
            </a:pPr>
            <a:r>
              <a:rPr lang="ru-RU" sz="7100" dirty="0" smtClean="0"/>
              <a:t>	Социальная </a:t>
            </a:r>
            <a:r>
              <a:rPr lang="ru-RU" sz="7100" dirty="0" err="1"/>
              <a:t>дезадаптация</a:t>
            </a:r>
            <a:r>
              <a:rPr lang="ru-RU" sz="7100" dirty="0"/>
              <a:t> усиливает расстройство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548" y="2809960"/>
            <a:ext cx="9677452" cy="1535615"/>
          </a:xfrm>
        </p:spPr>
        <p:txBody>
          <a:bodyPr/>
          <a:lstStyle/>
          <a:p>
            <a:r>
              <a:rPr lang="ru-RU" sz="5000" dirty="0"/>
              <a:t>Спасибо за </a:t>
            </a:r>
            <a:r>
              <a:rPr lang="ru-RU" sz="5000" dirty="0" smtClean="0"/>
              <a:t>внимание!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3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5564" y="447303"/>
            <a:ext cx="10020800" cy="65793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dirty="0" smtClean="0"/>
              <a:t>	</a:t>
            </a:r>
            <a:r>
              <a:rPr lang="ru-RU" sz="2800" dirty="0" smtClean="0"/>
              <a:t>Интеллект </a:t>
            </a:r>
            <a:r>
              <a:rPr lang="ru-RU" sz="2800" dirty="0"/>
              <a:t>является сложным понятием, включающим способности к накоплению опыта и знаний, умение применять их для решения задач, адаптации. 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ru-RU" sz="2800" dirty="0" smtClean="0"/>
              <a:t>Предпосылками </a:t>
            </a:r>
            <a:r>
              <a:rPr lang="ru-RU" sz="2800" dirty="0"/>
              <a:t>развития интеллекта являются когнитивные функции – внимание, память, пространственное восприятие, мышление, а также психофизиологические особенности – работоспособность, инициативность, познавательный интерес. 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	</a:t>
            </a:r>
            <a:r>
              <a:rPr lang="ru-RU" sz="2800" dirty="0" smtClean="0"/>
              <a:t>Интеллектуальные </a:t>
            </a:r>
            <a:r>
              <a:rPr lang="ru-RU" sz="2800" dirty="0"/>
              <a:t>нарушения – качественные и количественные отклонения развития умственных способностей.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5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3919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Причины интеллектуальных нарушений у детей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6182" y="1280891"/>
            <a:ext cx="10014857" cy="515474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600" b="1" dirty="0"/>
              <a:t>Генетические </a:t>
            </a:r>
            <a:r>
              <a:rPr lang="ru-RU" sz="3600" b="1" dirty="0" smtClean="0"/>
              <a:t>изменения - </a:t>
            </a:r>
            <a:r>
              <a:rPr lang="ru-RU" sz="3600" dirty="0" smtClean="0"/>
              <a:t>отклонения </a:t>
            </a:r>
            <a:r>
              <a:rPr lang="ru-RU" sz="3600" dirty="0"/>
              <a:t>в интеллектуальном развитии определяются при хромосомных аномалиях – при </a:t>
            </a:r>
            <a:r>
              <a:rPr lang="ru-RU" sz="3600" dirty="0" err="1"/>
              <a:t>трисомиях</a:t>
            </a:r>
            <a:r>
              <a:rPr lang="ru-RU" sz="3600" dirty="0"/>
              <a:t> </a:t>
            </a:r>
            <a:r>
              <a:rPr lang="ru-RU" sz="3600" dirty="0" smtClean="0"/>
              <a:t>(синдром Дауна), </a:t>
            </a:r>
            <a:r>
              <a:rPr lang="ru-RU" sz="3600" dirty="0"/>
              <a:t>при дисфункциях отдельных генов </a:t>
            </a:r>
            <a:r>
              <a:rPr lang="ru-RU" sz="3600" dirty="0" smtClean="0"/>
              <a:t>(аутизм,</a:t>
            </a:r>
            <a:r>
              <a:rPr lang="ru-RU" sz="3600" dirty="0"/>
              <a:t> </a:t>
            </a:r>
            <a:r>
              <a:rPr lang="ru-RU" sz="3600" dirty="0" smtClean="0"/>
              <a:t>синдром </a:t>
            </a:r>
            <a:r>
              <a:rPr lang="ru-RU" sz="3600" dirty="0" err="1" smtClean="0"/>
              <a:t>Ретта</a:t>
            </a:r>
            <a:r>
              <a:rPr lang="ru-RU" sz="3600" dirty="0" smtClean="0"/>
              <a:t>).</a:t>
            </a:r>
            <a:r>
              <a:rPr lang="ru-RU" sz="3600" dirty="0"/>
              <a:t>	</a:t>
            </a:r>
          </a:p>
          <a:p>
            <a:pPr lvl="0"/>
            <a:r>
              <a:rPr lang="ru-RU" sz="3600" b="1" dirty="0"/>
              <a:t>Перинатальное поражение </a:t>
            </a:r>
            <a:r>
              <a:rPr lang="ru-RU" sz="3600" b="1" dirty="0" smtClean="0"/>
              <a:t>ЦНС - </a:t>
            </a:r>
            <a:r>
              <a:rPr lang="ru-RU" sz="3600" dirty="0"/>
              <a:t>н</a:t>
            </a:r>
            <a:r>
              <a:rPr lang="ru-RU" sz="3600" dirty="0" smtClean="0"/>
              <a:t>егативное </a:t>
            </a:r>
            <a:r>
              <a:rPr lang="ru-RU" sz="3600" dirty="0"/>
              <a:t>влияние </a:t>
            </a:r>
            <a:r>
              <a:rPr lang="ru-RU" sz="3600" dirty="0" smtClean="0"/>
              <a:t>оказывает</a:t>
            </a:r>
            <a:r>
              <a:rPr lang="ru-RU" sz="3600" dirty="0"/>
              <a:t> </a:t>
            </a:r>
            <a:r>
              <a:rPr lang="ru-RU" sz="3600" dirty="0" smtClean="0"/>
              <a:t>гипоксия, </a:t>
            </a:r>
            <a:r>
              <a:rPr lang="ru-RU" sz="3600" dirty="0"/>
              <a:t>вызванная заболеваниями матери (сердечно-сосудистые, эндокринные патологии, болезни почек, печени), несовместимость беременной и плода по </a:t>
            </a:r>
            <a:r>
              <a:rPr lang="ru-RU" sz="3600" dirty="0" smtClean="0"/>
              <a:t>резус-фактору, внутриутробные инфекции, интоксикации</a:t>
            </a:r>
            <a:r>
              <a:rPr lang="ru-RU" sz="3600" dirty="0"/>
              <a:t>, радиационное облучение, сильные эмоциональные стрессы при беременности, </a:t>
            </a:r>
            <a:r>
              <a:rPr lang="ru-RU" sz="3600" dirty="0" smtClean="0"/>
              <a:t>недоношенность.</a:t>
            </a:r>
            <a:endParaRPr lang="ru-RU" sz="3600" dirty="0"/>
          </a:p>
          <a:p>
            <a:pPr lvl="0"/>
            <a:r>
              <a:rPr lang="ru-RU" sz="3600" b="1" dirty="0" smtClean="0"/>
              <a:t>Нательное </a:t>
            </a:r>
            <a:r>
              <a:rPr lang="ru-RU" sz="3600" b="1" dirty="0"/>
              <a:t>повреждение </a:t>
            </a:r>
            <a:r>
              <a:rPr lang="ru-RU" sz="3600" b="1" dirty="0" smtClean="0"/>
              <a:t>ЦНС - </a:t>
            </a:r>
            <a:r>
              <a:rPr lang="ru-RU" sz="3600" dirty="0"/>
              <a:t>о</a:t>
            </a:r>
            <a:r>
              <a:rPr lang="ru-RU" sz="3600" dirty="0" smtClean="0"/>
              <a:t>сложненные роды, </a:t>
            </a:r>
            <a:r>
              <a:rPr lang="ru-RU" sz="3600" dirty="0"/>
              <a:t>сопровождающиеся </a:t>
            </a:r>
            <a:r>
              <a:rPr lang="ru-RU" sz="3600" dirty="0" smtClean="0"/>
              <a:t>асфиксией,</a:t>
            </a:r>
            <a:r>
              <a:rPr lang="ru-RU" sz="3600" dirty="0"/>
              <a:t> </a:t>
            </a:r>
            <a:r>
              <a:rPr lang="ru-RU" sz="3600" dirty="0" smtClean="0"/>
              <a:t>кровопотерями, </a:t>
            </a:r>
            <a:r>
              <a:rPr lang="ru-RU" sz="3600" dirty="0"/>
              <a:t>травмами плода способны привести к органическим и функциональным нарушениям мозга.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8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6731" y="400593"/>
            <a:ext cx="10395269" cy="6139543"/>
          </a:xfrm>
        </p:spPr>
        <p:txBody>
          <a:bodyPr>
            <a:normAutofit/>
          </a:bodyPr>
          <a:lstStyle/>
          <a:p>
            <a:pPr lvl="0"/>
            <a:r>
              <a:rPr lang="ru-RU" sz="2500" b="1" dirty="0"/>
              <a:t>Постнатальное поражение нервной системы.</a:t>
            </a:r>
            <a:r>
              <a:rPr lang="ru-RU" sz="2500" dirty="0"/>
              <a:t> Интеллектуальные нарушения различной степени тяжести развиваются при </a:t>
            </a:r>
            <a:r>
              <a:rPr lang="ru-RU" sz="2500" dirty="0" err="1"/>
              <a:t>нейроинфекциях</a:t>
            </a:r>
            <a:r>
              <a:rPr lang="ru-RU" sz="2500" dirty="0"/>
              <a:t> </a:t>
            </a:r>
            <a:r>
              <a:rPr lang="ru-RU" sz="2500" dirty="0" smtClean="0"/>
              <a:t>(энцефалитах,</a:t>
            </a:r>
            <a:r>
              <a:rPr lang="ru-RU" sz="2500" dirty="0"/>
              <a:t> </a:t>
            </a:r>
            <a:r>
              <a:rPr lang="ru-RU" sz="2500" dirty="0" smtClean="0"/>
              <a:t>менингитах), </a:t>
            </a:r>
            <a:r>
              <a:rPr lang="ru-RU" sz="2500" dirty="0"/>
              <a:t>эпилепсии, тяжелых эндокринных, аутоиммунных заболеваниях, интоксикациях, </a:t>
            </a:r>
            <a:r>
              <a:rPr lang="ru-RU" sz="2500" dirty="0" smtClean="0"/>
              <a:t>черепно-мозговых травмах, </a:t>
            </a:r>
            <a:r>
              <a:rPr lang="ru-RU" sz="2500" dirty="0"/>
              <a:t>дистрофиях.</a:t>
            </a:r>
          </a:p>
          <a:p>
            <a:pPr lvl="0"/>
            <a:r>
              <a:rPr lang="ru-RU" sz="2500" b="1" dirty="0"/>
              <a:t>Психические, неврологические расстройства.</a:t>
            </a:r>
            <a:r>
              <a:rPr lang="ru-RU" sz="2500" dirty="0"/>
              <a:t> Интеллектуальные расстройства возникают на фоне поведенческих, эмоциональных, волевых дефектов, патологий анализаторных систем.</a:t>
            </a:r>
          </a:p>
          <a:p>
            <a:pPr lvl="0"/>
            <a:r>
              <a:rPr lang="ru-RU" sz="2500" b="1" dirty="0"/>
              <a:t>Социальные факторы.</a:t>
            </a:r>
            <a:r>
              <a:rPr lang="ru-RU" sz="2500" dirty="0"/>
              <a:t> Отклонения интеллектуального развития выявляются при дисгармоничных семейных отношениях, асоциальном образе жизни родителей, </a:t>
            </a:r>
            <a:r>
              <a:rPr lang="ru-RU" sz="2500" dirty="0" smtClean="0"/>
              <a:t>педагогической запущенности</a:t>
            </a:r>
            <a:r>
              <a:rPr lang="ru-RU" sz="2500" dirty="0"/>
              <a:t> детей, длительном пребывании в стационарах.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28612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Нарушения интеллекта в детском возрасте разделяют на количественные и качественные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724299"/>
            <a:ext cx="9602788" cy="5024844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400" b="1" dirty="0" smtClean="0"/>
              <a:t>Задержка психического развития -</a:t>
            </a:r>
            <a:r>
              <a:rPr lang="ru-RU" sz="2400" dirty="0"/>
              <a:t> </a:t>
            </a:r>
            <a:r>
              <a:rPr lang="ru-RU" sz="2400" dirty="0" smtClean="0"/>
              <a:t>замедленное </a:t>
            </a:r>
            <a:r>
              <a:rPr lang="ru-RU" sz="2400" dirty="0"/>
              <a:t>созревание морфофункциональных систем мозга возникает под влиянием неблагоприятных факторов, выражается незрелостью психомоторных, когнитивных функций.</a:t>
            </a:r>
          </a:p>
          <a:p>
            <a:pPr lvl="0"/>
            <a:r>
              <a:rPr lang="ru-RU" sz="2400" b="1" dirty="0"/>
              <a:t>Умственная </a:t>
            </a:r>
            <a:r>
              <a:rPr lang="ru-RU" sz="2400" b="1" dirty="0" smtClean="0"/>
              <a:t>отсталость - </a:t>
            </a:r>
            <a:r>
              <a:rPr lang="ru-RU" sz="2400" dirty="0"/>
              <a:t>я</a:t>
            </a:r>
            <a:r>
              <a:rPr lang="ru-RU" sz="2400" dirty="0" smtClean="0"/>
              <a:t>вляется </a:t>
            </a:r>
            <a:r>
              <a:rPr lang="ru-RU" sz="2400" dirty="0"/>
              <a:t>умственным недоразвитием – стойким врожденным либо рано приобретенным нарушением интеллекта. Различают три степени: легкую </a:t>
            </a:r>
            <a:r>
              <a:rPr lang="ru-RU" sz="2400" dirty="0" smtClean="0"/>
              <a:t>(дебильность), </a:t>
            </a:r>
            <a:r>
              <a:rPr lang="ru-RU" sz="2400" dirty="0"/>
              <a:t>умеренную </a:t>
            </a:r>
            <a:r>
              <a:rPr lang="ru-RU" sz="2400" dirty="0" smtClean="0"/>
              <a:t>(</a:t>
            </a:r>
            <a:r>
              <a:rPr lang="ru-RU" sz="2400" dirty="0" err="1" smtClean="0"/>
              <a:t>имбецильность</a:t>
            </a:r>
            <a:r>
              <a:rPr lang="ru-RU" sz="2400" dirty="0" smtClean="0"/>
              <a:t>), </a:t>
            </a:r>
            <a:r>
              <a:rPr lang="ru-RU" sz="2400" dirty="0"/>
              <a:t>тяжелую </a:t>
            </a:r>
            <a:r>
              <a:rPr lang="ru-RU" sz="2400" dirty="0" smtClean="0"/>
              <a:t>(</a:t>
            </a:r>
            <a:r>
              <a:rPr lang="ru-RU" sz="2400" dirty="0" err="1" smtClean="0"/>
              <a:t>идиотию</a:t>
            </a:r>
            <a:r>
              <a:rPr lang="ru-RU" sz="2400" dirty="0" smtClean="0"/>
              <a:t>).</a:t>
            </a:r>
            <a:endParaRPr lang="ru-RU" sz="2400" dirty="0"/>
          </a:p>
          <a:p>
            <a:pPr lvl="0"/>
            <a:r>
              <a:rPr lang="ru-RU" sz="2400" b="1" dirty="0" smtClean="0"/>
              <a:t>Деменция - </a:t>
            </a:r>
            <a:r>
              <a:rPr lang="ru-RU" sz="2400" dirty="0"/>
              <a:t>п</a:t>
            </a:r>
            <a:r>
              <a:rPr lang="ru-RU" sz="2400" dirty="0" smtClean="0"/>
              <a:t>риобретенное </a:t>
            </a:r>
            <a:r>
              <a:rPr lang="ru-RU" sz="2400" dirty="0"/>
              <a:t>стойкое либо прогрессирующее слабоумие, развивающееся как результат утраты сформированных интеллектуальных функций.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1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9086" y="239486"/>
            <a:ext cx="10162903" cy="66185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000" dirty="0" smtClean="0"/>
              <a:t>	Качественные </a:t>
            </a:r>
            <a:r>
              <a:rPr lang="ru-RU" sz="3000" dirty="0"/>
              <a:t>интеллектуальные нарушения у детей обусловлены неравномерностью развития психических, психофизиологических, эмоционально-волевых функций. </a:t>
            </a:r>
            <a:endParaRPr lang="ru-RU" sz="3000" dirty="0" smtClean="0"/>
          </a:p>
          <a:p>
            <a:pPr marL="0" indent="0" algn="just">
              <a:buNone/>
            </a:pPr>
            <a:r>
              <a:rPr lang="ru-RU" sz="3000" dirty="0"/>
              <a:t>	</a:t>
            </a:r>
            <a:r>
              <a:rPr lang="ru-RU" sz="3000" dirty="0" smtClean="0"/>
              <a:t>О </a:t>
            </a:r>
            <a:r>
              <a:rPr lang="ru-RU" sz="3000" dirty="0"/>
              <a:t>расстройстве речь идет в случаях, когда своеобразие интеллекта препятствует адаптации ребенка в окружающей среде на уровне бытового самообслуживания, социальных взаимодействий, освоения учебных навыков. </a:t>
            </a:r>
            <a:endParaRPr lang="ru-RU" sz="3000" dirty="0" smtClean="0"/>
          </a:p>
          <a:p>
            <a:pPr marL="0" indent="0" algn="just">
              <a:buNone/>
            </a:pPr>
            <a:r>
              <a:rPr lang="ru-RU" sz="3000" dirty="0"/>
              <a:t>	</a:t>
            </a:r>
            <a:r>
              <a:rPr lang="ru-RU" sz="3000" dirty="0" smtClean="0"/>
              <a:t>Качественные </a:t>
            </a:r>
            <a:r>
              <a:rPr lang="ru-RU" sz="3000" dirty="0"/>
              <a:t>изменения обнаруживаются при шизофрении, </a:t>
            </a:r>
            <a:r>
              <a:rPr lang="ru-RU" sz="3000" dirty="0" smtClean="0"/>
              <a:t>раннем детском аутизме, </a:t>
            </a:r>
            <a:r>
              <a:rPr lang="ru-RU" sz="3000" dirty="0"/>
              <a:t>заболеваниях органов восприятия, речевых патологиях.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0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Проявления интеллектуальных нарушений у детей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1016" y="1071154"/>
            <a:ext cx="9518469" cy="57868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 	</a:t>
            </a:r>
            <a:r>
              <a:rPr lang="ru-RU" sz="2400" b="1" dirty="0" smtClean="0"/>
              <a:t>ЗПР</a:t>
            </a:r>
            <a:r>
              <a:rPr lang="ru-RU" sz="2400" dirty="0" smtClean="0"/>
              <a:t> - уровень </a:t>
            </a:r>
            <a:r>
              <a:rPr lang="ru-RU" sz="2400" dirty="0"/>
              <a:t>интеллекта ниже среднего, достигает пограничных с умственной отсталостью показателей.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dirty="0" smtClean="0"/>
              <a:t>Если </a:t>
            </a:r>
            <a:r>
              <a:rPr lang="ru-RU" sz="2400" dirty="0"/>
              <a:t>познавательная деятельность нарушена из-за недостаточного развития эмоционально-волевой сферы, на первый план выходит отсутствие интереса к познавательной деятельности: дети подвижны, импульсивны, предпочитают простые игры.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dirty="0" smtClean="0"/>
              <a:t>Творческими</a:t>
            </a:r>
            <a:r>
              <a:rPr lang="ru-RU" sz="2400" dirty="0"/>
              <a:t>, учебными занятиями не увлекаются, их трудно организовать, побудить к чтению, рисованию. Второй вариант – недостаточное формирование предпосылок интеллекта (памяти, работоспособности, внимания). </a:t>
            </a: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/>
              <a:t>	</a:t>
            </a:r>
            <a:r>
              <a:rPr lang="ru-RU" sz="2400" dirty="0" smtClean="0"/>
              <a:t>Дети </a:t>
            </a:r>
            <a:r>
              <a:rPr lang="ru-RU" sz="2400" dirty="0"/>
              <a:t>безынициативны, несамостоятельны, излишне активны либо пассивны, быстро утомляются, работают в медленном темпе.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32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7257" y="670560"/>
            <a:ext cx="9454743" cy="6518366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       Дебильность - </a:t>
            </a:r>
            <a:r>
              <a:rPr lang="ru-RU" sz="2200" dirty="0"/>
              <a:t>х</a:t>
            </a:r>
            <a:r>
              <a:rPr lang="ru-RU" sz="2200" dirty="0" smtClean="0"/>
              <a:t>арактеризуется </a:t>
            </a:r>
            <a:r>
              <a:rPr lang="ru-RU" sz="2200" dirty="0"/>
              <a:t>примитивностью мышления, его привязанностью к конкретным, наглядным ситуациям, недостаточной </a:t>
            </a:r>
            <a:r>
              <a:rPr lang="ru-RU" sz="2200" dirty="0" err="1"/>
              <a:t>дифференцированностью</a:t>
            </a:r>
            <a:r>
              <a:rPr lang="ru-RU" sz="2200" dirty="0"/>
              <a:t> эмоций, слабостью волевых побуждений. </a:t>
            </a:r>
            <a:r>
              <a:rPr lang="ru-RU" sz="2200" dirty="0" smtClean="0"/>
              <a:t>                                                          		</a:t>
            </a:r>
            <a:r>
              <a:rPr lang="ru-RU" sz="2000" dirty="0" smtClean="0">
                <a:solidFill>
                  <a:schemeClr val="tx1"/>
                </a:solidFill>
              </a:rPr>
              <a:t>Дети </a:t>
            </a:r>
            <a:r>
              <a:rPr lang="ru-RU" sz="2000" dirty="0">
                <a:solidFill>
                  <a:schemeClr val="tx1"/>
                </a:solidFill>
              </a:rPr>
              <a:t>позже осваивают навыки самообслуживания, не способны самостоятельно одеться, выполнить гигиенические процедуры. По специальной учебной программе овладевают письмом, чтением, счетом. Подростки осваивают простые рабочие профессии.</a:t>
            </a:r>
          </a:p>
          <a:p>
            <a:r>
              <a:rPr lang="ru-RU" sz="2200" b="1" dirty="0" smtClean="0"/>
              <a:t>       </a:t>
            </a:r>
            <a:r>
              <a:rPr lang="ru-RU" sz="2200" b="1" dirty="0" err="1" smtClean="0"/>
              <a:t>Имбецильность</a:t>
            </a:r>
            <a:r>
              <a:rPr lang="ru-RU" sz="2200" b="1" dirty="0" smtClean="0"/>
              <a:t> - </a:t>
            </a:r>
            <a:r>
              <a:rPr lang="ru-RU" sz="2200" dirty="0"/>
              <a:t>м</a:t>
            </a:r>
            <a:r>
              <a:rPr lang="ru-RU" sz="2200" dirty="0" smtClean="0"/>
              <a:t>ышление </a:t>
            </a:r>
            <a:r>
              <a:rPr lang="ru-RU" sz="2200" dirty="0"/>
              <a:t>замедленное, тугоподвижное, опыт перенимается с трудом. </a:t>
            </a:r>
            <a:r>
              <a:rPr lang="ru-RU" sz="2200" dirty="0" smtClean="0"/>
              <a:t>                                 		Интеллектуально-</a:t>
            </a:r>
            <a:r>
              <a:rPr lang="ru-RU" sz="2200" dirty="0" err="1" smtClean="0"/>
              <a:t>мнестические</a:t>
            </a:r>
            <a:r>
              <a:rPr lang="ru-RU" sz="2200" dirty="0" smtClean="0"/>
              <a:t> </a:t>
            </a:r>
            <a:r>
              <a:rPr lang="ru-RU" sz="2200" dirty="0"/>
              <a:t>функции снижены. </a:t>
            </a:r>
            <a:r>
              <a:rPr lang="ru-RU" sz="2200" dirty="0" smtClean="0"/>
              <a:t>Социальное </a:t>
            </a:r>
            <a:r>
              <a:rPr lang="ru-RU" sz="2200" dirty="0"/>
              <a:t>взаимодействие ограничено, овладение учебными навыками невозможно. </a:t>
            </a:r>
            <a:r>
              <a:rPr lang="ru-RU" sz="2200" dirty="0" smtClean="0"/>
              <a:t>                                            			Дети </a:t>
            </a:r>
            <a:r>
              <a:rPr lang="ru-RU" sz="2200" dirty="0"/>
              <a:t>с трудом осваивают самообслуживание, простую домашнюю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1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5451" y="674196"/>
            <a:ext cx="9396549" cy="6588034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     </a:t>
            </a:r>
            <a:r>
              <a:rPr lang="ru-RU" sz="2200" b="1" dirty="0" err="1" smtClean="0"/>
              <a:t>Идиотия</a:t>
            </a:r>
            <a:r>
              <a:rPr lang="ru-RU" sz="2200" b="1" dirty="0" smtClean="0"/>
              <a:t> - </a:t>
            </a:r>
            <a:r>
              <a:rPr lang="ru-RU" sz="2200" dirty="0"/>
              <a:t>х</a:t>
            </a:r>
            <a:r>
              <a:rPr lang="ru-RU" sz="2200" dirty="0" smtClean="0"/>
              <a:t>арактеризуется </a:t>
            </a:r>
            <a:r>
              <a:rPr lang="ru-RU" sz="2200" dirty="0"/>
              <a:t>отсутствием речи, способности устанавливать продуктивный контакт с окружающими (исключение – единичные выполнения простых команд). </a:t>
            </a:r>
            <a:r>
              <a:rPr lang="ru-RU" sz="2200" dirty="0" smtClean="0"/>
              <a:t>                                             	Часто </a:t>
            </a:r>
            <a:r>
              <a:rPr lang="ru-RU" sz="2200" dirty="0"/>
              <a:t>имеются сопутствующие неврологические патологии, заболевания внутренних органов. Подвижность ограничена, самообслуживание недоступно.</a:t>
            </a:r>
          </a:p>
          <a:p>
            <a:r>
              <a:rPr lang="ru-RU" sz="2200" b="1" dirty="0" smtClean="0"/>
              <a:t>       Поврежденное </a:t>
            </a:r>
            <a:r>
              <a:rPr lang="ru-RU" sz="2200" b="1" dirty="0"/>
              <a:t>и </a:t>
            </a:r>
            <a:r>
              <a:rPr lang="ru-RU" sz="2200" b="1" dirty="0" err="1"/>
              <a:t>дефицитарное</a:t>
            </a:r>
            <a:r>
              <a:rPr lang="ru-RU" sz="2200" b="1" dirty="0"/>
              <a:t> </a:t>
            </a:r>
            <a:r>
              <a:rPr lang="ru-RU" sz="2200" b="1" dirty="0" smtClean="0"/>
              <a:t>развитие - </a:t>
            </a:r>
            <a:r>
              <a:rPr lang="ru-RU" sz="2200" dirty="0"/>
              <a:t>н</a:t>
            </a:r>
            <a:r>
              <a:rPr lang="ru-RU" sz="2200" dirty="0" smtClean="0"/>
              <a:t>еравномерность </a:t>
            </a:r>
            <a:r>
              <a:rPr lang="ru-RU" sz="2200" dirty="0"/>
              <a:t>интеллектуальных нарушений объясняется мозаичностью поражения ЦНС: одни функции развиты и продолжают формироваться в нормальном темпе, другие замедляются (зависит от локализации поражения – речь, пространственное, слухоречевое восприятие, запоминание). </a:t>
            </a:r>
            <a:r>
              <a:rPr lang="ru-RU" sz="2200" dirty="0" smtClean="0"/>
              <a:t>                                 </a:t>
            </a:r>
            <a:r>
              <a:rPr lang="ru-RU" sz="2200" dirty="0"/>
              <a:t> </a:t>
            </a:r>
            <a:r>
              <a:rPr lang="ru-RU" sz="2200" dirty="0" smtClean="0"/>
              <a:t>  		Сложные </a:t>
            </a:r>
            <a:r>
              <a:rPr lang="ru-RU" sz="2200" dirty="0"/>
              <a:t>связи распадаются, развивается интеллектуальное отставание. </a:t>
            </a:r>
            <a:r>
              <a:rPr lang="ru-RU" sz="2200" dirty="0" err="1"/>
              <a:t>Дефицитарное</a:t>
            </a:r>
            <a:r>
              <a:rPr lang="ru-RU" sz="2200" dirty="0"/>
              <a:t> развитие приводит к интеллектуальным нарушениям - патологии анализатора (слуха, зрения), двигательного аппарата.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46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</TotalTime>
  <Words>172</Words>
  <Application>Microsoft Office PowerPoint</Application>
  <PresentationFormat>Произвольный</PresentationFormat>
  <Paragraphs>58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Интеллектуальные и поведенческие нарушения в развитии детей  </vt:lpstr>
      <vt:lpstr>Презентация PowerPoint</vt:lpstr>
      <vt:lpstr>Причины интеллектуальных нарушений у детей </vt:lpstr>
      <vt:lpstr>Презентация PowerPoint</vt:lpstr>
      <vt:lpstr>Нарушения интеллекта в детском возрасте разделяют на количественные и качественные</vt:lpstr>
      <vt:lpstr>Презентация PowerPoint</vt:lpstr>
      <vt:lpstr>Проявления интеллектуальных нарушений у детей </vt:lpstr>
      <vt:lpstr>Презентация PowerPoint</vt:lpstr>
      <vt:lpstr>Презентация PowerPoint</vt:lpstr>
      <vt:lpstr>Презентация PowerPoint</vt:lpstr>
      <vt:lpstr>Причины расстройства поведения у детей </vt:lpstr>
      <vt:lpstr>Презентация PowerPoint</vt:lpstr>
      <vt:lpstr>В Международной классификации болезней 10 (МКБ-10) расстройства поведения выделены отдельной рубрикой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Интеллектуальные и поведенческие нарушения развития детей 3-7 лет</dc:title>
  <dc:creator>Никита Соколов</dc:creator>
  <cp:lastModifiedBy>Алёнка</cp:lastModifiedBy>
  <cp:revision>30</cp:revision>
  <dcterms:created xsi:type="dcterms:W3CDTF">2018-02-08T16:37:49Z</dcterms:created>
  <dcterms:modified xsi:type="dcterms:W3CDTF">2018-02-12T06:46:45Z</dcterms:modified>
</cp:coreProperties>
</file>