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3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5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0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9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4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157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7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76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87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8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2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6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0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5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0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4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5/26/2017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7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Экспресс-оценка деятельности руководителей школ по поиску причин </a:t>
            </a:r>
            <a:r>
              <a:rPr lang="ru-RU" sz="4400" dirty="0" err="1" smtClean="0"/>
              <a:t>неуспешности</a:t>
            </a:r>
            <a:r>
              <a:rPr lang="ru-RU" sz="4400" dirty="0" smtClean="0"/>
              <a:t> детей в обучении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Андреева А.В., </a:t>
            </a:r>
            <a:r>
              <a:rPr lang="ru-RU" dirty="0" err="1"/>
              <a:t>к.п.н</a:t>
            </a:r>
            <a:r>
              <a:rPr lang="ru-RU" dirty="0"/>
              <a:t>., доцент кафедры </a:t>
            </a:r>
            <a:r>
              <a:rPr lang="ru-RU" dirty="0" smtClean="0"/>
              <a:t>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3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8" y="533401"/>
            <a:ext cx="8856662" cy="6635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200" b="1"/>
              <a:t>1.8.  Матрица оценки функционирования школы в текущем учебном году</a:t>
            </a:r>
            <a:endParaRPr lang="ru-RU" sz="220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39516" y="1484784"/>
          <a:ext cx="8712968" cy="4968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582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88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68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30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55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88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15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444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444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8910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8910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85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6704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8801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8801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55516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54966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45551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455516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</a:tblGrid>
              <a:tr h="4788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Прием учащихся стабилен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(ежегодно имеется 1 класс)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Расписание уроков соответствует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утвержденному учебному плану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Внеурочная деятельность соответствует Программе воспитания и социализации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Программа коррекционной работы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реализуется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Нарушения графика учебного процесса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Педагогические советы проводятся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регулярно (наличие протоколов)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Заседания </a:t>
                      </a:r>
                      <a:r>
                        <a:rPr lang="ru-RU" sz="1100" dirty="0" err="1">
                          <a:effectLst/>
                        </a:rPr>
                        <a:t>методобъединений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проводятся регулярно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(или участие учителей в МО)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Родительские собрания проводятся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регулярно (тематика, подписи присутствующих родителей)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«Текучка» кадров в течение учебного года отсутствует (приказы директора)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Программа оздоровления обучающихся реализуется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Летняя площадка и т.п. 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Эпидемии в школе в течение учебного года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Чрезвычайные происшествия в школе в течение учебного года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Система охраны обучающихся 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Сайт школы  обновляется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Обучающиеся, оставленные на второй год обучения,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Жалобы на школу со стороны родителей отсутствуют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Ежегодный отчет о </a:t>
                      </a:r>
                      <a:r>
                        <a:rPr lang="ru-RU" sz="1100" dirty="0" err="1">
                          <a:effectLst/>
                        </a:rPr>
                        <a:t>самообследовании</a:t>
                      </a:r>
                      <a:r>
                        <a:rPr lang="ru-RU" sz="1100" dirty="0">
                          <a:effectLst/>
                        </a:rPr>
                        <a:t> школы 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Стабильности функционирования школы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936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8" y="533400"/>
            <a:ext cx="8856662" cy="3746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>
              <a:defRPr/>
            </a:pPr>
            <a:r>
              <a:rPr lang="ru-RU" sz="1800" b="1"/>
              <a:t>1.9. Матрица оценки динамики развития школы за последние три года</a:t>
            </a:r>
            <a:endParaRPr lang="ru-RU" sz="180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552270" y="1031710"/>
          <a:ext cx="9087463" cy="56776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935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20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5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45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45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279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Показатели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Учебный год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Индикатор динамики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712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2013-2014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2014-2015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2015-2016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Общая численность обучающихся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Общая численность обучающихся, успевающих на 4 и 5/ удельный вес в общей численности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Средний балл ГИА-9 по русскому языку в ОО больше  регионального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Средняя оценка ГИА-9 по русскому языку 9 класс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Средний балл ГИА-9 по математике в ОО больше  регионального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Средняя оценка ГИА-9 математике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8388"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Численность/удельный вес численности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vert="vert270" anchor="ctr"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получивших неудовлетворительные результаты на государственной итоговой аттестации по русскому языку,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8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получивших неудовлетворительные результаты на государственной итоговой аттестации по математике,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5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получивших аттестаты об основном общем образовании с отличием,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5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не получивших аттестаты об основном общем образовании,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5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учащихся, принявших участие в различных олимпиадах, смотрах, конкурсах, в общей численности учащихся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12796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>
                          <a:effectLst/>
                        </a:rPr>
                        <a:t>Общая численность педагогических работников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2274">
                <a:tc rowSpan="6">
                  <a:txBody>
                    <a:bodyPr/>
                    <a:lstStyle/>
                    <a:p>
                      <a:pPr marL="71755" marR="71755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Численность/удельный вес численности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vert="vert27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работников, имеющих высшее образование педагогической направленности (профиля), в общей численности педагогических работников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38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работников, которым по результатам аттестации присвоена Высшая квалификационная категория в общей численности педагогических работников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383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работников, которым по результатам аттестации присвоена Первая квалификационная категория общей численности педагогических работников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5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 в общей численности педагогических работников, педагогический стаж работы которых составляет до 5 лет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644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и административно-хозяйственных  работников, прошедших за последние 3 года повышение квалификации/профессиональную  переподготовку по профилю педагогической деятельности или иной осуществляемой в образовательной организации деятельности, в общей численности педагогических и административно-хозяйственных работников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537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и административно-хозяйственных работников, прошедших повышение квалификации по применению в образовательном процессе федеральных государственных образовательных стандартов в общей численности педагогических и административно-хозяйственных работников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12796">
                <a:tc grid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Итоговый индикатор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dirty="0">
                        <a:effectLst/>
                        <a:latin typeface="Calibri"/>
                      </a:endParaRPr>
                    </a:p>
                  </a:txBody>
                  <a:tcPr marL="41564" marR="41564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435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03388" y="533400"/>
            <a:ext cx="8856662" cy="374650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ru-RU" altLang="ru-RU" sz="2200" b="1"/>
              <a:t>1.10. Матрица сводных диагностических данных</a:t>
            </a:r>
            <a:endParaRPr lang="ru-RU" altLang="ru-RU" sz="220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115458"/>
              </p:ext>
            </p:extLst>
          </p:nvPr>
        </p:nvGraphicFramePr>
        <p:xfrm>
          <a:off x="1809750" y="1497496"/>
          <a:ext cx="8526462" cy="47763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27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37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99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0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04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204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13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Матрицы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Показатели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Индикатор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Уровни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26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критический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допустимый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оптимальный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Потенциал учащихся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Семейное благополучие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Потенциал педагога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Успешность управления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Материальная обеспеченность ОО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0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Социально-бытовая комфортность ОО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0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1.7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Благоприятность социокультурной среды ОО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0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Стабильность функционирования школы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Динамики развития школы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13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Итого: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088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7176" y="333375"/>
            <a:ext cx="9001125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АЛГОРИТМ ДЕЙСТВИЙ РУКОВОДИТЕЛЯ ШКОЛЫ</a:t>
            </a:r>
          </a:p>
          <a:p>
            <a:pPr algn="ctr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ПО ПОИСКУ ПРИЧИН НЕУСПЕШНОСТИ ДЕТЕЙ В ОБУЧЕНИИ</a:t>
            </a:r>
          </a:p>
          <a:p>
            <a:pPr algn="ctr" eaLnBrk="0" hangingPunct="0">
              <a:defRPr/>
            </a:pPr>
            <a:endParaRPr lang="ru-RU" sz="1200" b="1" i="1" dirty="0">
              <a:solidFill>
                <a:schemeClr val="bg2">
                  <a:lumMod val="25000"/>
                </a:schemeClr>
              </a:solidFill>
              <a:cs typeface="Arial" charset="0"/>
            </a:endParaRPr>
          </a:p>
          <a:p>
            <a:pPr algn="just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1. Сравните индикатор интеллектуального потенциала каждого ребенка, полученный при заполнении матрицы 1, со средним баллом по предметам (см. табл. 1). Заполните таблицу 2: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71638" y="2544763"/>
            <a:ext cx="88566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Таблица 2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534710"/>
              </p:ext>
            </p:extLst>
          </p:nvPr>
        </p:nvGraphicFramePr>
        <p:xfrm>
          <a:off x="2316164" y="2992162"/>
          <a:ext cx="8856663" cy="3794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5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4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78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97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50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53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ФИО ученика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Индикатор потенциала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Средний балл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Отметка о соответствии успеваемости потенциалу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(+ или –)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862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862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6862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598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1627188" y="476250"/>
            <a:ext cx="885825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2. Выделите в таблице фамилии учеников с несоответствием интеллектуального потенциала и успеваемости. Нанесите данные на график, который покажет отклонения от нормы:</a:t>
            </a:r>
          </a:p>
        </p:txBody>
      </p:sp>
      <p:pic>
        <p:nvPicPr>
          <p:cNvPr id="34819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1989139"/>
            <a:ext cx="5381625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982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6088" y="417514"/>
            <a:ext cx="87122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Определите несоответствие интеллектуального потенциала и успеваемости проблемных учеников по основным предметам естественно-математического цикла, заполнив таблицу 3: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38063"/>
              </p:ext>
            </p:extLst>
          </p:nvPr>
        </p:nvGraphicFramePr>
        <p:xfrm>
          <a:off x="2457797" y="2460032"/>
          <a:ext cx="8845549" cy="2806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5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8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911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6018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ученика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интеллектуального  потенциала</a:t>
                      </a: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Предметы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ЕМЦ</a:t>
                      </a: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Балл по предмету</a:t>
                      </a: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059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Математика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География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4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Биология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5872" name="Rectangle 4"/>
          <p:cNvSpPr>
            <a:spLocks noChangeArrowheads="1"/>
          </p:cNvSpPr>
          <p:nvPr/>
        </p:nvSpPr>
        <p:spPr bwMode="auto">
          <a:xfrm>
            <a:off x="14021743" y="819250"/>
            <a:ext cx="9531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ru-RU" altLang="ru-RU" sz="1400">
                <a:latin typeface="Times New Roman" panose="02020603050405020304" pitchFamily="18" charset="0"/>
              </a:rPr>
              <a:t>Таблица 3</a:t>
            </a:r>
            <a:endParaRPr lang="ru-RU" alt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899525" y="1987551"/>
            <a:ext cx="1567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Таблица 3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18533"/>
              </p:ext>
            </p:extLst>
          </p:nvPr>
        </p:nvGraphicFramePr>
        <p:xfrm>
          <a:off x="2457797" y="5311182"/>
          <a:ext cx="8845549" cy="1347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5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78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911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3382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Математика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4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География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Биология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198" marR="4019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15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3389" y="350838"/>
            <a:ext cx="8785225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3. Определите несоответствие интеллектуального потенциала и успеваемости проблемных учеников по основным предметам гуманитарного цикла, заполнив таблицу 4: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012730"/>
              </p:ext>
            </p:extLst>
          </p:nvPr>
        </p:nvGraphicFramePr>
        <p:xfrm>
          <a:off x="2582863" y="2020740"/>
          <a:ext cx="8820150" cy="3282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6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21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39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294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ученика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 потенциала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Предметы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гуманитарного цикла</a:t>
                      </a: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Балл по предмету</a:t>
                      </a: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375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Литература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История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8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Ин. язык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837613" y="1559075"/>
            <a:ext cx="1585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Таблица 4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353923"/>
              </p:ext>
            </p:extLst>
          </p:nvPr>
        </p:nvGraphicFramePr>
        <p:xfrm>
          <a:off x="2582863" y="5338616"/>
          <a:ext cx="8820150" cy="1504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6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21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39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0718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 rowSpan="4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Литература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История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Ин. язык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4" marR="6857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212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51000" y="500063"/>
            <a:ext cx="88582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4. Составьте список преподавателей тех предметов, по которым средний балл ученика не соответствует его интеллектуальному потенциалу.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424827"/>
              </p:ext>
            </p:extLst>
          </p:nvPr>
        </p:nvGraphicFramePr>
        <p:xfrm>
          <a:off x="2366617" y="2593680"/>
          <a:ext cx="8858250" cy="4079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50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660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355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410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преподавателя «проблемного» предмета</a:t>
                      </a: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 потенциала педагога (получен при заполнении матрицы 1.3)</a:t>
                      </a: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потенциала педагога: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6 – критический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6-12 – допустимый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12-18 – оптимальный</a:t>
                      </a:r>
                    </a:p>
                  </a:txBody>
                  <a:tcPr marL="68590" marR="6859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77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77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77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77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75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0" marR="6859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578600" y="2190751"/>
            <a:ext cx="38877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Таблица 5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38645" y="1916114"/>
            <a:ext cx="3679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5. Заполните таблицу 5:</a:t>
            </a:r>
          </a:p>
        </p:txBody>
      </p:sp>
    </p:spTree>
    <p:extLst>
      <p:ext uri="{BB962C8B-B14F-4D97-AF65-F5344CB8AC3E}">
        <p14:creationId xmlns:p14="http://schemas.microsoft.com/office/powerpoint/2010/main" val="1593475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31950" y="476250"/>
            <a:ext cx="892810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Нанесите данные на график, который покажет характер распределения педагогического потенциала по уровням:</a:t>
            </a:r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21" y="1669774"/>
            <a:ext cx="8771813" cy="4731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141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950" y="476250"/>
            <a:ext cx="93275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6. Меры по преодолению проблем в обучении школьников: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планирование индивидуальных образовательных траекторий,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направление на психолого-медико-педагогическую комиссию,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работа психолога с отдельными детьми по направлениям: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определение типа мышления ученика;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повышение мотивации ученика;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работа с родителями;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работа с классным руководителем;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работа с педагогами;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определение отношений ученика с коллективом,</a:t>
            </a:r>
          </a:p>
          <a:p>
            <a:pPr algn="just"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      - оказание психологической поддержки обучающегося.</a:t>
            </a:r>
          </a:p>
        </p:txBody>
      </p:sp>
    </p:spTree>
    <p:extLst>
      <p:ext uri="{BB962C8B-B14F-4D97-AF65-F5344CB8AC3E}">
        <p14:creationId xmlns:p14="http://schemas.microsoft.com/office/powerpoint/2010/main" val="240719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389" y="533401"/>
            <a:ext cx="8785225" cy="6635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/>
              <a:t>1.1. Матрица психолого-педагогического обследования обучающихся контрольной группы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03517" y="1340767"/>
          <a:ext cx="8782893" cy="5292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99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25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8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37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966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326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332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376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33769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6088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361389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81365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324689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216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 ученика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неудовлетворительные оценки при проведении промежуточной аттестации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Получает дополнительное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Участвует в общественной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жизни класса (школы)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 личные достижения (грамоты, дипломы, благодарственные письма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Когнитивная сфера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Личностная сфера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потенциала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Среднее значение школьных промежуточных оценок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Способность: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56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обобщению,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сравнению,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отвлечению,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анализу 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синтезу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выделению,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существенных признаков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абстрагированию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Экстраверсия,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Интроверсия,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ниже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Агрессивность,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ниже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Ригидность,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ниже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тревожности,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невысокий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Автономность преобладает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Зависимость отсутствует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8000" marR="18000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Итого/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Среднее значение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91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3999" y="404814"/>
            <a:ext cx="89054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Таблица 6. Группы показателей потенциала педагогов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31950" y="1341439"/>
          <a:ext cx="8928100" cy="5259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0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00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0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51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п/п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Группы показателей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потенциала педагога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педагогов, имеющих положительное значение данного показателя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0308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1.  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 row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Внутренние</a:t>
                      </a: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Возраст до 60 лет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Высшее педагогическое образование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дополнительного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профессиональных достижений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0308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2.  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 row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Внешние</a:t>
                      </a: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Преподавание предметов по профилю образования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7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дидактических материалов, литературы по предмету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оборудованного кабинета по предмету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отдельного собственного жилья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0308">
                <a:tc rowSpan="3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3.  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 rowSpan="3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Нормы</a:t>
                      </a: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Соблюдение этических норм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Соблюдение правовых норм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Отсутствие асоциального поведения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0308">
                <a:tc rowSpan="3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4.  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 rowSpan="3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Профессиональные</a:t>
                      </a: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Повышение квалификации в срок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20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особых достижений учеников по преподаваемому учителем предмету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Наличие коммуникативной грамотности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45066">
                <a:tc rowSpan="4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>
                          <a:effectLst/>
                        </a:rPr>
                        <a:t>5.  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 row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Психологические</a:t>
                      </a: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Преобладание гуманистического стиля поведения в общении с учениками</a:t>
                      </a: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эмоционального истощения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деперсонализации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Низкая редукция профессиональных достижений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075" marR="16075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883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58926" y="549276"/>
            <a:ext cx="9001125" cy="5508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Проанализируйте данные таблицы, ответив на вопросы:</a:t>
            </a:r>
          </a:p>
          <a:p>
            <a:pPr algn="just"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- По каким показателям у педагогов наблюдается наименьшее количество положительных значений? </a:t>
            </a:r>
          </a:p>
          <a:p>
            <a:pPr algn="just"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- К какой группе относятся данные показатели?</a:t>
            </a:r>
          </a:p>
          <a:p>
            <a:pPr algn="just"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- Возможно ли повлиять на значение данных показателей?</a:t>
            </a:r>
          </a:p>
          <a:p>
            <a:pPr algn="just">
              <a:defRPr/>
            </a:pP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Если да, то какие управленческие решения необходимо принять?</a:t>
            </a:r>
          </a:p>
        </p:txBody>
      </p:sp>
    </p:spTree>
    <p:extLst>
      <p:ext uri="{BB962C8B-B14F-4D97-AF65-F5344CB8AC3E}">
        <p14:creationId xmlns:p14="http://schemas.microsoft.com/office/powerpoint/2010/main" val="1848060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25600" y="476250"/>
            <a:ext cx="99302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Предлагаемые направления управленческих </a:t>
            </a:r>
            <a:r>
              <a:rPr lang="ru-RU" sz="2800" b="1" i="1">
                <a:solidFill>
                  <a:schemeClr val="bg2">
                    <a:lumMod val="25000"/>
                  </a:schemeClr>
                </a:solidFill>
                <a:cs typeface="Arial" charset="0"/>
              </a:rPr>
              <a:t>решений:</a:t>
            </a:r>
          </a:p>
          <a:p>
            <a:pPr algn="just">
              <a:defRPr/>
            </a:pPr>
            <a:endParaRPr lang="ru-RU" sz="2800" b="1" i="1" dirty="0">
              <a:solidFill>
                <a:schemeClr val="bg2">
                  <a:lumMod val="25000"/>
                </a:schemeClr>
              </a:solidFill>
              <a:cs typeface="Arial" charset="0"/>
            </a:endParaRPr>
          </a:p>
          <a:p>
            <a:pPr algn="just"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- организация психолого-педагогического консультирования педагогов  (групповое, индивидуальное) по предотвращению усиления состояния эмоционального выгорания педагогического коллектива;</a:t>
            </a:r>
          </a:p>
          <a:p>
            <a:pPr algn="just"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- организация участия педагогов в курсах повышения квалификации (переподготовки) для педагогов по психолого-педагогическому сопровождению обучающихся с трудностями обучения и социализации и ОВЗ;</a:t>
            </a:r>
          </a:p>
          <a:p>
            <a:pPr algn="just"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 - принятие мер материальной и психологической поддержки педагогов для активной реализации их профессионального педагогического потенциала.</a:t>
            </a:r>
          </a:p>
        </p:txBody>
      </p:sp>
    </p:spTree>
    <p:extLst>
      <p:ext uri="{BB962C8B-B14F-4D97-AF65-F5344CB8AC3E}">
        <p14:creationId xmlns:p14="http://schemas.microsoft.com/office/powerpoint/2010/main" val="311246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389" y="533401"/>
            <a:ext cx="8785225" cy="6635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/>
              <a:t>1.2. </a:t>
            </a:r>
            <a:r>
              <a:rPr lang="ru-RU" sz="2400" b="1" dirty="0"/>
              <a:t>Матрица социального обследования родителей детей контрольной группы</a:t>
            </a:r>
            <a:endParaRPr lang="ru-RU" sz="2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90457" y="1340767"/>
          <a:ext cx="8611089" cy="51084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9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17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2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618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17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17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2725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86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2246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2246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2246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2246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9627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696273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3371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Ученика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Мать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Отец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Доход выше прожиточного минимума на человека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(10 тыс. рублей)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Родитель работает в пределах населенного пункта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Семья имеет отдельное собственное жилье, не менее 9 </a:t>
                      </a:r>
                      <a:r>
                        <a:rPr lang="ru-RU" sz="1100" dirty="0" err="1">
                          <a:effectLst/>
                          <a:latin typeface="Arial Narrow"/>
                          <a:ea typeface="Times New Roman"/>
                        </a:rPr>
                        <a:t>кв.м</a:t>
                      </a: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 на человека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Газ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 доме (квартире)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Вода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 доме (квартире)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 семье имеется подсобное/фермерское хозяйство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У родителей отсутствует асоциальное поведение (алкоголизм, наркомания, преступления)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Narrow"/>
                          <a:ea typeface="Times New Roman"/>
                        </a:rPr>
                        <a:t>Эмпатичность</a:t>
                      </a: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 родителей по отношению к ребенку достаточна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благополучия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9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ВПО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845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Итого/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Среднее значение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29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9" y="533401"/>
            <a:ext cx="8785225" cy="6635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200" b="1" dirty="0"/>
              <a:t>1.3. Матрица психолого-педагогического обследования педагогов школы</a:t>
            </a:r>
            <a:br>
              <a:rPr lang="ru-RU" sz="2200" b="1" dirty="0"/>
            </a:br>
            <a:r>
              <a:rPr lang="ru-RU" sz="2200" b="1" dirty="0"/>
              <a:t>Блок 1</a:t>
            </a:r>
            <a:endParaRPr lang="ru-RU" sz="2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31505" y="1124744"/>
          <a:ext cx="8928991" cy="56021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31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8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59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23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91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71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5801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913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92754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6594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6594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08423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50272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371845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Ф.И.О. учителя (список)</a:t>
                      </a:r>
                    </a:p>
                  </a:txBody>
                  <a:tcPr marL="60111" marR="60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Возраст до 60 лет</a:t>
                      </a:r>
                    </a:p>
                  </a:txBody>
                  <a:tcPr marL="60111" marR="601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Высшее  педагогическое образование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Преподает предметы по профилю образования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(квалификации)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Имеет дополнительное образование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Повышает квалификацию в срок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Имеет профессиональные достижения (грамоты, награды, дипломы и т.п.)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Имеет особые (высокие) достижения учеников по преподаваемому учителем предмету 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Работает в оборудованном кабинете по предмету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Дидактические материалы, литература по предмету достаточны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Имеет отдельное собственное жилье, не менее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кв.м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человека в семье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Асоциальное поведение отсутствует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(алкоголизм, наркомания)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Преобладает гуманистический стиль поведения в общении с учениками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Обладает коммуникативной грамотностью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Эмоциональное истощение отсутствует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Деперсонализация отсутствует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Редукция профессиональных достижений низкая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Этические нормы в школе не нарушает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Правовые нормы не нарушает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 потенциала</a:t>
                      </a:r>
                    </a:p>
                  </a:txBody>
                  <a:tcPr marL="60111" marR="6011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68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9344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9344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9344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536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Итого/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0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0329" y="447261"/>
            <a:ext cx="10018713" cy="493643"/>
          </a:xfrm>
        </p:spPr>
        <p:txBody>
          <a:bodyPr>
            <a:normAutofit fontScale="90000"/>
          </a:bodyPr>
          <a:lstStyle/>
          <a:p>
            <a:r>
              <a:rPr lang="ru-RU" dirty="0"/>
              <a:t>Блок 2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89021"/>
              </p:ext>
            </p:extLst>
          </p:nvPr>
        </p:nvGraphicFramePr>
        <p:xfrm>
          <a:off x="1471061" y="1302026"/>
          <a:ext cx="10018715" cy="3317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74574">
                  <a:extLst>
                    <a:ext uri="{9D8B030D-6E8A-4147-A177-3AD203B41FA5}">
                      <a16:colId xmlns:a16="http://schemas.microsoft.com/office/drawing/2014/main" xmlns="" val="3294476593"/>
                    </a:ext>
                  </a:extLst>
                </a:gridCol>
                <a:gridCol w="1881808">
                  <a:extLst>
                    <a:ext uri="{9D8B030D-6E8A-4147-A177-3AD203B41FA5}">
                      <a16:colId xmlns:a16="http://schemas.microsoft.com/office/drawing/2014/main" xmlns="" val="2539200965"/>
                    </a:ext>
                  </a:extLst>
                </a:gridCol>
                <a:gridCol w="1431235">
                  <a:extLst>
                    <a:ext uri="{9D8B030D-6E8A-4147-A177-3AD203B41FA5}">
                      <a16:colId xmlns:a16="http://schemas.microsoft.com/office/drawing/2014/main" xmlns="" val="1673929307"/>
                    </a:ext>
                  </a:extLst>
                </a:gridCol>
                <a:gridCol w="1364974">
                  <a:extLst>
                    <a:ext uri="{9D8B030D-6E8A-4147-A177-3AD203B41FA5}">
                      <a16:colId xmlns:a16="http://schemas.microsoft.com/office/drawing/2014/main" xmlns="" val="2327316704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xmlns="" val="515005294"/>
                    </a:ext>
                  </a:extLst>
                </a:gridCol>
                <a:gridCol w="1603513">
                  <a:extLst>
                    <a:ext uri="{9D8B030D-6E8A-4147-A177-3AD203B41FA5}">
                      <a16:colId xmlns:a16="http://schemas.microsoft.com/office/drawing/2014/main" xmlns="" val="4234770596"/>
                    </a:ext>
                  </a:extLst>
                </a:gridCol>
                <a:gridCol w="1272350">
                  <a:extLst>
                    <a:ext uri="{9D8B030D-6E8A-4147-A177-3AD203B41FA5}">
                      <a16:colId xmlns:a16="http://schemas.microsoft.com/office/drawing/2014/main" xmlns="" val="2094053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№ анкеты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Преобладает гуманистический стиль поведения в общении с учениками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Обладает коммуникативной грамотностью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Эмоциональное истощение отсутствует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Деперсонализация отсутствует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Редукция профессиональных достижений низкая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Индикатор потенциала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20991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114102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577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239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1794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8924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Итого (среднее значение)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23827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1061" y="5168348"/>
            <a:ext cx="10018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Итоговое среднее значение индикатора потенциала педагогов школы (суммарно по 2 блокам)</a:t>
            </a:r>
          </a:p>
          <a:p>
            <a:r>
              <a:rPr lang="ru-RU" dirty="0"/>
              <a:t>Вывод:</a:t>
            </a:r>
          </a:p>
        </p:txBody>
      </p:sp>
    </p:spTree>
    <p:extLst>
      <p:ext uri="{BB962C8B-B14F-4D97-AF65-F5344CB8AC3E}">
        <p14:creationId xmlns:p14="http://schemas.microsoft.com/office/powerpoint/2010/main" val="302246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9" y="533401"/>
            <a:ext cx="8785225" cy="6635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200" b="1"/>
              <a:t>1.4. Матрица анализа управленческой деятельности директора и его заместителей</a:t>
            </a:r>
            <a:endParaRPr lang="ru-RU" sz="220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39519" y="1484784"/>
          <a:ext cx="8712965" cy="4871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735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69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09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89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41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404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1146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6894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7970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30257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70021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368945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418963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342592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</a:tblGrid>
              <a:tr h="363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Ф.И.О.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учителя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Средний возраст администратора до 60 лет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Высшее педагогическое образование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 дополнительное образование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(ГМУ, Менеджмент, Управление персоналом)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необходимые нормативно-правовые документы (Устав, локальные акты)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Программа развития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текст Образовательной программы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текст Программы воспитания учащихся и годового круга традиционных мероприятий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</a:t>
                      </a:r>
                      <a:r>
                        <a:rPr lang="ru-RU" sz="1100" dirty="0" err="1">
                          <a:effectLst/>
                        </a:rPr>
                        <a:t>внутришкольного</a:t>
                      </a:r>
                      <a:r>
                        <a:rPr lang="ru-RU" sz="1100" dirty="0">
                          <a:effectLst/>
                        </a:rPr>
                        <a:t> контроля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работы педагогического совета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работы с родителями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работы с социальными партнерами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Участие в инновационных проектах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Укомплектованность кадрами (100%)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взыскания по расходованию бюджетных средств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нарушения по охране труда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предписания санэпиднадзора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предписания по пожарному надзору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Благоприятный морально-психологический климат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успешности управления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18" marR="538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80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Итого/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Среднее значение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63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8" y="533401"/>
            <a:ext cx="8856662" cy="663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>
              <a:defRPr/>
            </a:pPr>
            <a:r>
              <a:rPr lang="ru-RU" sz="1900" b="1"/>
              <a:t>1.5. Матрица оценки материально-технического обеспечения школы</a:t>
            </a:r>
            <a:endParaRPr lang="ru-RU" sz="190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39517" y="1268762"/>
          <a:ext cx="8712969" cy="53198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574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457471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478491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</a:tblGrid>
              <a:tr h="351843">
                <a:tc gridSpan="1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Имеются/Имеется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обеспеченности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Учебные кабинеты с автоматизированными местами  (не менее трех)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Кабинеты для  творческой деятельности (изо, </a:t>
                      </a:r>
                      <a:r>
                        <a:rPr lang="ru-RU" sz="1100" dirty="0" err="1">
                          <a:effectLst/>
                        </a:rPr>
                        <a:t>музыка,хореография</a:t>
                      </a:r>
                      <a:r>
                        <a:rPr lang="ru-RU" sz="1100" dirty="0">
                          <a:effectLst/>
                        </a:rPr>
                        <a:t>, проектирования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Лингафонный кабинет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Библиотека,  </a:t>
                      </a:r>
                      <a:r>
                        <a:rPr lang="ru-RU" sz="1100" dirty="0" err="1">
                          <a:effectLst/>
                        </a:rPr>
                        <a:t>медиатека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Актовый зал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Спортивный зал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Спортплощадка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Спортивное оборудование и инвентарь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начальных классов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русского языка и литературы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математики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физики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химии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биологии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истории и обществознания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географии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Компьютерный класс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технологии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28" marR="56428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0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8" y="533401"/>
            <a:ext cx="8856662" cy="663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>
              <a:defRPr/>
            </a:pPr>
            <a:r>
              <a:rPr lang="ru-RU" sz="2000" b="1"/>
              <a:t>1.6. Матрица оценки социально-бытовых условий школы</a:t>
            </a:r>
            <a:endParaRPr lang="ru-RU" sz="200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775521" y="1268760"/>
          <a:ext cx="8640953" cy="525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54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4547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</a:tblGrid>
              <a:tr h="5076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Здание школы соответствует  строительным нормам и правилам  (текущий и </a:t>
                      </a:r>
                      <a:r>
                        <a:rPr lang="ru-RU" sz="1100" dirty="0" err="1">
                          <a:effectLst/>
                        </a:rPr>
                        <a:t>кап.ремонт</a:t>
                      </a:r>
                      <a:r>
                        <a:rPr lang="ru-RU" sz="1100" dirty="0">
                          <a:effectLst/>
                        </a:rPr>
                        <a:t> произведены) 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свой участок с необходимым набором оборудованных зон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 предписания  санэпиднадзора (нарушения исправлены)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 предписания  пожарного надзора (нарушения исправлены)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 предписания  трудовой инспекции (по технике безопасности) (нарушения исправлены)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 транспорт (собственный или  доставляющий детей в школу)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Улично-дорожная сеть в месте расположения школы  безопасна (установлены знаки, забор вокруг школы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Эксплуатация спортивных сооружений и инвентаря безопасна (имеется соответствующая документация)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Школа газифицирована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система водоснабжения и водоотведения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столовая или буфет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помещение медицинского назначения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учительская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гардероб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санузлы, места личной гигиены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необходимая мебель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необходимый хозяйственный инвентарь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сеть  Интернет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обеспеченности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005" marR="5600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82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 bwMode="auto">
          <a:xfrm>
            <a:off x="1703388" y="533401"/>
            <a:ext cx="8856662" cy="663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>
              <a:defRPr/>
            </a:pPr>
            <a:r>
              <a:rPr lang="ru-RU" sz="2000" b="1"/>
              <a:t>1.7. Матрица анализа социокультурного пространства школы</a:t>
            </a:r>
            <a:endParaRPr lang="ru-RU" sz="200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75513" y="1268760"/>
          <a:ext cx="8640976" cy="525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623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462302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319540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</a:tblGrid>
              <a:tr h="5076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Школа находится  на  территории  административного центра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органы власти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Дом культуры (клуб, дом творчества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система дополнительного образования (кружки, секции и </a:t>
                      </a:r>
                      <a:r>
                        <a:rPr lang="ru-RU" sz="1100" dirty="0" err="1">
                          <a:effectLst/>
                        </a:rPr>
                        <a:t>т.п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кинотеатр, музей,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выставочный зал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асфальтированная дорога территориального поселения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Населенный пункт газифицирован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Населенный пункт имеет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водопровод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уличное освещение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предприятия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фермерские хозяйства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магазины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промышленных товаров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магазины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продовольственных товаров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сельскохозяйственный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рынок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отделение связи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отделение связи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 выходом в Интернет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храм (православный и др. конфессий)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социальные партнеры (шефы, попечители, инвесторы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благоприятности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vert="vert27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360" marR="5736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66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82</TotalTime>
  <Words>1809</Words>
  <Application>Microsoft Office PowerPoint</Application>
  <PresentationFormat>Произвольный</PresentationFormat>
  <Paragraphs>924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Параллакс</vt:lpstr>
      <vt:lpstr>Экспресс-оценка деятельности руководителей школ по поиску причин неуспешности детей в обучении</vt:lpstr>
      <vt:lpstr>1.1. Матрица психолого-педагогического обследования обучающихся контрольной группы</vt:lpstr>
      <vt:lpstr>1.2. Матрица социального обследования родителей детей контрольной группы</vt:lpstr>
      <vt:lpstr>1.3. Матрица психолого-педагогического обследования педагогов школы Блок 1</vt:lpstr>
      <vt:lpstr>Блок 2</vt:lpstr>
      <vt:lpstr>1.4. Матрица анализа управленческой деятельности директора и его заместителей</vt:lpstr>
      <vt:lpstr>1.5. Матрица оценки материально-технического обеспечения школы</vt:lpstr>
      <vt:lpstr>1.6. Матрица оценки социально-бытовых условий школы</vt:lpstr>
      <vt:lpstr>1.7. Матрица анализа социокультурного пространства школы</vt:lpstr>
      <vt:lpstr>1.8.  Матрица оценки функционирования школы в текущем учебном году</vt:lpstr>
      <vt:lpstr>1.9. Матрица оценки динамики развития школы за последние три года</vt:lpstr>
      <vt:lpstr>1.10. Матрица сводных диагностических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alexbocharov@mail.ru</dc:creator>
  <cp:lastModifiedBy>User</cp:lastModifiedBy>
  <cp:revision>8</cp:revision>
  <dcterms:created xsi:type="dcterms:W3CDTF">2017-05-25T18:46:34Z</dcterms:created>
  <dcterms:modified xsi:type="dcterms:W3CDTF">2017-05-26T06:41:28Z</dcterms:modified>
</cp:coreProperties>
</file>