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58" r:id="rId3"/>
    <p:sldId id="259" r:id="rId4"/>
    <p:sldId id="260" r:id="rId5"/>
    <p:sldId id="261" r:id="rId6"/>
    <p:sldId id="268" r:id="rId7"/>
    <p:sldId id="262" r:id="rId8"/>
    <p:sldId id="269" r:id="rId9"/>
    <p:sldId id="263" r:id="rId10"/>
    <p:sldId id="270" r:id="rId11"/>
    <p:sldId id="264" r:id="rId12"/>
    <p:sldId id="271" r:id="rId13"/>
    <p:sldId id="266" r:id="rId14"/>
    <p:sldId id="272" r:id="rId15"/>
    <p:sldId id="267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27513-9DAD-499A-9405-F8EE3DFEEE1D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47AB0-057F-40AC-B127-DEB95C464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689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AC994207-D840-4F90-B096-5A9C72FDCCE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C31158E9-A6FD-46D6-9867-06E28F55F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203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8FA5206B-8FCD-4443-84A8-A7748C010E5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B9CA59AD-E750-432A-A736-B1170BE0B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1765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3FD1BB39-B0FC-4AFF-AD43-ED4FE7E5255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0AC9E86A-4661-416F-B268-57EAAAFF01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686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FDE217BD-E7CC-4A05-A33C-98BEBE166A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8FB9510-2A99-498C-845A-81834917E6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7922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9AEFA3BA-C787-446A-A143-24FC3A0FAA5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5F6197C8-62F8-4593-9A09-79FD7F1004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5438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26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27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701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DCED47-3B06-4F47-83DD-CAAD1DAF2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88A1EB-6500-47B5-A5D0-0D6AD397EBF3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DD62350-B3F3-47ED-AFD8-1C27555512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2355AF-5A23-4EFB-A2E3-1EDFE776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E8737-513A-471C-9A19-7BBD3DB9D163}" type="datetimeFigureOut">
              <a:rPr lang="ru-RU"/>
              <a:pPr>
                <a:defRPr/>
              </a:pPr>
              <a:t>25.06.2017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73169E3-AF08-4DCD-864C-A94EB8EA9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E709AD-6A5B-4E40-8C31-B1EF6C904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0C1666A-898E-4D17-BEE6-58CC6B2863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090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7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74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95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252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00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08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38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35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F09E6-6BCE-493A-9590-7A5A8CEAF012}" type="datetimeFigureOut">
              <a:rPr lang="ru-RU" smtClean="0"/>
              <a:t>25.06.2017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  <a:latin typeface="Times New Roman"/>
                <a:ea typeface="Calibri"/>
              </a:rPr>
              <a:t>Управление реализацией школьной программы перехода в эффективный режим работы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149080"/>
            <a:ext cx="4752528" cy="1752600"/>
          </a:xfrm>
        </p:spPr>
        <p:txBody>
          <a:bodyPr/>
          <a:lstStyle/>
          <a:p>
            <a:r>
              <a:rPr lang="ru-RU" dirty="0"/>
              <a:t>А.В. Андреева, доцент кафедры СОИРО, </a:t>
            </a:r>
            <a:r>
              <a:rPr lang="ru-RU" dirty="0" err="1"/>
              <a:t>к.п.н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0381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Вывод по 1.3 делается с учетом специфических особенностей конкретной школы.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04056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/>
              <a:t>Критический уровень</a:t>
            </a:r>
            <a:r>
              <a:rPr lang="ru-RU" dirty="0"/>
              <a:t>. Значение индикатора от 0 до 6. У педагогов снижено чувство собственной компетентности и продуктивности, проявляется </a:t>
            </a:r>
            <a:r>
              <a:rPr lang="ru-RU" dirty="0" err="1"/>
              <a:t>недооценивание</a:t>
            </a:r>
            <a:r>
              <a:rPr lang="ru-RU" dirty="0"/>
              <a:t> себя, осознание неуспеха в профессиональной деятельности, эмоциональная истощенность, цинизм, снижение профессиональной мотивации. Характерны авторитарный стиль общения, отсутствие гибкости, стрессовая тактика воздействия, неадекватные требования, несоответствие методик и технологий обучения и др. Положительная динамика маловероятна.</a:t>
            </a:r>
          </a:p>
          <a:p>
            <a:pPr algn="just"/>
            <a:r>
              <a:rPr lang="ru-RU" b="1" dirty="0"/>
              <a:t>Допустимый уровень</a:t>
            </a:r>
            <a:r>
              <a:rPr lang="ru-RU" dirty="0"/>
              <a:t>. Значение индикатора от 7 до 12. Достаточная профессиональная компетентность педагогов для повышения результатов обучения, профессиональная мотивация снижена. Возможны незначительные положительные изменения.</a:t>
            </a:r>
          </a:p>
          <a:p>
            <a:pPr algn="just"/>
            <a:r>
              <a:rPr lang="ru-RU" b="1" dirty="0"/>
              <a:t>Оптимальный уровень</a:t>
            </a:r>
            <a:r>
              <a:rPr lang="ru-RU" dirty="0"/>
              <a:t>. Значение индикатора от 13 до 18. Высокий уровень профессиональных знаний, умений в единстве с развитой способностью педагогов активно мыслить, творить, действовать, воплощать свои намерения в жизнь, достигать планируемых результатов. Возможна значительная положительная динамика.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100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 bwMode="auto">
          <a:xfrm>
            <a:off x="395536" y="260649"/>
            <a:ext cx="8568952" cy="936328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>
              <a:defRPr/>
            </a:pPr>
            <a:r>
              <a:rPr lang="ru-RU" sz="2700" b="1" dirty="0"/>
              <a:t>1.4. Матрица анализа управленческой деятельности директора и его заместителей</a:t>
            </a:r>
            <a:br>
              <a:rPr lang="ru-RU" sz="2700" b="1" dirty="0"/>
            </a:br>
            <a:r>
              <a:rPr lang="ru-RU" sz="2000" b="1" dirty="0"/>
              <a:t>Заполняет эксперт</a:t>
            </a:r>
            <a:endParaRPr lang="ru-RU" sz="20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843616"/>
              </p:ext>
            </p:extLst>
          </p:nvPr>
        </p:nvGraphicFramePr>
        <p:xfrm>
          <a:off x="395535" y="1484784"/>
          <a:ext cx="8568950" cy="48712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6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5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2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3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31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39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39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30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39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390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28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390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390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342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314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390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390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284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1203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3693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63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Ф.И.О.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учителя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Средний возраст администратора до 60 лет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Высшее педагогическое образование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 дополнительное образование</a:t>
                      </a:r>
                    </a:p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(ГМУ, Менеджмент, Управление персоналом)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необходимые нормативно-правовые документы (Устав, локальные акты)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Программа развития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текст Образовательной программы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текст Программы воспитания учащихся и годового круга традиционных мероприятий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План </a:t>
                      </a:r>
                      <a:r>
                        <a:rPr lang="ru-RU" sz="1100" dirty="0" err="1">
                          <a:effectLst/>
                        </a:rPr>
                        <a:t>внутришкольного</a:t>
                      </a:r>
                      <a:r>
                        <a:rPr lang="ru-RU" sz="1100" dirty="0">
                          <a:effectLst/>
                        </a:rPr>
                        <a:t> контроля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План работы педагогического совета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План работы с родителями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План работы с социальными партнерами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Участие в инновационных проектах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Укомплектованность кадрами (100%)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взыскания по расходованию бюджетных средств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нарушения по охране труда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предписания санэпиднадзора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предписания по пожарному надзору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Благоприятный морально-психологический климат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успешности управления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1.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Иванова А.А.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2.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Петрова А.А.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3.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4.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…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380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Итого/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Среднее значение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13,5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509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Вывод по 1.4 делается с учетом специфических особенностей конкретной школы.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485740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Критический уровень</a:t>
            </a:r>
            <a:r>
              <a:rPr lang="ru-RU" dirty="0"/>
              <a:t>. Значение индикатора от 0 до 6. Требуется серьезный анализ административной деятельности, работа с нормативно-правовой документацией, приведение локальных актов в соответствие с требованиями современного законодательства. Положительная динамика маловероятна.</a:t>
            </a:r>
          </a:p>
          <a:p>
            <a:pPr algn="just"/>
            <a:r>
              <a:rPr lang="ru-RU" b="1" dirty="0"/>
              <a:t>Допустимый уровень</a:t>
            </a:r>
            <a:r>
              <a:rPr lang="ru-RU" dirty="0"/>
              <a:t>. Значение индикатора от 7 до 12. Необходима корректировка отдельных направлений деятельности администрации школы, работа с нормативно-правовой документацией. Возможны незначительные положительные изменения.</a:t>
            </a:r>
          </a:p>
          <a:p>
            <a:pPr algn="just"/>
            <a:r>
              <a:rPr lang="ru-RU" b="1" dirty="0"/>
              <a:t>Оптимальный уровень</a:t>
            </a:r>
            <a:r>
              <a:rPr lang="ru-RU" dirty="0"/>
              <a:t>. Значение индикатора от 13 до 18. Управленческая деятельность осуществляется в соответствии с требованиями законодательства, директор и его заместители имеют высокий управленческий потенциал. Возможна значительная положительная динамика.</a:t>
            </a:r>
          </a:p>
          <a:p>
            <a:pPr marL="0" indent="0" algn="just">
              <a:buNone/>
            </a:pPr>
            <a:r>
              <a:rPr lang="ru-RU" b="1" dirty="0"/>
              <a:t> </a:t>
            </a: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3253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260649"/>
            <a:ext cx="8280919" cy="936328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>
              <a:defRPr/>
            </a:pPr>
            <a:r>
              <a:rPr lang="ru-RU" sz="2400" b="1" dirty="0"/>
              <a:t>1.5. Матрица оценки материально-технического обеспечения школы</a:t>
            </a:r>
            <a:br>
              <a:rPr lang="ru-RU" sz="2400" b="1" dirty="0"/>
            </a:br>
            <a:r>
              <a:rPr lang="ru-RU" sz="1900" i="1" dirty="0"/>
              <a:t>Заполняет эксперт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561487"/>
              </p:ext>
            </p:extLst>
          </p:nvPr>
        </p:nvGraphicFramePr>
        <p:xfrm>
          <a:off x="539544" y="1268763"/>
          <a:ext cx="8280930" cy="531984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34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478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5476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351843">
                <a:tc gridSpan="1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Имеются/Имеется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обеспеченности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Учебные кабинеты с автоматизированными местами  (не менее трех)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Кабинеты для  творческой деятельности (изо, </a:t>
                      </a:r>
                      <a:r>
                        <a:rPr lang="ru-RU" sz="1100" dirty="0" err="1">
                          <a:effectLst/>
                        </a:rPr>
                        <a:t>музыка,хореография</a:t>
                      </a:r>
                      <a:r>
                        <a:rPr lang="ru-RU" sz="1100" dirty="0">
                          <a:effectLst/>
                        </a:rPr>
                        <a:t>, проектирования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Лингафонный кабинет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Библиотека,  </a:t>
                      </a:r>
                      <a:r>
                        <a:rPr lang="ru-RU" sz="1100" dirty="0" err="1">
                          <a:effectLst/>
                        </a:rPr>
                        <a:t>медиатека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Актовый зал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Спортивный зал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Спортплощадка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Спортивное оборудование и инвентарь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начальных классов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русского языка и литературы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математики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физики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химии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биологии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истории и обществознания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географии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Компьютерный класс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Оборудованный кабинет технологии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13 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321" marR="42321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452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Вывод по 1.5 делается с учетом специфических особенностей конкретной школы.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/>
              <a:t>Критический уровень</a:t>
            </a:r>
            <a:r>
              <a:rPr lang="ru-RU" dirty="0"/>
              <a:t>. Значение индикатора от 0 до 6. Материально-техническое обеспечение школы не соответствует требованиям ФГОС среднего общего образования. Положительная динамика маловероятна.</a:t>
            </a:r>
          </a:p>
          <a:p>
            <a:pPr algn="just"/>
            <a:r>
              <a:rPr lang="ru-RU" b="1" dirty="0"/>
              <a:t>Допустимый уровень</a:t>
            </a:r>
            <a:r>
              <a:rPr lang="ru-RU" dirty="0"/>
              <a:t>. Значение индикатора от 7 до 12. Материально-техническое обеспечение школы не в полной мере соответствует требованиям ФГОС среднего общего образования. Возможны незначительные положительные изменения.</a:t>
            </a:r>
          </a:p>
          <a:p>
            <a:pPr algn="just"/>
            <a:r>
              <a:rPr lang="ru-RU" b="1" dirty="0"/>
              <a:t>Оптимальный уровень</a:t>
            </a:r>
            <a:r>
              <a:rPr lang="ru-RU" dirty="0"/>
              <a:t>. Значение индикатора от 13 до 18. Материально-техническое обеспечение школы полностью соответствует требованиям ФГОС среднего общего образования. Возможна значительная положительная динамика.</a:t>
            </a: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099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332656"/>
            <a:ext cx="8424935" cy="66357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>
              <a:defRPr/>
            </a:pPr>
            <a:r>
              <a:rPr lang="ru-RU" sz="2700" b="1" dirty="0"/>
              <a:t>1.6. Матрица оценки социально-бытовых условий школы</a:t>
            </a:r>
            <a:br>
              <a:rPr lang="ru-RU" sz="2700" b="1" dirty="0"/>
            </a:br>
            <a:r>
              <a:rPr lang="ru-RU" sz="2000" i="1" dirty="0"/>
              <a:t>Заполняет эксперт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29455"/>
              </p:ext>
            </p:extLst>
          </p:nvPr>
        </p:nvGraphicFramePr>
        <p:xfrm>
          <a:off x="539550" y="1268760"/>
          <a:ext cx="8280922" cy="5256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35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583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507600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Здание школы соответствует  строительным нормам и правилам  (текущий и </a:t>
                      </a:r>
                      <a:r>
                        <a:rPr lang="ru-RU" sz="1100" dirty="0" err="1">
                          <a:effectLst/>
                        </a:rPr>
                        <a:t>кап.ремонт</a:t>
                      </a:r>
                      <a:r>
                        <a:rPr lang="ru-RU" sz="1100" dirty="0">
                          <a:effectLst/>
                        </a:rPr>
                        <a:t> произведены) 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свой участок с необходимым набором оборудованных зон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 предписания  санэпиднадзора (нарушения исправлены)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 предписания  пожарного надзора (нарушения исправлены)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 предписания  трудовой инспекции (по технике безопасности) (нарушения исправлены)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 транспорт (собственный или  доставляющий детей в школу)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Улично-дорожная сеть в месте расположения школы  безопасна (установлены знаки, забор вокруг школы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Эксплуатация спортивных сооружений и инвентаря безопасна (имеется соответствующая документация)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Школа газифицирована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система водоснабжения и водоотведения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столовая или буфет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помещение медицинского назначения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учительская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гардероб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санузлы, места личной гигиены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необходимая мебель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необходимый хозяйственный инвентарь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сеть  Интернет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обеспеченности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342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400" b="1" dirty="0"/>
              <a:t>Вывод по 1.6 делается с учетом специфических особенностей конкретной школы.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929411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Критический уровень</a:t>
            </a:r>
            <a:r>
              <a:rPr lang="ru-RU" dirty="0"/>
              <a:t>. Значение индикатора от 0 до 6. Социально-бытовые условия школы не соответствуют требованиям, правилам и нормам охраны труда и техники безопасности, производственной санитарии и противопожарной защиты. Положительная динамика маловероятна.</a:t>
            </a:r>
          </a:p>
          <a:p>
            <a:pPr algn="just"/>
            <a:r>
              <a:rPr lang="ru-RU" b="1" dirty="0"/>
              <a:t>Допустимый уровень</a:t>
            </a:r>
            <a:r>
              <a:rPr lang="ru-RU" dirty="0"/>
              <a:t>. Значение индикатора от 7 до 12. Социально-бытовые условия школы не в полной мере соответствуют требованиям, правилам и нормам охраны труда и техники безопасности, производственной санитарии и противопожарной защиты. Возможны незначительные положительные изменения.</a:t>
            </a:r>
          </a:p>
          <a:p>
            <a:pPr algn="just"/>
            <a:r>
              <a:rPr lang="ru-RU" b="1" dirty="0"/>
              <a:t>Оптимальный уровень</a:t>
            </a:r>
            <a:r>
              <a:rPr lang="ru-RU" dirty="0"/>
              <a:t>. Значение индикатора от 13 до 18. Социально-бытовые условия школы полностью соответствуют всем требованиям, правилам и нормам охраны труда и техники безопасности, производственной санитарии и противопожарной защиты. Возможна значительная положительная динамика.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1974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 bwMode="auto">
          <a:xfrm>
            <a:off x="539552" y="332657"/>
            <a:ext cx="8064895" cy="86432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defRPr/>
            </a:pPr>
            <a:r>
              <a:rPr lang="ru-RU" sz="2000" b="1" dirty="0"/>
              <a:t>1.7. Матрица анализа социокультурного пространства школы</a:t>
            </a:r>
            <a:br>
              <a:rPr lang="ru-RU" sz="2000" b="1" dirty="0"/>
            </a:br>
            <a:r>
              <a:rPr lang="ru-RU" sz="2000" i="1" dirty="0"/>
              <a:t>Заполняет эксперт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9470419"/>
              </p:ext>
            </p:extLst>
          </p:nvPr>
        </p:nvGraphicFramePr>
        <p:xfrm>
          <a:off x="539553" y="1268760"/>
          <a:ext cx="8064894" cy="5256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31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148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823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5076000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Школа находится  на  территории  административного центра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органы власти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Дом культуры (клуб, дом творчества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система дополнительного образования (кружки, секции и </a:t>
                      </a:r>
                      <a:r>
                        <a:rPr lang="ru-RU" sz="1100" dirty="0" err="1">
                          <a:effectLst/>
                        </a:rPr>
                        <a:t>т.п</a:t>
                      </a:r>
                      <a:r>
                        <a:rPr lang="ru-RU" sz="1100" dirty="0">
                          <a:effectLst/>
                        </a:rPr>
                        <a:t>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кинотеатр, музей,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выставочный зал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асфальтированная дорога территориального поселения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Населенный пункт газифицирован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Населенный пункт имеет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водопровод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уличное освещение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предприятия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фермерские хозяйства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магазины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промышленных товаров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магазины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продовольственных товаров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сельскохозяйственный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рынок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отделение связи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отделение связи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с выходом в Интернет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Имеется храм (православный и др. конфессий)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Имеются социальные партнеры (шефы, попечители, инвесторы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благоприятности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020" marR="4302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971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Вывод по 1.7 делается с учетом специфических особенностей конкретной школы.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b="1" dirty="0"/>
              <a:t>Критический уровень</a:t>
            </a:r>
            <a:r>
              <a:rPr lang="ru-RU" dirty="0"/>
              <a:t>. Значение индикатора от 0 до 6. Неблагоприятные социокультурные условия, отсутствие современного пространства для развития обучающихся, педагогов, родителей. Положительная динамика маловероятна.</a:t>
            </a:r>
          </a:p>
          <a:p>
            <a:pPr algn="just"/>
            <a:r>
              <a:rPr lang="ru-RU" b="1" dirty="0"/>
              <a:t>Допустимый уровень</a:t>
            </a:r>
            <a:r>
              <a:rPr lang="ru-RU" dirty="0"/>
              <a:t>. Значение индикатора от 7 до 12. Социокультурные условия достаточны для функционирования школы. Возможны незначительные положительные изменения.</a:t>
            </a:r>
          </a:p>
          <a:p>
            <a:pPr algn="just"/>
            <a:r>
              <a:rPr lang="ru-RU" b="1" dirty="0"/>
              <a:t>Оптимальный уровень</a:t>
            </a:r>
            <a:r>
              <a:rPr lang="ru-RU" dirty="0"/>
              <a:t>. Значение индикатора от 13 до 18. Социокультурная среда является развивающей для обучающихся, педагогов, родителей. Возможна значительная положительная динамика.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7671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 bwMode="auto">
          <a:xfrm>
            <a:off x="467544" y="260648"/>
            <a:ext cx="8280920" cy="807591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>
              <a:defRPr/>
            </a:pPr>
            <a:r>
              <a:rPr lang="ru-RU" sz="2200" b="1" dirty="0"/>
              <a:t>1.8.  Матрица оценки функционирования школы в текущем учебном году</a:t>
            </a:r>
            <a:br>
              <a:rPr lang="ru-RU" sz="2200" b="1" dirty="0"/>
            </a:br>
            <a:r>
              <a:rPr lang="ru-RU" sz="2200" i="1" dirty="0"/>
              <a:t>Заполняет эксперт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375703"/>
              </p:ext>
            </p:extLst>
          </p:nvPr>
        </p:nvGraphicFramePr>
        <p:xfrm>
          <a:off x="467544" y="1196752"/>
          <a:ext cx="8280919" cy="52560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43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0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5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60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6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74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74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981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981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92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4388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877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877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3292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240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292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43292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</a:tblGrid>
              <a:tr h="5065596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Прием учащихся стабилен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(ежегодно имеется 1 класс)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Расписание уроков соответствует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утвержденному учебному плану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Внеурочная деятельность соответствует Программе воспитания и социализации школы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Программа коррекционной работы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реализуется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Нарушения графика учебного процесса отсутствуют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Педагогические советы проводятся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регулярно (наличие протоколов)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Заседания </a:t>
                      </a:r>
                      <a:r>
                        <a:rPr lang="ru-RU" sz="1100" dirty="0" err="1">
                          <a:effectLst/>
                        </a:rPr>
                        <a:t>методобъединений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проводятся регулярно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(или участие учителей в МО)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Родительские собрания проводятся 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регулярно (тематика, подписи присутствующих родителей)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«Текучка» кадров в течение учебного года отсутствует (приказы директора)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Программа оздоровления обучающихся реализуется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Летняя площадка и т.п. имеется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Эпидемии в школе в течение учебного года отсутствуют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Чрезвычайные происшествия в школе в течение учебного года отсутствуют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Система охраны обучающихся имеется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Сайт школы  обновляется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Обучающиеся, оставленные на второй год обучения, отсутствуют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Жалобы на школу со стороны родителей отсутствуют 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Ежегодный отчет о </a:t>
                      </a:r>
                      <a:r>
                        <a:rPr lang="ru-RU" sz="1100" dirty="0" err="1">
                          <a:effectLst/>
                        </a:rPr>
                        <a:t>самообследовании</a:t>
                      </a:r>
                      <a:r>
                        <a:rPr lang="ru-RU" sz="1100" dirty="0">
                          <a:effectLst/>
                        </a:rPr>
                        <a:t> школы имеется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Стабильности функционирования школы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4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0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рямоугольник 2"/>
          <p:cNvSpPr>
            <a:spLocks noChangeArrowheads="1"/>
          </p:cNvSpPr>
          <p:nvPr/>
        </p:nvSpPr>
        <p:spPr bwMode="auto">
          <a:xfrm>
            <a:off x="107950" y="152400"/>
            <a:ext cx="8856663" cy="60023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i="1" dirty="0">
                <a:solidFill>
                  <a:srgbClr val="002060"/>
                </a:solidFill>
                <a:cs typeface="Arial" charset="0"/>
              </a:rPr>
              <a:t>ГАУ ДПО «Смоленский областной институт развития образования»</a:t>
            </a:r>
          </a:p>
          <a:p>
            <a:pPr algn="ctr">
              <a:defRPr/>
            </a:pPr>
            <a:endParaRPr lang="ru-RU" sz="2200" b="1" i="1" dirty="0">
              <a:solidFill>
                <a:schemeClr val="accent4"/>
              </a:solidFill>
              <a:cs typeface="Arial" charset="0"/>
            </a:endParaRPr>
          </a:p>
          <a:p>
            <a:pPr algn="ctr">
              <a:defRPr/>
            </a:pPr>
            <a:endParaRPr lang="ru-RU" sz="2800" b="1" i="1" dirty="0">
              <a:solidFill>
                <a:srgbClr val="0070C0"/>
              </a:solidFill>
              <a:cs typeface="Arial" charset="0"/>
            </a:endParaRPr>
          </a:p>
          <a:p>
            <a:pPr algn="ctr">
              <a:defRPr/>
            </a:pPr>
            <a:r>
              <a:rPr lang="ru-RU" sz="3200" b="1" i="1" dirty="0">
                <a:solidFill>
                  <a:srgbClr val="0070C0"/>
                </a:solidFill>
                <a:cs typeface="Arial" charset="0"/>
              </a:rPr>
              <a:t>Региональная модель </a:t>
            </a:r>
          </a:p>
          <a:p>
            <a:pPr algn="ctr">
              <a:defRPr/>
            </a:pPr>
            <a:r>
              <a:rPr lang="ru-RU" sz="3200" b="1" i="1" dirty="0">
                <a:solidFill>
                  <a:srgbClr val="0070C0"/>
                </a:solidFill>
                <a:cs typeface="Arial" charset="0"/>
              </a:rPr>
              <a:t>государственно-общественного управления качеством образования, направленная на поддержку школ с низкими результатами обучения и школ, работающих </a:t>
            </a:r>
          </a:p>
          <a:p>
            <a:pPr algn="ctr">
              <a:defRPr/>
            </a:pPr>
            <a:r>
              <a:rPr lang="ru-RU" sz="3200" b="1" i="1" dirty="0">
                <a:solidFill>
                  <a:srgbClr val="0070C0"/>
                </a:solidFill>
                <a:cs typeface="Arial" charset="0"/>
              </a:rPr>
              <a:t>в неблагоприятных социальных условиях</a:t>
            </a:r>
          </a:p>
          <a:p>
            <a:pPr algn="r">
              <a:defRPr/>
            </a:pPr>
            <a:endParaRPr lang="ru-RU" sz="2000" b="1" i="1" dirty="0">
              <a:solidFill>
                <a:srgbClr val="0070C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824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Вывод по 1.8 делается с учетом специфических особенностей конкретной школы.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63711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/>
              <a:t>Критический уровень</a:t>
            </a:r>
            <a:r>
              <a:rPr lang="ru-RU" dirty="0"/>
              <a:t>. Значение индикатора от 0 до 6. Имеются значительные нарушения в деятельности образовательной организации. Положительная динамика маловероятна.</a:t>
            </a:r>
          </a:p>
          <a:p>
            <a:pPr algn="just"/>
            <a:r>
              <a:rPr lang="ru-RU" b="1" dirty="0"/>
              <a:t>Допустимый уровень</a:t>
            </a:r>
            <a:r>
              <a:rPr lang="ru-RU" dirty="0"/>
              <a:t>. Значение индикатора от 7 до 12. В деятельности образовательной организации выявлены нарушения, рекомендованные к устранению. Возможны незначительные положительные изменения.</a:t>
            </a:r>
          </a:p>
          <a:p>
            <a:pPr algn="just"/>
            <a:r>
              <a:rPr lang="ru-RU" b="1" dirty="0"/>
              <a:t>Оптимальный уровень</a:t>
            </a:r>
            <a:r>
              <a:rPr lang="ru-RU" dirty="0"/>
              <a:t>. Значение индикатора от 13 до 18. Нарушений в деятельности образовательной организации не выявлено. Возможна значительная положительная динамика.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338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 bwMode="auto">
          <a:xfrm>
            <a:off x="179512" y="0"/>
            <a:ext cx="8856984" cy="692696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marL="342900" indent="-342900">
              <a:defRPr/>
            </a:pPr>
            <a:r>
              <a:rPr lang="ru-RU" sz="1800" b="1" dirty="0"/>
              <a:t>1.9. Матрица оценки динамики развития школы за последние три года</a:t>
            </a:r>
            <a:br>
              <a:rPr lang="ru-RU" sz="1800" b="1" dirty="0"/>
            </a:br>
            <a:r>
              <a:rPr lang="ru-RU" sz="1800" i="1" dirty="0"/>
              <a:t>Заполняет эксперт.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103413"/>
              </p:ext>
            </p:extLst>
          </p:nvPr>
        </p:nvGraphicFramePr>
        <p:xfrm>
          <a:off x="251519" y="764704"/>
          <a:ext cx="8640960" cy="59446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54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47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46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3610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Показатели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Учебный год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</a:rPr>
                        <a:t>Индикатор динамики </a:t>
                      </a:r>
                      <a:endParaRPr lang="ru-RU" sz="9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38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2013-2014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2014-2015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2015-2016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610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Общая численность обучающихся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100 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98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81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610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Общая численность обучающихся, успевающих на 4 и 5/ удельный вес в общей численности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27 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29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610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Средний балл ГИА-9 по русскому языку в ОО больше  регионального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-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-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610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Средняя оценка ГИА-9 по русскому языку 9 класс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3,17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3,25 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3,28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610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Средний балл ГИА-9 по математике в ОО больше  регионального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610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Средняя оценка ГИА-9 математике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3,0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3,1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3,12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302">
                <a:tc rowSpan="5">
                  <a:txBody>
                    <a:bodyPr/>
                    <a:lstStyle/>
                    <a:p>
                      <a:pPr marL="71755" marR="71755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Численность/удельный вес численности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vert="vert270" anchor="ctr"/>
                </a:tc>
                <a:tc>
                  <a:txBody>
                    <a:bodyPr/>
                    <a:lstStyle/>
                    <a:p>
                      <a:pPr marL="171450" lvl="0" indent="-17145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выпускников 9 класса, получивших неудовлетворительные результаты на государственной итоговой аттестации по русскому языку, в общей численности выпускников 9 класса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выпускников 9 класса, получивших неудовлетворительные результаты на государственной итоговой аттестации по математике, в общей численности выпускников 9 класса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2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выпускников 9 класса, получивших аттестаты об основном общем образовании с отличием, в общей численности выпускников 9 класса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-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2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 algn="just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выпускников 9 класса, не получивших аттестаты об основном общем образовании, в общей численности выпускников 9 класса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6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учащихся, принявших участие в различных олимпиадах, смотрах, конкурсах, в общей численности учащихся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2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610"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>
                          <a:effectLst/>
                        </a:rPr>
                        <a:t>Общая численность педагогических работников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7430">
                <a:tc rowSpan="6">
                  <a:txBody>
                    <a:bodyPr/>
                    <a:lstStyle/>
                    <a:p>
                      <a:pPr marL="71755" marR="71755"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900" dirty="0">
                          <a:effectLst/>
                        </a:rPr>
                        <a:t>Численность/удельный вес численности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vert="vert270" anchor="ctr"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работников, имеющих высшее образование педагогической направленности (профиля), в общей численности педагогических работников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12 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12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12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4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работников, которым по результатам аттестации присвоена Высшая квалификационная категория в общей численности педагогических работников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6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7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54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работников, которым по результатам аттестации присвоена Первая квалификационная категория общей численности педагогических работников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72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работников в общей численности педагогических работников, педагогический стаж работы которых составляет до 5 лет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2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+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6748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и административно-хозяйственных  работников, прошедших за последние 3 года повышение квалификации/профессиональную  переподготовку по профилю педагогической деятельности или иной осуществляемой в образовательной организации деятельности, в общей численности педагогических и административно-хозяйственных работников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1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7 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5623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spcBef>
                          <a:spcPts val="100"/>
                        </a:spcBef>
                        <a:spcAft>
                          <a:spcPts val="100"/>
                        </a:spcAft>
                        <a:buClr>
                          <a:srgbClr val="002060"/>
                        </a:buClr>
                        <a:buSzPts val="1150"/>
                        <a:buFont typeface="Arial" pitchFamily="34" charset="0"/>
                        <a:buChar char="•"/>
                      </a:pPr>
                      <a:r>
                        <a:rPr lang="ru-RU" sz="900" dirty="0">
                          <a:effectLst/>
                        </a:rPr>
                        <a:t>педагогических и административно-хозяйственных работников, прошедших повышение квалификации по применению в образовательном процессе федеральных государственных образовательных стандартов в общей численности педагогических и административно-хозяйственных работников 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0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2 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+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610">
                <a:tc gridSpan="5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Итоговый индикатор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173" marR="311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31173" marR="31173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308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Вывод по 1.9 делается с учетом специфических особенностей конкретной школы.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1845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Критический уровень. </a:t>
            </a:r>
            <a:r>
              <a:rPr lang="ru-RU" dirty="0"/>
              <a:t>Значение индикатора от 0 до 6. Свидетельствует о необходимости перехода школ на качественно новый формат работы с обновлением содержания управленческой и образовательной деятельности. Функционирование школы является стабильно несоответствующим современным требованиям ФГОС общего среднего образования. </a:t>
            </a:r>
          </a:p>
          <a:p>
            <a:pPr algn="just"/>
            <a:r>
              <a:rPr lang="ru-RU" b="1" dirty="0"/>
              <a:t>Допустимый уровень. </a:t>
            </a:r>
            <a:r>
              <a:rPr lang="ru-RU" dirty="0"/>
              <a:t>Значение индикатора от 7 до 12. Необходима корректировка отдельных направлений управленческой и образовательной деятельности. Функционирование школы является частично соответствующим современным требованиям ФГОС общего среднего образования. Возможны незначительные положительные изменения.</a:t>
            </a:r>
          </a:p>
          <a:p>
            <a:pPr algn="just"/>
            <a:r>
              <a:rPr lang="ru-RU" b="1" dirty="0"/>
              <a:t>Оптимальный уровень.</a:t>
            </a:r>
            <a:r>
              <a:rPr lang="ru-RU" dirty="0"/>
              <a:t> Значение индикатора от 13 до 18. Положительная динамика развития школы, соответствие современным требованиям ФГОС общего среднего образования. Возможна значительная положительная динамика.</a:t>
            </a:r>
          </a:p>
          <a:p>
            <a:pPr marL="0" indent="0" algn="just">
              <a:buNone/>
            </a:pPr>
            <a:r>
              <a:rPr lang="ru-RU" dirty="0"/>
              <a:t> 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002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12968" cy="1368152"/>
          </a:xfrm>
        </p:spPr>
        <p:txBody>
          <a:bodyPr>
            <a:normAutofit/>
          </a:bodyPr>
          <a:lstStyle/>
          <a:p>
            <a:pPr indent="-342900"/>
            <a:r>
              <a:rPr lang="ru-RU" altLang="ru-RU" sz="2200" b="1" dirty="0"/>
              <a:t>1.10. Матрица сводных диагностических данных</a:t>
            </a:r>
            <a:br>
              <a:rPr lang="ru-RU" altLang="ru-RU" sz="2200" b="1" dirty="0"/>
            </a:br>
            <a:r>
              <a:rPr lang="ru-RU" altLang="ru-RU" sz="1800" i="1" dirty="0"/>
              <a:t>Заполняет руководитель экспертной группы на основе полученных диагностических данных.</a:t>
            </a:r>
            <a:br>
              <a:rPr lang="ru-RU" altLang="ru-RU" sz="1800" i="1" dirty="0"/>
            </a:br>
            <a:endParaRPr lang="ru-RU" altLang="ru-RU" sz="1800" i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11730"/>
              </p:ext>
            </p:extLst>
          </p:nvPr>
        </p:nvGraphicFramePr>
        <p:xfrm>
          <a:off x="539550" y="1628798"/>
          <a:ext cx="7992890" cy="496855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77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22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3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0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0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396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Матрицы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Показатели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Индикатор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Уровни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8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критический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допустимый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оптимальный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Потенциал учащихся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х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Семейное благополучие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10 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х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1.3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Потенциал педагога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х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Успешность управления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х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Материальная обеспеченность ОО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х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6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Социально-бытовая комфортность ОО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14 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х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6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1.7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Благоприятность социокультурной среды ОО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12 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х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16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Стабильность функционирования школы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х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4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1.9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Динамики развития школы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х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40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Итого: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х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3" marR="51433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475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435280" cy="1584176"/>
          </a:xfrm>
        </p:spPr>
        <p:txBody>
          <a:bodyPr>
            <a:noAutofit/>
          </a:bodyPr>
          <a:lstStyle/>
          <a:p>
            <a:r>
              <a:rPr lang="ru-RU" sz="2400" b="1" dirty="0"/>
              <a:t>Вывод по 1.10 делается с учетом специфических особенностей конкретной школы</a:t>
            </a:r>
            <a:br>
              <a:rPr lang="ru-RU" sz="2400" b="1" dirty="0"/>
            </a:br>
            <a:r>
              <a:rPr lang="ru-RU" sz="1800" i="1" dirty="0"/>
              <a:t>Заполненную матрицу с выводами руководитель экспертной группы передает директору школы, который приступает ко второму этапу реализации модели повышения качества образовательных результатов.</a:t>
            </a:r>
            <a:br>
              <a:rPr lang="ru-RU" sz="1800" i="1" dirty="0"/>
            </a:br>
            <a:endParaRPr lang="ru-RU" sz="1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42535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Критический уровень. </a:t>
            </a:r>
            <a:r>
              <a:rPr lang="ru-RU" dirty="0"/>
              <a:t>Значение индикатора от 0 до 6. Организация функционирует неэффективно. Результатом может явиться упадок, распад. Причины, как правило, заключаются в длительном периоде застоя, стагнации в деятельности образовательной организации. Положительная динамика маловероятна.</a:t>
            </a:r>
          </a:p>
          <a:p>
            <a:pPr algn="just"/>
            <a:r>
              <a:rPr lang="ru-RU" b="1" dirty="0"/>
              <a:t>Допустимый уровень. </a:t>
            </a:r>
            <a:r>
              <a:rPr lang="ru-RU" dirty="0"/>
              <a:t>Значение индикатора от 7 до 12. Устойчивая работа в заданном режиме по заданным параметрам. В благоприятных обстоятельствах организация может достичь лучших результатов при рациональных расходах времени, сил, средств. Возможны незначительные положительные изменения.</a:t>
            </a:r>
          </a:p>
          <a:p>
            <a:pPr algn="just"/>
            <a:r>
              <a:rPr lang="ru-RU" b="1" dirty="0"/>
              <a:t>Оптимальный уровень.</a:t>
            </a:r>
            <a:r>
              <a:rPr lang="ru-RU" dirty="0"/>
              <a:t> Значение индикатора от 13 до 18. Организация находится в режиме совершенствования, развития. Возможна значительная положительная динамика.</a:t>
            </a:r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714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ИНСТРУМЕНТАРИЙ ДЛЯ ИССЛЕДОВАНИЯ </a:t>
            </a:r>
            <a:br>
              <a:rPr lang="ru-RU" sz="2400" b="1" dirty="0"/>
            </a:br>
            <a:r>
              <a:rPr lang="ru-RU" sz="2400" b="1" dirty="0"/>
              <a:t>ПСИХОЛОГО-ПЕДАГОГИЧЕСКОГО СОСТОЯНИЯ ОБУЧАЮЩИХСЯ И ПЕДАГОГОВ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1125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При заполнении матрицы 1.1 предлагается использовать:</a:t>
            </a:r>
          </a:p>
          <a:p>
            <a:pPr lvl="1" algn="just"/>
            <a:r>
              <a:rPr lang="ru-RU" dirty="0"/>
              <a:t> когнитивные пробы (набор патопсихологических проб в адаптации С.Я. Рубинштейн), </a:t>
            </a:r>
          </a:p>
          <a:p>
            <a:pPr lvl="1" algn="just"/>
            <a:r>
              <a:rPr lang="ru-RU" dirty="0"/>
              <a:t>тест-опросник «Индивидуально-типологические свойства личности» (Л.Н. </a:t>
            </a:r>
            <a:r>
              <a:rPr lang="ru-RU" dirty="0" err="1"/>
              <a:t>Собчик</a:t>
            </a:r>
            <a:r>
              <a:rPr lang="ru-RU" dirty="0"/>
              <a:t>), </a:t>
            </a:r>
          </a:p>
          <a:p>
            <a:pPr lvl="1" algn="just"/>
            <a:r>
              <a:rPr lang="ru-RU" dirty="0"/>
              <a:t>методику «Автономность – зависимость личности к учебной деятельности» в адаптации Г.С. </a:t>
            </a:r>
            <a:r>
              <a:rPr lang="ru-RU" dirty="0" err="1"/>
              <a:t>Парыгина</a:t>
            </a:r>
            <a:r>
              <a:rPr lang="ru-RU" dirty="0"/>
              <a:t>. </a:t>
            </a:r>
          </a:p>
          <a:p>
            <a:pPr algn="just"/>
            <a:r>
              <a:rPr lang="ru-RU" dirty="0"/>
              <a:t>При заполнении матрицы 1.3 предлагаются психологические пробы – опросники :</a:t>
            </a:r>
          </a:p>
          <a:p>
            <a:pPr lvl="1" algn="just"/>
            <a:r>
              <a:rPr lang="ru-RU" dirty="0"/>
              <a:t>«Профессиональные установки учителя», «Психологическая компетентность учителя» (в адаптации Л.М. Митиной),</a:t>
            </a:r>
          </a:p>
          <a:p>
            <a:pPr lvl="1" algn="just"/>
            <a:r>
              <a:rPr lang="ru-RU" dirty="0"/>
              <a:t> «Профессиональное (эмоциональное) выгорание» (методика К. </a:t>
            </a:r>
            <a:r>
              <a:rPr lang="ru-RU" dirty="0" err="1"/>
              <a:t>Маслач</a:t>
            </a:r>
            <a:r>
              <a:rPr lang="ru-RU" dirty="0"/>
              <a:t> и С. Джексон, адаптированная Н.Е. Водопьяновой). </a:t>
            </a:r>
          </a:p>
        </p:txBody>
      </p:sp>
    </p:spTree>
    <p:extLst>
      <p:ext uri="{BB962C8B-B14F-4D97-AF65-F5344CB8AC3E}">
        <p14:creationId xmlns:p14="http://schemas.microsoft.com/office/powerpoint/2010/main" val="27685636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ТЕХНОЛОГИЯ</a:t>
            </a:r>
          </a:p>
          <a:p>
            <a:pPr marL="0" indent="0" algn="ctr">
              <a:buNone/>
            </a:pPr>
            <a:r>
              <a:rPr lang="ru-RU" dirty="0"/>
              <a:t>ВЫЯВЛЕНИЯ ПРИЧИН </a:t>
            </a:r>
          </a:p>
          <a:p>
            <a:pPr marL="0" indent="0" algn="ctr">
              <a:buNone/>
            </a:pPr>
            <a:r>
              <a:rPr lang="ru-RU" dirty="0"/>
              <a:t>НЕУСПЕШНОСТИ ШКОЛЬНИКОВ В ОБУЧЕНИИ</a:t>
            </a:r>
          </a:p>
        </p:txBody>
      </p:sp>
    </p:spTree>
    <p:extLst>
      <p:ext uri="{BB962C8B-B14F-4D97-AF65-F5344CB8AC3E}">
        <p14:creationId xmlns:p14="http://schemas.microsoft.com/office/powerpoint/2010/main" val="196074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Шаг 1. Сравните значение индикатора потенциала каждого ребенка, полученное при заполнении матрицы 1.1, со средним значением его школьных промежуточных баллов.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154503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000" dirty="0"/>
              <a:t>Нормы соответствия указаны в таблице 1:</a:t>
            </a:r>
            <a:br>
              <a:rPr lang="ru-RU" sz="3000" dirty="0"/>
            </a:br>
            <a:endParaRPr lang="ru-RU" sz="3000" dirty="0"/>
          </a:p>
          <a:p>
            <a:pPr marL="0" indent="0" algn="ctr">
              <a:buNone/>
            </a:pPr>
            <a:r>
              <a:rPr lang="ru-RU" sz="3000" dirty="0"/>
              <a:t>Таблица 1. Нормы соответствия среднего значения промежуточных баллов ученика его потенциалу</a:t>
            </a:r>
            <a:r>
              <a:rPr lang="ru-RU" dirty="0"/>
              <a:t>							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356526"/>
              </p:ext>
            </p:extLst>
          </p:nvPr>
        </p:nvGraphicFramePr>
        <p:xfrm>
          <a:off x="467544" y="2924944"/>
          <a:ext cx="8280921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2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56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1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12168">
                <a:tc>
                  <a:txBody>
                    <a:bodyPr/>
                    <a:lstStyle/>
                    <a:p>
                      <a:r>
                        <a:rPr lang="ru-RU" dirty="0"/>
                        <a:t>Значение индикатора</a:t>
                      </a:r>
                    </a:p>
                    <a:p>
                      <a:r>
                        <a:rPr lang="ru-RU" dirty="0"/>
                        <a:t>потенциала ученика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0-4,5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4,6-9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9,1-13,5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13,6-18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r>
                        <a:rPr lang="ru-RU" dirty="0"/>
                        <a:t>Среднее значение промежуточных баллов ученика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 балла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 балла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 балла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5 баллов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6087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Шаг 2. Полученные результаты занесите в таблицу 2: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96470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/>
              <a:t>Таблица 2. Соответствие средних значений школьных промежуточных баллов учеников их потенциалу				</a:t>
            </a:r>
          </a:p>
          <a:p>
            <a:pPr algn="ctr"/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90289"/>
              </p:ext>
            </p:extLst>
          </p:nvPr>
        </p:nvGraphicFramePr>
        <p:xfrm>
          <a:off x="467544" y="2636912"/>
          <a:ext cx="8424936" cy="275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5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ФИО ученика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Значение индикатора потенциала ученика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Среднее значение школьных промежуточных баллов ученика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Отметка о соответствии среднего значения школьных промежуточных баллов ученика его потенциалу (+ или –)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Иванов И.И.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Петров И.И.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405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Шаг 3. Составьте список учеников, у которых наблюдается несоответствие среднего значения школьных промежуточных баллов и потенциала (далее – ученики группы риска).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Ученики группы риска: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354651"/>
              </p:ext>
            </p:extLst>
          </p:nvPr>
        </p:nvGraphicFramePr>
        <p:xfrm>
          <a:off x="539552" y="2852936"/>
          <a:ext cx="7920880" cy="2808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6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4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72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51829">
                <a:tc>
                  <a:txBody>
                    <a:bodyPr/>
                    <a:lstStyle/>
                    <a:p>
                      <a:r>
                        <a:rPr lang="ru-RU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ФИО ученика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Значение индикатора потенциала ученика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Среднее значение школьных промежуточных баллов ученика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241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Петров И.И.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241">
                <a:tc>
                  <a:txBody>
                    <a:bodyPr/>
                    <a:lstStyle/>
                    <a:p>
                      <a:r>
                        <a:rPr lang="ru-R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16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1363" y="22225"/>
            <a:ext cx="3970337" cy="2889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dirty="0"/>
              <a:t>АДМИНИСТРАТИВНАЯ ВЕРТИКАЛЬ</a:t>
            </a:r>
            <a:endParaRPr lang="ru-RU" sz="1800" dirty="0"/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25400" y="244475"/>
            <a:ext cx="9144000" cy="6613525"/>
          </a:xfrm>
        </p:spPr>
        <p:txBody>
          <a:bodyPr/>
          <a:lstStyle/>
          <a:p>
            <a:pPr marL="136525" indent="0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lang="ru-RU" b="1" dirty="0"/>
          </a:p>
          <a:p>
            <a:pPr marL="136525" indent="0" eaLnBrk="1" hangingPunct="1">
              <a:spcBef>
                <a:spcPct val="0"/>
              </a:spcBef>
              <a:buFont typeface="Wingdings 2" pitchFamily="18" charset="2"/>
              <a:buNone/>
              <a:defRPr/>
            </a:pPr>
            <a:endParaRPr lang="ru-RU" sz="1100" b="1" dirty="0"/>
          </a:p>
          <a:p>
            <a:pPr marL="136525">
              <a:buFont typeface="Arial" charset="0"/>
              <a:buChar char="•"/>
              <a:defRPr/>
            </a:pPr>
            <a:r>
              <a:rPr lang="ru-RU" sz="1100" b="1" dirty="0"/>
              <a:t>                                                   </a:t>
            </a:r>
          </a:p>
          <a:p>
            <a:pPr marL="136525">
              <a:buFont typeface="Arial" charset="0"/>
              <a:buChar char="•"/>
              <a:defRPr/>
            </a:pPr>
            <a:r>
              <a:rPr lang="ru-RU" sz="1100" b="1" dirty="0"/>
              <a:t>   </a:t>
            </a:r>
          </a:p>
          <a:p>
            <a:pPr marL="136525">
              <a:buFont typeface="Arial" charset="0"/>
              <a:buChar char="•"/>
              <a:defRPr/>
            </a:pPr>
            <a:endParaRPr lang="ru-RU" sz="1100" dirty="0"/>
          </a:p>
          <a:p>
            <a:pPr marL="136525">
              <a:buFont typeface="Arial" charset="0"/>
              <a:buChar char="•"/>
              <a:defRPr/>
            </a:pPr>
            <a:endParaRPr lang="ru-RU" sz="1100" dirty="0"/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7200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23850" y="404813"/>
            <a:ext cx="2028825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Департамент Смоленской области по образованию и науке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34025" y="955675"/>
            <a:ext cx="1822450" cy="1016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6525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3. Анализ НОКО</a:t>
            </a:r>
          </a:p>
          <a:p>
            <a:pPr marL="136525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(</a:t>
            </a:r>
            <a:r>
              <a:rPr lang="ru-RU" sz="1200" b="1" i="1" u="sng" spc="-100" dirty="0">
                <a:latin typeface="+mj-lt"/>
                <a:ea typeface="+mj-ea"/>
                <a:cs typeface="+mj-cs"/>
              </a:rPr>
              <a:t>протокол)</a:t>
            </a:r>
          </a:p>
          <a:p>
            <a:pPr marL="136525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Рекомендация Модели</a:t>
            </a:r>
          </a:p>
          <a:p>
            <a:pPr marL="136525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к внедрению</a:t>
            </a:r>
          </a:p>
          <a:p>
            <a:pPr marL="136525">
              <a:defRPr/>
            </a:pPr>
            <a:r>
              <a:rPr lang="ru-RU" sz="1200" b="1" i="1" u="sng" spc="-100" dirty="0">
                <a:latin typeface="+mj-lt"/>
                <a:ea typeface="+mj-ea"/>
                <a:cs typeface="+mj-cs"/>
              </a:rPr>
              <a:t>(протокол)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672138" y="30163"/>
            <a:ext cx="3471862" cy="273050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dirty="0">
                <a:solidFill>
                  <a:schemeClr val="tx1"/>
                </a:solidFill>
              </a:rPr>
              <a:t>ОБЩЕСТВЕННАЯ ВЕРТИКАЛЬ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84438" y="404813"/>
            <a:ext cx="12446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Центр оценки качества образования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865563" y="404813"/>
            <a:ext cx="16764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err="1">
                <a:solidFill>
                  <a:schemeClr val="bg1"/>
                </a:solidFill>
              </a:rPr>
              <a:t>Аккредитационная</a:t>
            </a:r>
            <a:r>
              <a:rPr lang="ru-RU" sz="1200" b="1" dirty="0">
                <a:solidFill>
                  <a:schemeClr val="bg1"/>
                </a:solidFill>
              </a:rPr>
              <a:t> коллегия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795963" y="409575"/>
            <a:ext cx="1358900" cy="561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Общественный совет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323138" y="404813"/>
            <a:ext cx="1343025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РУМО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0825" y="303213"/>
            <a:ext cx="0" cy="65547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7900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754"/>
          <a:stretch>
            <a:fillRect/>
          </a:stretch>
        </p:blipFill>
        <p:spPr bwMode="auto">
          <a:xfrm rot="-5400000">
            <a:off x="-587375" y="1035050"/>
            <a:ext cx="16764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Заголовок 1"/>
          <p:cNvSpPr txBox="1">
            <a:spLocks/>
          </p:cNvSpPr>
          <p:nvPr/>
        </p:nvSpPr>
        <p:spPr>
          <a:xfrm>
            <a:off x="601663" y="1890713"/>
            <a:ext cx="3970337" cy="288925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9" name="Заголовок 1"/>
          <p:cNvSpPr txBox="1">
            <a:spLocks/>
          </p:cNvSpPr>
          <p:nvPr/>
        </p:nvSpPr>
        <p:spPr>
          <a:xfrm>
            <a:off x="2293938" y="973138"/>
            <a:ext cx="1571625" cy="744537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365125" indent="-228600" eaLnBrk="1" hangingPunct="1">
              <a:buFontTx/>
              <a:buAutoNum type="arabicPeriod"/>
              <a:defRPr/>
            </a:pPr>
            <a:r>
              <a:rPr lang="ru-RU" sz="1200" b="1" dirty="0">
                <a:solidFill>
                  <a:schemeClr val="tx1"/>
                </a:solidFill>
              </a:rPr>
              <a:t>Аналитическая </a:t>
            </a:r>
          </a:p>
          <a:p>
            <a:pPr marL="136525" eaLnBrk="1" hangingPunct="1">
              <a:defRPr/>
            </a:pPr>
            <a:r>
              <a:rPr lang="ru-RU" sz="1200" b="1" dirty="0">
                <a:solidFill>
                  <a:schemeClr val="tx1"/>
                </a:solidFill>
              </a:rPr>
              <a:t>информация о </a:t>
            </a:r>
          </a:p>
          <a:p>
            <a:pPr marL="136525" eaLnBrk="1" hangingPunct="1">
              <a:defRPr/>
            </a:pPr>
            <a:r>
              <a:rPr lang="ru-RU" sz="1200" b="1" dirty="0">
                <a:solidFill>
                  <a:schemeClr val="tx1"/>
                </a:solidFill>
              </a:rPr>
              <a:t>результатах ГИА </a:t>
            </a:r>
            <a:r>
              <a:rPr lang="ru-RU" sz="1200" b="1" i="1" u="sng" dirty="0">
                <a:solidFill>
                  <a:schemeClr val="tx1"/>
                </a:solidFill>
              </a:rPr>
              <a:t>(справка)</a:t>
            </a:r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3952875" y="982663"/>
            <a:ext cx="1571625" cy="744537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 spc="-1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136525" eaLnBrk="1" hangingPunct="1">
              <a:defRPr/>
            </a:pPr>
            <a:r>
              <a:rPr lang="ru-RU" sz="1200" b="1" dirty="0">
                <a:solidFill>
                  <a:schemeClr val="tx1"/>
                </a:solidFill>
              </a:rPr>
              <a:t>2. Результаты </a:t>
            </a:r>
            <a:r>
              <a:rPr lang="ru-RU" sz="1200" b="1" dirty="0" err="1">
                <a:solidFill>
                  <a:schemeClr val="tx1"/>
                </a:solidFill>
              </a:rPr>
              <a:t>аккредитационных</a:t>
            </a:r>
            <a:r>
              <a:rPr lang="ru-RU" sz="1200" b="1" dirty="0">
                <a:solidFill>
                  <a:schemeClr val="tx1"/>
                </a:solidFill>
              </a:rPr>
              <a:t> проверок  </a:t>
            </a:r>
            <a:r>
              <a:rPr lang="ru-RU" sz="1200" b="1" i="1" u="sng" dirty="0">
                <a:solidFill>
                  <a:schemeClr val="tx1"/>
                </a:solidFill>
              </a:rPr>
              <a:t>(справка)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261225" y="960438"/>
            <a:ext cx="1811338" cy="10160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4. Анализ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регионального аспекта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Рекомендация Модели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к использованию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в регионе </a:t>
            </a:r>
            <a:r>
              <a:rPr lang="ru-RU" sz="1200" b="1" i="1" u="sng" spc="-100" dirty="0">
                <a:latin typeface="+mj-lt"/>
                <a:ea typeface="+mj-ea"/>
                <a:cs typeface="+mj-cs"/>
              </a:rPr>
              <a:t>(протокол)</a:t>
            </a:r>
            <a:endParaRPr lang="ru-RU" sz="1200" b="1" spc="-100" dirty="0">
              <a:latin typeface="+mj-lt"/>
              <a:ea typeface="+mj-ea"/>
              <a:cs typeface="+mj-cs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5672138" y="358775"/>
            <a:ext cx="0" cy="64992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894" name="Прямая соединительная линия 37893"/>
          <p:cNvCxnSpPr/>
          <p:nvPr/>
        </p:nvCxnSpPr>
        <p:spPr>
          <a:xfrm>
            <a:off x="8893175" y="358775"/>
            <a:ext cx="0" cy="649922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899" name="Прямая соединительная линия 37898"/>
          <p:cNvCxnSpPr/>
          <p:nvPr/>
        </p:nvCxnSpPr>
        <p:spPr>
          <a:xfrm>
            <a:off x="5659438" y="30163"/>
            <a:ext cx="12700" cy="37465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7924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48"/>
          <a:stretch>
            <a:fillRect/>
          </a:stretch>
        </p:blipFill>
        <p:spPr bwMode="auto">
          <a:xfrm rot="-5400000">
            <a:off x="8125619" y="1173957"/>
            <a:ext cx="1951037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Прямоугольник 68"/>
          <p:cNvSpPr/>
          <p:nvPr/>
        </p:nvSpPr>
        <p:spPr>
          <a:xfrm>
            <a:off x="220663" y="979488"/>
            <a:ext cx="23018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5. Письмо о внедрении Модели (</a:t>
            </a:r>
            <a:r>
              <a:rPr lang="ru-RU" sz="1200" b="1" i="1" u="sng" spc="-100" dirty="0">
                <a:latin typeface="+mj-lt"/>
                <a:ea typeface="+mj-ea"/>
                <a:cs typeface="+mj-cs"/>
              </a:rPr>
              <a:t>пакет норматив. документов)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0" y="2405063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364" name="Picture 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234"/>
          <a:stretch>
            <a:fillRect/>
          </a:stretch>
        </p:blipFill>
        <p:spPr bwMode="auto">
          <a:xfrm rot="-5400000">
            <a:off x="-662781" y="3156744"/>
            <a:ext cx="18272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6" name="Picture 3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-5878" r="69875" b="52937"/>
          <a:stretch>
            <a:fillRect/>
          </a:stretch>
        </p:blipFill>
        <p:spPr bwMode="auto">
          <a:xfrm rot="-5400000">
            <a:off x="8120857" y="3213894"/>
            <a:ext cx="1789112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Прямая соединительная линия 20"/>
          <p:cNvCxnSpPr/>
          <p:nvPr/>
        </p:nvCxnSpPr>
        <p:spPr>
          <a:xfrm>
            <a:off x="0" y="4289425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5795963" y="2460625"/>
            <a:ext cx="1358900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Общественный совет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5573713" y="3009900"/>
            <a:ext cx="3246437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6525" algn="ctr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6. Рекомендация Модели к внедрению</a:t>
            </a:r>
          </a:p>
          <a:p>
            <a:pPr marL="136525" algn="ctr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в муниципалитете </a:t>
            </a:r>
          </a:p>
          <a:p>
            <a:pPr marL="136525" algn="ctr">
              <a:defRPr/>
            </a:pPr>
            <a:r>
              <a:rPr lang="ru-RU" sz="1200" b="1" i="1" u="sng" spc="-100" dirty="0">
                <a:latin typeface="+mj-lt"/>
                <a:ea typeface="+mj-ea"/>
                <a:cs typeface="+mj-cs"/>
              </a:rPr>
              <a:t>(протоколы)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7340600" y="2460625"/>
            <a:ext cx="1343025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ММО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23850" y="2473325"/>
            <a:ext cx="5200650" cy="338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Муниципальные органы управления образованием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239713" y="2871788"/>
            <a:ext cx="5219700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7. Письмо о внедрении Модели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i="1" u="sng" spc="-100" dirty="0">
                <a:latin typeface="+mj-lt"/>
                <a:ea typeface="+mj-ea"/>
                <a:cs typeface="+mj-cs"/>
              </a:rPr>
              <a:t>(приказ о назначении муниципального координатора, положение)</a:t>
            </a:r>
            <a:endParaRPr lang="ru-RU" sz="1200" b="1" spc="-100" dirty="0">
              <a:latin typeface="+mj-lt"/>
              <a:ea typeface="+mj-ea"/>
              <a:cs typeface="+mj-cs"/>
            </a:endParaRPr>
          </a:p>
        </p:txBody>
      </p:sp>
      <p:pic>
        <p:nvPicPr>
          <p:cNvPr id="14367" name="Picture 3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182" b="3186"/>
          <a:stretch>
            <a:fillRect/>
          </a:stretch>
        </p:blipFill>
        <p:spPr bwMode="auto">
          <a:xfrm rot="-5400000">
            <a:off x="-818356" y="5244306"/>
            <a:ext cx="21272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68" name="Picture 3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515" b="-5392"/>
          <a:stretch>
            <a:fillRect/>
          </a:stretch>
        </p:blipFill>
        <p:spPr bwMode="auto">
          <a:xfrm rot="-5400000">
            <a:off x="8247062" y="5276851"/>
            <a:ext cx="1751013" cy="34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Прямоугольник 54"/>
          <p:cNvSpPr/>
          <p:nvPr/>
        </p:nvSpPr>
        <p:spPr>
          <a:xfrm>
            <a:off x="314325" y="4356100"/>
            <a:ext cx="5200650" cy="215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Школа как юридическое лицо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246063" y="4556125"/>
            <a:ext cx="5221287" cy="2778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9. Приказ о создании рабочей группы по повышению качества образования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5813425" y="4325938"/>
            <a:ext cx="13589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Общественный совет 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5697538" y="4943475"/>
            <a:ext cx="3195637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6525" algn="ctr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8. Рекомендация к реализации Проекта по повышению качества образования в школе </a:t>
            </a:r>
            <a:r>
              <a:rPr lang="ru-RU" sz="1200" b="1" i="1" u="sng" spc="-100" dirty="0">
                <a:latin typeface="+mj-lt"/>
                <a:ea typeface="+mj-ea"/>
                <a:cs typeface="+mj-cs"/>
              </a:rPr>
              <a:t>(протоколы)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7369175" y="4325938"/>
            <a:ext cx="1397000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Педагогический совет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220663" y="4764088"/>
            <a:ext cx="5213350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10. Проведение диагностики 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222250" y="4960938"/>
            <a:ext cx="5219700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11. Обработка данных с определением уровня благополучия школы 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222250" y="5167313"/>
            <a:ext cx="5470525" cy="276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12. Письмо с результатами в  муниципальные органы управления образованием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201613" y="3335338"/>
            <a:ext cx="5218112" cy="2778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13. Обработка информации по муниципалитету </a:t>
            </a:r>
            <a:r>
              <a:rPr lang="ru-RU" sz="1200" b="1" i="1" u="sng" spc="-100" dirty="0">
                <a:latin typeface="+mj-lt"/>
                <a:ea typeface="+mj-ea"/>
                <a:cs typeface="+mj-cs"/>
              </a:rPr>
              <a:t>(аналитическая справка)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5659438" y="3656013"/>
            <a:ext cx="3203575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6525" algn="ctr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14. Рассмотрение результатов  диагностики</a:t>
            </a:r>
          </a:p>
          <a:p>
            <a:pPr marL="136525" algn="ctr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по муниципалитету с вынесением решения </a:t>
            </a:r>
          </a:p>
          <a:p>
            <a:pPr marL="136525" algn="ctr">
              <a:defRPr/>
            </a:pPr>
            <a:r>
              <a:rPr lang="ru-RU" sz="1200" b="1" i="1" u="sng" spc="-100" dirty="0">
                <a:latin typeface="+mj-lt"/>
                <a:ea typeface="+mj-ea"/>
                <a:cs typeface="+mj-cs"/>
              </a:rPr>
              <a:t>(протоколы) 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184150" y="1362075"/>
            <a:ext cx="21685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15. Обработка информации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по региону  </a:t>
            </a:r>
            <a:r>
              <a:rPr lang="ru-RU" sz="1200" b="1" i="1" u="sng" spc="-100" dirty="0">
                <a:latin typeface="+mj-lt"/>
                <a:ea typeface="+mj-ea"/>
                <a:cs typeface="+mj-cs"/>
              </a:rPr>
              <a:t>(</a:t>
            </a:r>
            <a:r>
              <a:rPr lang="ru-RU" sz="1200" b="1" i="1" u="sng" spc="-100" dirty="0" err="1">
                <a:latin typeface="+mj-lt"/>
                <a:ea typeface="+mj-ea"/>
                <a:cs typeface="+mj-cs"/>
              </a:rPr>
              <a:t>аналит</a:t>
            </a:r>
            <a:r>
              <a:rPr lang="ru-RU" sz="1200" b="1" i="1" u="sng" spc="-100" dirty="0">
                <a:latin typeface="+mj-lt"/>
                <a:ea typeface="+mj-ea"/>
                <a:cs typeface="+mj-cs"/>
              </a:rPr>
              <a:t>. справка) 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5570538" y="1943100"/>
            <a:ext cx="33813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36525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16. Рассмотрение результатов  диагностики по </a:t>
            </a:r>
          </a:p>
          <a:p>
            <a:pPr marL="136525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региону с вынесением решения </a:t>
            </a:r>
            <a:r>
              <a:rPr lang="ru-RU" sz="1200" b="1" i="1" u="sng" spc="-100" dirty="0">
                <a:latin typeface="+mj-lt"/>
                <a:ea typeface="+mj-ea"/>
                <a:cs typeface="+mj-cs"/>
              </a:rPr>
              <a:t>(протоколы) 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201613" y="1790700"/>
            <a:ext cx="2439987" cy="6477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17. Региональная Программа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повышения качества образования (модельная Программа)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201613" y="3656013"/>
            <a:ext cx="5218112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18. Муниципальная Программа перевода школ с низкими образовательными результатами в эффективный режим работы</a:t>
            </a:r>
            <a:endParaRPr lang="ru-RU" sz="1200" b="1" i="1" u="sng" spc="-100" dirty="0">
              <a:latin typeface="+mj-lt"/>
              <a:ea typeface="+mj-ea"/>
              <a:cs typeface="+mj-cs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241300" y="5724525"/>
            <a:ext cx="5430838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20. Разработка и реализация Программы повышения качества образования при низком уровне благополучия школы. Программа включает: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233363" y="5359400"/>
            <a:ext cx="54483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19. Поддержка отдельных проблемных обучающихся в  случае установления высокого уровня благополучия школы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219075" y="6140450"/>
            <a:ext cx="226536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- Повышение квалификации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- Участие в работе РУМО, ОМО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- Семинары, </a:t>
            </a:r>
            <a:r>
              <a:rPr lang="ru-RU" sz="1200" b="1" spc="-100" dirty="0" err="1">
                <a:latin typeface="+mj-lt"/>
                <a:ea typeface="+mj-ea"/>
                <a:cs typeface="+mj-cs"/>
              </a:rPr>
              <a:t>вебинары</a:t>
            </a:r>
            <a:endParaRPr lang="ru-RU" sz="1200" b="1" spc="-100" dirty="0">
              <a:latin typeface="+mj-lt"/>
              <a:ea typeface="+mj-ea"/>
              <a:cs typeface="+mj-cs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293938" y="6140450"/>
            <a:ext cx="230505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- Вовлечение родителей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- Социальное партнерство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- Разработку правил и процедур</a:t>
            </a:r>
          </a:p>
        </p:txBody>
      </p:sp>
      <p:sp>
        <p:nvSpPr>
          <p:cNvPr id="77" name="Прямоугольник 76"/>
          <p:cNvSpPr/>
          <p:nvPr/>
        </p:nvSpPr>
        <p:spPr>
          <a:xfrm>
            <a:off x="4506913" y="6075363"/>
            <a:ext cx="1220787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- Отслеживание результатов и корректировку Программы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5689600" y="6232525"/>
            <a:ext cx="3186113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6525" algn="ctr">
              <a:defRPr/>
            </a:pPr>
            <a:r>
              <a:rPr lang="ru-RU" sz="1200" b="1" spc="-100" dirty="0">
                <a:latin typeface="+mj-lt"/>
                <a:ea typeface="+mj-ea"/>
                <a:cs typeface="+mj-cs"/>
              </a:rPr>
              <a:t>21. Отслеживание динамики </a:t>
            </a:r>
            <a:r>
              <a:rPr lang="ru-RU" sz="1200" b="1" spc="-100">
                <a:latin typeface="+mj-lt"/>
                <a:ea typeface="+mj-ea"/>
                <a:cs typeface="+mj-cs"/>
              </a:rPr>
              <a:t>образовательных результатов в </a:t>
            </a:r>
            <a:r>
              <a:rPr lang="ru-RU" sz="1200" b="1" spc="-100" dirty="0">
                <a:latin typeface="+mj-lt"/>
                <a:ea typeface="+mj-ea"/>
                <a:cs typeface="+mj-cs"/>
              </a:rPr>
              <a:t>ходе реализации Программы </a:t>
            </a:r>
            <a:r>
              <a:rPr lang="ru-RU" sz="1200" b="1" i="1" u="sng" spc="-100" dirty="0">
                <a:latin typeface="+mj-lt"/>
                <a:ea typeface="+mj-ea"/>
                <a:cs typeface="+mj-cs"/>
              </a:rPr>
              <a:t>(протоколы)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6615113" y="5610225"/>
            <a:ext cx="1358900" cy="576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bg1"/>
                </a:solidFill>
              </a:rPr>
              <a:t>МО школы</a:t>
            </a:r>
          </a:p>
        </p:txBody>
      </p:sp>
    </p:spTree>
    <p:extLst>
      <p:ext uri="{BB962C8B-B14F-4D97-AF65-F5344CB8AC3E}">
        <p14:creationId xmlns:p14="http://schemas.microsoft.com/office/powerpoint/2010/main" val="232192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5" grpId="0"/>
      <p:bldP spid="16" grpId="0" animBg="1"/>
      <p:bldP spid="17" grpId="0" animBg="1"/>
      <p:bldP spid="18" grpId="0" animBg="1"/>
      <p:bldP spid="19" grpId="0" animBg="1"/>
      <p:bldP spid="29" grpId="0"/>
      <p:bldP spid="30" grpId="0"/>
      <p:bldP spid="31" grpId="0"/>
      <p:bldP spid="69" grpId="0"/>
      <p:bldP spid="45" grpId="0" animBg="1"/>
      <p:bldP spid="46" grpId="0"/>
      <p:bldP spid="47" grpId="0" animBg="1"/>
      <p:bldP spid="50" grpId="0" animBg="1"/>
      <p:bldP spid="51" grpId="0"/>
      <p:bldP spid="55" grpId="0" animBg="1"/>
      <p:bldP spid="56" grpId="0"/>
      <p:bldP spid="57" grpId="0" animBg="1"/>
      <p:bldP spid="58" grpId="0"/>
      <p:bldP spid="59" grpId="0" animBg="1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70" grpId="0"/>
      <p:bldP spid="71" grpId="0"/>
      <p:bldP spid="72" grpId="0"/>
      <p:bldP spid="73" grpId="0"/>
      <p:bldP spid="76" grpId="0"/>
      <p:bldP spid="77" grpId="0"/>
      <p:bldP spid="78" grpId="0"/>
      <p:bldP spid="7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440160"/>
          </a:xfrm>
        </p:spPr>
        <p:txBody>
          <a:bodyPr>
            <a:noAutofit/>
          </a:bodyPr>
          <a:lstStyle/>
          <a:p>
            <a:r>
              <a:rPr lang="ru-RU" sz="3200" b="1" dirty="0"/>
              <a:t>Шаг 4. </a:t>
            </a:r>
            <a:r>
              <a:rPr lang="ru-RU" sz="3200" dirty="0"/>
              <a:t>Определите долю учеников группы риска (</a:t>
            </a:r>
            <a:r>
              <a:rPr lang="ru-RU" sz="3200" dirty="0" err="1"/>
              <a:t>Дгр</a:t>
            </a:r>
            <a:r>
              <a:rPr lang="ru-RU" sz="3200" dirty="0"/>
              <a:t>) по отношению к общему количеству учеников по формуле: </a:t>
            </a:r>
            <a:br>
              <a:rPr lang="ru-RU" sz="3200" dirty="0"/>
            </a:br>
            <a:endParaRPr lang="ru-RU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</a:rPr>
                        <m:t>Дгр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>
                              <a:latin typeface="Cambria Math" panose="02040503050406030204" pitchFamily="18" charset="0"/>
                            </a:rPr>
                            <m:t>кол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>
                              <a:latin typeface="Cambria Math" panose="02040503050406030204" pitchFamily="18" charset="0"/>
                            </a:rPr>
                            <m:t>во учеников группы риска</m:t>
                          </m:r>
                        </m:num>
                        <m:den>
                          <m:r>
                            <a:rPr lang="ru-RU">
                              <a:latin typeface="Cambria Math" panose="02040503050406030204" pitchFamily="18" charset="0"/>
                            </a:rPr>
                            <m:t>общее кол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>
                              <a:latin typeface="Cambria Math" panose="02040503050406030204" pitchFamily="18" charset="0"/>
                            </a:rPr>
                            <m:t>во учеников</m:t>
                          </m:r>
                        </m:den>
                      </m:f>
                    </m:oMath>
                  </m:oMathPara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404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>
            <a:extLst>
              <a:ext uri="{FF2B5EF4-FFF2-40B4-BE49-F238E27FC236}">
                <a16:creationId xmlns:a16="http://schemas.microsoft.com/office/drawing/2014/main" id="{A47DFB20-DF01-4B76-9B2D-05D573BE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200"/>
              <a:t>Шаг 5. Определите уровень семейного благополучия учеников группы риска, используя данные матрицы 1.2</a:t>
            </a:r>
          </a:p>
        </p:txBody>
      </p:sp>
      <p:sp>
        <p:nvSpPr>
          <p:cNvPr id="44034" name="Объект 2">
            <a:extLst>
              <a:ext uri="{FF2B5EF4-FFF2-40B4-BE49-F238E27FC236}">
                <a16:creationId xmlns:a16="http://schemas.microsoft.com/office/drawing/2014/main" id="{0DFCC0D6-9FB5-4EEC-B118-782E033F0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ru-RU" altLang="ru-RU" sz="2800"/>
              <a:t>Таблица 3. Уровень семейного благополучия учеников группы риска</a:t>
            </a:r>
          </a:p>
          <a:p>
            <a:endParaRPr lang="ru-RU" altLang="ru-RU" sz="2800"/>
          </a:p>
        </p:txBody>
      </p:sp>
      <p:graphicFrame>
        <p:nvGraphicFramePr>
          <p:cNvPr id="44070" name="Group 38">
            <a:extLst>
              <a:ext uri="{FF2B5EF4-FFF2-40B4-BE49-F238E27FC236}">
                <a16:creationId xmlns:a16="http://schemas.microsoft.com/office/drawing/2014/main" id="{DF1958B6-EB90-4689-89A5-BAD28E5D8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169771"/>
              </p:ext>
            </p:extLst>
          </p:nvPr>
        </p:nvGraphicFramePr>
        <p:xfrm>
          <a:off x="395288" y="2997200"/>
          <a:ext cx="8569325" cy="3035808"/>
        </p:xfrm>
        <a:graphic>
          <a:graphicData uri="http://schemas.openxmlformats.org/drawingml/2006/table">
            <a:tbl>
              <a:tblPr/>
              <a:tblGrid>
                <a:gridCol w="665162">
                  <a:extLst>
                    <a:ext uri="{9D8B030D-6E8A-4147-A177-3AD203B41FA5}">
                      <a16:colId xmlns:a16="http://schemas.microsoft.com/office/drawing/2014/main" val="1076987310"/>
                    </a:ext>
                  </a:extLst>
                </a:gridCol>
                <a:gridCol w="2647950">
                  <a:extLst>
                    <a:ext uri="{9D8B030D-6E8A-4147-A177-3AD203B41FA5}">
                      <a16:colId xmlns:a16="http://schemas.microsoft.com/office/drawing/2014/main" val="3058104118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721186789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val="3522100357"/>
                    </a:ext>
                  </a:extLst>
                </a:gridCol>
              </a:tblGrid>
              <a:tr h="1655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№ п/п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ФИО ученика группы риска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Значение индикатора семейного благополучия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Уровень семейного благополучия: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до 6 – критический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6-12 – допустимый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12-18– оптимальный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623637"/>
                  </a:ext>
                </a:extLst>
              </a:tr>
              <a:tr h="889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Петров И.И.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altLang="ru-R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допустимый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638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30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C6C76B1-37FD-47FE-A09C-67E28C5B5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400" b="1"/>
              <a:t>Шаг 6. </a:t>
            </a:r>
            <a:r>
              <a:rPr lang="ru-RU" altLang="ru-RU" sz="2400"/>
              <a:t>Определите долю учеников группы риска с критическим уровнем семейного благополучия (Дкр) по отношению к общему количеству учеников группы риска по формуле: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DC5EED3B-AE9E-4A99-B3F6-CB38AE4AC991}"/>
                  </a:ext>
                </a:extLst>
              </p:cNvPr>
              <p:cNvSpPr/>
              <p:nvPr/>
            </p:nvSpPr>
            <p:spPr>
              <a:xfrm>
                <a:off x="179512" y="2960730"/>
                <a:ext cx="8964488" cy="602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1600">
                          <a:latin typeface="Cambria Math" panose="02040503050406030204" pitchFamily="18" charset="0"/>
                        </a:rPr>
                        <m:t>Д</m:t>
                      </m:r>
                      <m:r>
                        <a:rPr lang="ru-RU" sz="1600" i="0">
                          <a:latin typeface="Cambria Math" panose="02040503050406030204" pitchFamily="18" charset="0"/>
                        </a:rPr>
                        <m:t>кр=</m:t>
                      </m:r>
                      <m:f>
                        <m:fPr>
                          <m:ctrlPr>
                            <a:rPr lang="ru-RU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i="0">
                              <a:latin typeface="Cambria Math" panose="02040503050406030204" pitchFamily="18" charset="0"/>
                            </a:rPr>
                            <m:t>кол−во учеников группы риска с критическим уровнем семейного благополучия</m:t>
                          </m:r>
                        </m:num>
                        <m:den>
                          <m:r>
                            <a:rPr lang="ru-RU" sz="1600" i="0">
                              <a:latin typeface="Cambria Math" panose="02040503050406030204" pitchFamily="18" charset="0"/>
                            </a:rPr>
                            <m:t>общее кол−во учеников группы риска</m:t>
                          </m:r>
                        </m:den>
                      </m:f>
                    </m:oMath>
                  </m:oMathPara>
                </a14:m>
                <a:endParaRPr lang="ru-RU" sz="1600" dirty="0"/>
              </a:p>
            </p:txBody>
          </p:sp>
        </mc:Choice>
        <mc:Fallback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DC5EED3B-AE9E-4A99-B3F6-CB38AE4AC9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60730"/>
                <a:ext cx="8964488" cy="602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3281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5FEE222-27B9-47A5-A49B-AA607F3A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400" b="1"/>
              <a:t>Шаг 7.</a:t>
            </a:r>
            <a:r>
              <a:rPr lang="ru-RU" altLang="ru-RU" sz="2400"/>
              <a:t>Согласно таблице 1 (слайд 27)определите соответствие средних значений промежуточных баллов учеников группы риска по предметам естественно-математического цикла их потенциалу.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D5CEA0C9-3005-4964-9AD7-8DC18275B22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75613" cy="965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400" dirty="0"/>
              <a:t>Заполните таблицу 4: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ru-RU" altLang="ru-RU" sz="2400" dirty="0"/>
              <a:t>Таблица 4. Соответствие средних значений промежуточных баллов учеников группы риска по предметам ЕМЦ их потенциалу</a:t>
            </a:r>
          </a:p>
        </p:txBody>
      </p:sp>
      <p:graphicFrame>
        <p:nvGraphicFramePr>
          <p:cNvPr id="47155" name="Group 51">
            <a:extLst>
              <a:ext uri="{FF2B5EF4-FFF2-40B4-BE49-F238E27FC236}">
                <a16:creationId xmlns:a16="http://schemas.microsoft.com/office/drawing/2014/main" id="{27E523DF-8B80-471A-A1A5-F64376C357E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50825" y="3644900"/>
          <a:ext cx="8642350" cy="2738374"/>
        </p:xfrm>
        <a:graphic>
          <a:graphicData uri="http://schemas.openxmlformats.org/drawingml/2006/table">
            <a:tbl>
              <a:tblPr/>
              <a:tblGrid>
                <a:gridCol w="520700">
                  <a:extLst>
                    <a:ext uri="{9D8B030D-6E8A-4147-A177-3AD203B41FA5}">
                      <a16:colId xmlns:a16="http://schemas.microsoft.com/office/drawing/2014/main" val="85870174"/>
                    </a:ext>
                  </a:extLst>
                </a:gridCol>
                <a:gridCol w="1639888">
                  <a:extLst>
                    <a:ext uri="{9D8B030D-6E8A-4147-A177-3AD203B41FA5}">
                      <a16:colId xmlns:a16="http://schemas.microsoft.com/office/drawing/2014/main" val="663966744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val="1556038730"/>
                    </a:ext>
                  </a:extLst>
                </a:gridCol>
                <a:gridCol w="2160588">
                  <a:extLst>
                    <a:ext uri="{9D8B030D-6E8A-4147-A177-3AD203B41FA5}">
                      <a16:colId xmlns:a16="http://schemas.microsoft.com/office/drawing/2014/main" val="1092233509"/>
                    </a:ext>
                  </a:extLst>
                </a:gridCol>
                <a:gridCol w="2881312">
                  <a:extLst>
                    <a:ext uri="{9D8B030D-6E8A-4147-A177-3AD203B41FA5}">
                      <a16:colId xmlns:a16="http://schemas.microsoft.com/office/drawing/2014/main" val="4237649270"/>
                    </a:ext>
                  </a:extLst>
                </a:gridCol>
              </a:tblGrid>
              <a:tr h="1790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№ п/п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ФИО ученика группы риска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Значение индикатора потенциала ученика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Среднее значение промежуточных баллов ученика по предметам ЕМЦ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Отметка о соответствии среднего значения промежуточных баллов ученика по предметам ЕМЦ его потенциалу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(+ или –)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2903907"/>
                  </a:ext>
                </a:extLst>
              </a:tr>
              <a:tr h="946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Петров И.И.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8081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706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B9111854-E178-4609-96BF-69DD04584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3200" b="1"/>
              <a:t>Шаг 9.</a:t>
            </a:r>
            <a:r>
              <a:rPr lang="ru-RU" altLang="ru-RU" sz="3200"/>
              <a:t>Соотнесите результаты (шаги 7, 8), заполнив таблицу 6:</a:t>
            </a:r>
            <a:br>
              <a:rPr lang="ru-RU" altLang="ru-RU" sz="3200"/>
            </a:br>
            <a:endParaRPr lang="ru-RU" altLang="ru-RU" sz="3200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26D568D-F78E-4BCD-A1DC-F368C4D57427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250825" y="1196975"/>
            <a:ext cx="8642350" cy="676275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altLang="ru-RU" sz="2000"/>
              <a:t>Таблица 6.Соответствие средних значений промежуточных баллов учеников группы риска по предметным циклам их потенциалу</a:t>
            </a:r>
          </a:p>
        </p:txBody>
      </p:sp>
      <p:graphicFrame>
        <p:nvGraphicFramePr>
          <p:cNvPr id="51242" name="Group 42">
            <a:extLst>
              <a:ext uri="{FF2B5EF4-FFF2-40B4-BE49-F238E27FC236}">
                <a16:creationId xmlns:a16="http://schemas.microsoft.com/office/drawing/2014/main" id="{6C1358A4-9705-4197-9A27-8028BF42687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50825" y="1989138"/>
          <a:ext cx="8640763" cy="3656013"/>
        </p:xfrm>
        <a:graphic>
          <a:graphicData uri="http://schemas.openxmlformats.org/drawingml/2006/table">
            <a:tbl>
              <a:tblPr/>
              <a:tblGrid>
                <a:gridCol w="581025">
                  <a:extLst>
                    <a:ext uri="{9D8B030D-6E8A-4147-A177-3AD203B41FA5}">
                      <a16:colId xmlns:a16="http://schemas.microsoft.com/office/drawing/2014/main" val="2908573772"/>
                    </a:ext>
                  </a:extLst>
                </a:gridCol>
                <a:gridCol w="2033588">
                  <a:extLst>
                    <a:ext uri="{9D8B030D-6E8A-4147-A177-3AD203B41FA5}">
                      <a16:colId xmlns:a16="http://schemas.microsoft.com/office/drawing/2014/main" val="1115786694"/>
                    </a:ext>
                  </a:extLst>
                </a:gridCol>
                <a:gridCol w="3146425">
                  <a:extLst>
                    <a:ext uri="{9D8B030D-6E8A-4147-A177-3AD203B41FA5}">
                      <a16:colId xmlns:a16="http://schemas.microsoft.com/office/drawing/2014/main" val="4178510025"/>
                    </a:ext>
                  </a:extLst>
                </a:gridCol>
                <a:gridCol w="2879725">
                  <a:extLst>
                    <a:ext uri="{9D8B030D-6E8A-4147-A177-3AD203B41FA5}">
                      <a16:colId xmlns:a16="http://schemas.microsoft.com/office/drawing/2014/main" val="2505247500"/>
                    </a:ext>
                  </a:extLst>
                </a:gridCol>
              </a:tblGrid>
              <a:tr h="1493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№ п/п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ФИО ученика группы риска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Отметка о соответствии среднего значения промежуточных баллов ученика по предметам ЕМЦ его потенциалу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(+ или –)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Отметка о соответствии среднего значения промежуточных баллов ученика по предметам гуманитарного цикла его потенциалу (+ или –)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930360"/>
                  </a:ext>
                </a:extLst>
              </a:tr>
              <a:tr h="1674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Петров И.И.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0" lang="ru-RU" alt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3430726"/>
                  </a:ext>
                </a:extLst>
              </a:tr>
            </a:tbl>
          </a:graphicData>
        </a:graphic>
      </p:graphicFrame>
      <p:sp>
        <p:nvSpPr>
          <p:cNvPr id="51243" name="Rectangle 43">
            <a:extLst>
              <a:ext uri="{FF2B5EF4-FFF2-40B4-BE49-F238E27FC236}">
                <a16:creationId xmlns:a16="http://schemas.microsoft.com/office/drawing/2014/main" id="{001D8786-4ECB-4191-A2BB-21E09AAF2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805488"/>
            <a:ext cx="87137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altLang="ru-RU" b="1"/>
              <a:t>Сделайте вывод о наличии склонности (или ее отсутствии) у каждого ученика группы риска к предметам гуманитарного или естественно-математического цикла.</a:t>
            </a:r>
          </a:p>
        </p:txBody>
      </p:sp>
    </p:spTree>
    <p:extLst>
      <p:ext uri="{BB962C8B-B14F-4D97-AF65-F5344CB8AC3E}">
        <p14:creationId xmlns:p14="http://schemas.microsoft.com/office/powerpoint/2010/main" val="21365190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FA066068-3E70-414A-9C52-C4B2E2DF7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274638"/>
            <a:ext cx="8642350" cy="1143000"/>
          </a:xfrm>
        </p:spPr>
        <p:txBody>
          <a:bodyPr>
            <a:normAutofit fontScale="90000"/>
          </a:bodyPr>
          <a:lstStyle/>
          <a:p>
            <a:r>
              <a:rPr lang="ru-RU" altLang="ru-RU" sz="2400" b="1" dirty="0"/>
              <a:t>Шаг 10.</a:t>
            </a:r>
            <a:r>
              <a:rPr lang="ru-RU" altLang="ru-RU" sz="2400" dirty="0"/>
              <a:t>Согласно таблице 1 (слайд 27) определите соответствие средних значений промежуточных баллов учеников группы риска по отдельным предметам их потенциалу. Заполните таблицу 7:</a:t>
            </a:r>
            <a:br>
              <a:rPr lang="ru-RU" altLang="ru-RU" sz="2400" dirty="0"/>
            </a:br>
            <a:endParaRPr lang="ru-RU" altLang="ru-RU" sz="2400" dirty="0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F68CC09-E505-4E80-B368-29F62D2D04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altLang="ru-RU" sz="2800" dirty="0"/>
              <a:t>Таблица 7.Соответствие средних значений промежуточных баллов учеников группы риска по отдельным предметам их потенциалу</a:t>
            </a:r>
          </a:p>
          <a:p>
            <a:pPr>
              <a:lnSpc>
                <a:spcPct val="90000"/>
              </a:lnSpc>
            </a:pPr>
            <a:endParaRPr lang="ru-RU" altLang="ru-RU" sz="2800" b="1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05305FB-88BE-4AE1-A70F-538F4C7435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00714"/>
              </p:ext>
            </p:extLst>
          </p:nvPr>
        </p:nvGraphicFramePr>
        <p:xfrm>
          <a:off x="250825" y="3068959"/>
          <a:ext cx="8642350" cy="28666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190">
                  <a:extLst>
                    <a:ext uri="{9D8B030D-6E8A-4147-A177-3AD203B41FA5}">
                      <a16:colId xmlns:a16="http://schemas.microsoft.com/office/drawing/2014/main" val="1864512870"/>
                    </a:ext>
                  </a:extLst>
                </a:gridCol>
                <a:gridCol w="2209593">
                  <a:extLst>
                    <a:ext uri="{9D8B030D-6E8A-4147-A177-3AD203B41FA5}">
                      <a16:colId xmlns:a16="http://schemas.microsoft.com/office/drawing/2014/main" val="1729984806"/>
                    </a:ext>
                  </a:extLst>
                </a:gridCol>
                <a:gridCol w="1440392">
                  <a:extLst>
                    <a:ext uri="{9D8B030D-6E8A-4147-A177-3AD203B41FA5}">
                      <a16:colId xmlns:a16="http://schemas.microsoft.com/office/drawing/2014/main" val="3814447221"/>
                    </a:ext>
                  </a:extLst>
                </a:gridCol>
                <a:gridCol w="1440392">
                  <a:extLst>
                    <a:ext uri="{9D8B030D-6E8A-4147-A177-3AD203B41FA5}">
                      <a16:colId xmlns:a16="http://schemas.microsoft.com/office/drawing/2014/main" val="4047876446"/>
                    </a:ext>
                  </a:extLst>
                </a:gridCol>
                <a:gridCol w="2880783">
                  <a:extLst>
                    <a:ext uri="{9D8B030D-6E8A-4147-A177-3AD203B41FA5}">
                      <a16:colId xmlns:a16="http://schemas.microsoft.com/office/drawing/2014/main" val="1824804412"/>
                    </a:ext>
                  </a:extLst>
                </a:gridCol>
              </a:tblGrid>
              <a:tr h="720081">
                <a:tc gridSpan="5">
                  <a:txBody>
                    <a:bodyPr/>
                    <a:lstStyle/>
                    <a:p>
                      <a:pPr algn="ctr"/>
                      <a:r>
                        <a:rPr lang="ru-RU" dirty="0"/>
                        <a:t>Физика</a:t>
                      </a:r>
                    </a:p>
                    <a:p>
                      <a:pPr algn="ctr"/>
                      <a:r>
                        <a:rPr lang="ru-RU" dirty="0"/>
                        <a:t>Иванова А.А., 15 (матрица 1.3)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7955663"/>
                  </a:ext>
                </a:extLst>
              </a:tr>
              <a:tr h="725469"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ФИО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ученика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группы риска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Значение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индикатора потенциала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ученика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Среднее значение промежуточных баллов ученика по предмету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Отметка о соответствии среднего значения промежуточных баллов ученика по предмету его потенциалу (+ или –)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0812134"/>
                  </a:ext>
                </a:extLst>
              </a:tr>
              <a:tr h="725469">
                <a:tc>
                  <a:txBody>
                    <a:bodyPr/>
                    <a:lstStyle/>
                    <a:p>
                      <a:r>
                        <a:rPr lang="ru-R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Петров И.И.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921887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24056B2-C8B5-4A55-8870-F831FFBBC4E2}"/>
              </a:ext>
            </a:extLst>
          </p:cNvPr>
          <p:cNvSpPr/>
          <p:nvPr/>
        </p:nvSpPr>
        <p:spPr>
          <a:xfrm>
            <a:off x="250825" y="5920091"/>
            <a:ext cx="86423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Сделайте вывод о наличии склонности (или ее отсутствии) у каждого ученика группы риска к предметам гуманитарного или естественно-математического цикла.</a:t>
            </a:r>
          </a:p>
        </p:txBody>
      </p:sp>
    </p:spTree>
    <p:extLst>
      <p:ext uri="{BB962C8B-B14F-4D97-AF65-F5344CB8AC3E}">
        <p14:creationId xmlns:p14="http://schemas.microsoft.com/office/powerpoint/2010/main" val="1070993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4F8C93-7350-4081-B864-45D295502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196752"/>
            <a:ext cx="8784976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Шаг 11. </a:t>
            </a:r>
            <a:r>
              <a:rPr lang="ru-RU" dirty="0"/>
              <a:t>Опираясь на данные таблицы 7, составьте список</a:t>
            </a:r>
            <a:r>
              <a:rPr lang="ru-RU" b="1" dirty="0"/>
              <a:t> </a:t>
            </a:r>
            <a:r>
              <a:rPr lang="ru-RU" dirty="0"/>
              <a:t>учеников группы риска с несоответствием потенциала и среднего значения промежуточных баллов по предметам, учителя которых имеют оптимальный уровень профессионального потенциала.</a:t>
            </a:r>
          </a:p>
          <a:p>
            <a:pPr marL="0" indent="0" algn="just">
              <a:buNone/>
            </a:pPr>
            <a:r>
              <a:rPr lang="ru-RU" dirty="0"/>
              <a:t> 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1125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EE83CFA-A41A-49B8-8256-C6DBDBF04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404664"/>
            <a:ext cx="8640960" cy="604867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Шаг 12. Определите меры по преодолению трудностей в обучении этих школьников. В их числе – планирование индивидуальных образовательных траекторий с учетом склонностей учеников к предметам гуманитарного или естественно-математического цикла (шаг 9), направление на психолого-медико-педагогическую комиссию, работа психолога с отдельными детьми по направлениям:</a:t>
            </a:r>
          </a:p>
          <a:p>
            <a:pPr marL="0" indent="0" algn="just">
              <a:buNone/>
            </a:pPr>
            <a:r>
              <a:rPr lang="ru-RU" dirty="0"/>
              <a:t>- определение типа мышления ученика;</a:t>
            </a:r>
          </a:p>
          <a:p>
            <a:pPr marL="0" indent="0" algn="just">
              <a:buNone/>
            </a:pPr>
            <a:r>
              <a:rPr lang="ru-RU" dirty="0"/>
              <a:t>- повышение мотивации ученика;</a:t>
            </a:r>
          </a:p>
          <a:p>
            <a:pPr marL="0" indent="0" algn="just">
              <a:buNone/>
            </a:pPr>
            <a:r>
              <a:rPr lang="ru-RU" dirty="0"/>
              <a:t>- работа с родителями;</a:t>
            </a:r>
          </a:p>
          <a:p>
            <a:pPr marL="0" indent="0" algn="just">
              <a:buNone/>
            </a:pPr>
            <a:r>
              <a:rPr lang="ru-RU" dirty="0"/>
              <a:t>- работа с классным руководителем;</a:t>
            </a:r>
          </a:p>
          <a:p>
            <a:pPr marL="0" indent="0" algn="just">
              <a:buNone/>
            </a:pPr>
            <a:r>
              <a:rPr lang="ru-RU" dirty="0"/>
              <a:t>- работа с педагогами;</a:t>
            </a:r>
          </a:p>
          <a:p>
            <a:pPr marL="0" indent="0" algn="just">
              <a:buNone/>
            </a:pPr>
            <a:r>
              <a:rPr lang="ru-RU" dirty="0"/>
              <a:t>- определение отношений ученика в коллективе,</a:t>
            </a:r>
          </a:p>
          <a:p>
            <a:pPr marL="0" indent="0" algn="just">
              <a:buNone/>
            </a:pPr>
            <a:r>
              <a:rPr lang="ru-RU" dirty="0"/>
              <a:t>- психологическая поддержка ученика.</a:t>
            </a:r>
          </a:p>
          <a:p>
            <a:pPr marL="0" indent="0" algn="just">
              <a:buNone/>
            </a:pPr>
            <a:r>
              <a:rPr lang="ru-RU" dirty="0"/>
              <a:t>Особую роль играет взаимодействие с родителями с учетом уровня семейного благополучия ребенка (шаг 5), в том числе предоставление им необходимой информации, которое направлено на решение двух задач – повышения ответственности школы и вовлечения родителей в процесс обучения своих детей. 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6709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1CC0F7-49E3-4A9B-A3B3-4E902C978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Шаг 13. Сделайте общие выводы по разделу 1, используя показатели: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26C4AD-D621-4C95-B149-624FA74A3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4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1.	Количество учеников группы риска (шаг 3):_________</a:t>
            </a:r>
          </a:p>
          <a:p>
            <a:pPr marL="0" indent="0">
              <a:buNone/>
            </a:pPr>
            <a:r>
              <a:rPr lang="ru-RU" dirty="0"/>
              <a:t>2.	Доля учеников группы риска по отношению к общему количеству учеников (шаг 4):_________</a:t>
            </a:r>
          </a:p>
          <a:p>
            <a:pPr marL="0" indent="0">
              <a:buNone/>
            </a:pPr>
            <a:r>
              <a:rPr lang="ru-RU" dirty="0"/>
              <a:t>3.	Количество учеников группы риска с критическим уровнем семейного благополучия (шаг 5):_________</a:t>
            </a:r>
          </a:p>
          <a:p>
            <a:pPr marL="0" indent="0">
              <a:buNone/>
            </a:pPr>
            <a:r>
              <a:rPr lang="ru-RU" dirty="0"/>
              <a:t>4.	Количество учеников группы риска с допустимым и оптимальным уровнем семейного благополучия (шаг 5):_________</a:t>
            </a:r>
          </a:p>
          <a:p>
            <a:pPr marL="0" indent="0">
              <a:buNone/>
            </a:pPr>
            <a:r>
              <a:rPr lang="ru-RU" dirty="0"/>
              <a:t>5.	Доля учеников группы риска с критическим уровнем семейного благополучия по отношению к общему количеству учеников группы риска (шаг 6):_________</a:t>
            </a:r>
          </a:p>
          <a:p>
            <a:pPr marL="0" indent="0">
              <a:buNone/>
            </a:pPr>
            <a:r>
              <a:rPr lang="ru-RU" dirty="0"/>
              <a:t>6.	Количество учеников группы риска, показавших наличие склонности к предметам ЕМЦ (шаг 9):_________</a:t>
            </a:r>
          </a:p>
          <a:p>
            <a:pPr marL="0" indent="0">
              <a:buNone/>
            </a:pPr>
            <a:r>
              <a:rPr lang="ru-RU" dirty="0"/>
              <a:t>7.	Количество учеников группы риска, показавших наличие склонности к предметам ГЦ (шаг 9):_________</a:t>
            </a:r>
          </a:p>
          <a:p>
            <a:pPr marL="0" indent="0">
              <a:buNone/>
            </a:pPr>
            <a:r>
              <a:rPr lang="ru-RU" dirty="0"/>
              <a:t>8.	Количество учеников группы риска, показавших отсутствие склонности к предметам гуманитарного и естественно-математического циклов (шаг 9):_________</a:t>
            </a:r>
          </a:p>
          <a:p>
            <a:pPr marL="0" indent="0">
              <a:buNone/>
            </a:pPr>
            <a:r>
              <a:rPr lang="ru-RU" dirty="0"/>
              <a:t>9.	Количество учеников, которым необходима дополнительная поддержка (шаг 11):_________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9370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599A22-0033-44CC-818F-A9D2674F9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rmAutofit/>
          </a:bodyPr>
          <a:lstStyle/>
          <a:p>
            <a:r>
              <a:rPr lang="ru-RU" sz="2800" dirty="0"/>
              <a:t>Шаг 14. Определите уровень профессионального потенциала всех педагогов коллектива (матрица 1.3).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D4380-F707-45C2-A8D9-D2249C7B1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Заполните таблицу 8:</a:t>
            </a:r>
          </a:p>
          <a:p>
            <a:pPr marL="0" indent="0">
              <a:buNone/>
            </a:pPr>
            <a:r>
              <a:rPr lang="ru-RU" sz="1800" dirty="0"/>
              <a:t>Таблица 8. Уровень профессионального потенциала педагогов коллектива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		</a:t>
            </a:r>
          </a:p>
          <a:p>
            <a:pPr marL="0" indent="0">
              <a:buNone/>
            </a:pPr>
            <a:r>
              <a:rPr lang="ru-RU" dirty="0"/>
              <a:t>					</a:t>
            </a:r>
          </a:p>
          <a:p>
            <a:pPr marL="0" indent="0">
              <a:buNone/>
            </a:pPr>
            <a:r>
              <a:rPr lang="ru-RU" dirty="0"/>
              <a:t>				</a:t>
            </a:r>
          </a:p>
          <a:p>
            <a:pPr marL="0" indent="0">
              <a:buNone/>
            </a:pPr>
            <a:r>
              <a:rPr lang="ru-RU" dirty="0"/>
              <a:t>				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A206E87-0819-423C-963E-BB5630CD37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5842"/>
              </p:ext>
            </p:extLst>
          </p:nvPr>
        </p:nvGraphicFramePr>
        <p:xfrm>
          <a:off x="457200" y="2463798"/>
          <a:ext cx="8435281" cy="2950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475">
                  <a:extLst>
                    <a:ext uri="{9D8B030D-6E8A-4147-A177-3AD203B41FA5}">
                      <a16:colId xmlns:a16="http://schemas.microsoft.com/office/drawing/2014/main" val="2919522149"/>
                    </a:ext>
                  </a:extLst>
                </a:gridCol>
                <a:gridCol w="2453900">
                  <a:extLst>
                    <a:ext uri="{9D8B030D-6E8A-4147-A177-3AD203B41FA5}">
                      <a16:colId xmlns:a16="http://schemas.microsoft.com/office/drawing/2014/main" val="1322708609"/>
                    </a:ext>
                  </a:extLst>
                </a:gridCol>
                <a:gridCol w="2453900">
                  <a:extLst>
                    <a:ext uri="{9D8B030D-6E8A-4147-A177-3AD203B41FA5}">
                      <a16:colId xmlns:a16="http://schemas.microsoft.com/office/drawing/2014/main" val="1860803426"/>
                    </a:ext>
                  </a:extLst>
                </a:gridCol>
                <a:gridCol w="2914006">
                  <a:extLst>
                    <a:ext uri="{9D8B030D-6E8A-4147-A177-3AD203B41FA5}">
                      <a16:colId xmlns:a16="http://schemas.microsoft.com/office/drawing/2014/main" val="3791250626"/>
                    </a:ext>
                  </a:extLst>
                </a:gridCol>
              </a:tblGrid>
              <a:tr h="1901306">
                <a:tc>
                  <a:txBody>
                    <a:bodyPr/>
                    <a:lstStyle/>
                    <a:p>
                      <a:r>
                        <a:rPr lang="ru-RU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ФИО педагога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Значение индикатора профессионального потенциала педагога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dirty="0"/>
                        <a:t>Уровень профессионального потенциала педагога: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/>
                        <a:t>до 6 – критический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/>
                        <a:t>6-12 – допустимый</a:t>
                      </a:r>
                    </a:p>
                    <a:p>
                      <a:pPr marL="0" indent="0">
                        <a:buNone/>
                      </a:pPr>
                      <a:r>
                        <a:rPr lang="ru-RU" dirty="0"/>
                        <a:t>12-18	– оптимальный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0402166"/>
                  </a:ext>
                </a:extLst>
              </a:tr>
              <a:tr h="469447">
                <a:tc>
                  <a:txBody>
                    <a:bodyPr/>
                    <a:lstStyle/>
                    <a:p>
                      <a:r>
                        <a:rPr lang="ru-RU" sz="2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Иванова</a:t>
                      </a:r>
                      <a:r>
                        <a:rPr lang="ru-RU" sz="2000" dirty="0">
                          <a:effectLst/>
                        </a:rPr>
                        <a:t> А.А.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оптимальный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166167"/>
                  </a:ext>
                </a:extLst>
              </a:tr>
              <a:tr h="469447">
                <a:tc>
                  <a:txBody>
                    <a:bodyPr/>
                    <a:lstStyle/>
                    <a:p>
                      <a:r>
                        <a:rPr lang="ru-RU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Петрова</a:t>
                      </a:r>
                      <a:r>
                        <a:rPr lang="ru-RU" sz="2000" dirty="0">
                          <a:effectLst/>
                        </a:rPr>
                        <a:t> А.А.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оптимальный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3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20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20080"/>
          </a:xfrm>
        </p:spPr>
        <p:txBody>
          <a:bodyPr>
            <a:noAutofit/>
          </a:bodyPr>
          <a:lstStyle/>
          <a:p>
            <a:r>
              <a:rPr lang="ru-RU" sz="2800" dirty="0"/>
              <a:t>Порядок проведения диагностики</a:t>
            </a:r>
            <a:br>
              <a:rPr lang="ru-RU" sz="2800" dirty="0"/>
            </a:b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496944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Эксперт совместно с психологом и директором школы      </a:t>
            </a:r>
          </a:p>
          <a:p>
            <a:pPr marL="0" indent="0" algn="just">
              <a:buNone/>
            </a:pPr>
            <a:r>
              <a:rPr lang="ru-RU" sz="2400" dirty="0"/>
              <a:t>- заполняет матрицы на основе полученных диагностических данных;</a:t>
            </a:r>
          </a:p>
          <a:p>
            <a:pPr marL="0" indent="0" algn="just">
              <a:buNone/>
            </a:pPr>
            <a:r>
              <a:rPr lang="ru-RU" sz="2400" dirty="0"/>
              <a:t>- высчитывает число и проставляет индикатор (от 1 до 18);</a:t>
            </a:r>
          </a:p>
          <a:p>
            <a:pPr marL="0" indent="0" algn="just">
              <a:buNone/>
            </a:pPr>
            <a:r>
              <a:rPr lang="ru-RU" sz="2400" dirty="0"/>
              <a:t>- определяет уровни относительно индикатора: </a:t>
            </a:r>
          </a:p>
          <a:p>
            <a:pPr algn="just"/>
            <a:r>
              <a:rPr lang="ru-RU" sz="2400" dirty="0"/>
              <a:t>от 0 до 6 плюсов – критический уровень (положительная динамика маловероятна)</a:t>
            </a:r>
          </a:p>
          <a:p>
            <a:pPr algn="just"/>
            <a:r>
              <a:rPr lang="ru-RU" sz="2400" dirty="0"/>
              <a:t>от 7 до 12 плюсов – допустимый уровень (возможны незначительные положительные изменения)</a:t>
            </a:r>
          </a:p>
          <a:p>
            <a:pPr algn="just"/>
            <a:r>
              <a:rPr lang="ru-RU" sz="2400" dirty="0"/>
              <a:t>от 13 до 18 плюсов – оптимальный уровень (возможна значительная положительная динамика)</a:t>
            </a:r>
          </a:p>
          <a:p>
            <a:pPr marL="0" indent="0" algn="just">
              <a:buNone/>
            </a:pPr>
            <a:r>
              <a:rPr lang="ru-RU" sz="2400" dirty="0"/>
              <a:t>- делает вывод с указанием специфических особенностей конкретной школы.</a:t>
            </a:r>
          </a:p>
          <a:p>
            <a:pPr marL="0" indent="0" algn="just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945978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F559CA-12B7-4505-8CBA-427AED49C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Шаг 15. Нанесите данные таблицы 8 на график, который покажет преобладающий в педагогическом коллективе уровень профессионального потенциала: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80BC29E8-19AB-4AE8-89E4-4CB3FAEB4D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5515" r="58945" b="13453"/>
          <a:stretch/>
        </p:blipFill>
        <p:spPr>
          <a:xfrm>
            <a:off x="971600" y="1417638"/>
            <a:ext cx="7128792" cy="5266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062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692F37-31DB-4F59-B80B-A3F82C5F7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Шаг 16. Результаты (шаги 14,15) оформите в виде таблицы 9: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ED5579-BCA7-46F3-A425-1550557A2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67" y="1392373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Таблица 9. Уровни профессионального потенциала в педагогическом коллективе</a:t>
            </a:r>
          </a:p>
          <a:p>
            <a:pPr marL="0" indent="0">
              <a:buNone/>
            </a:pPr>
            <a:r>
              <a:rPr lang="ru-RU" dirty="0"/>
              <a:t>					</a:t>
            </a: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F3E8BBA-D33A-44FF-A077-F3D93DA27E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736981"/>
              </p:ext>
            </p:extLst>
          </p:nvPr>
        </p:nvGraphicFramePr>
        <p:xfrm>
          <a:off x="323528" y="2348880"/>
          <a:ext cx="8820472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39">
                  <a:extLst>
                    <a:ext uri="{9D8B030D-6E8A-4147-A177-3AD203B41FA5}">
                      <a16:colId xmlns:a16="http://schemas.microsoft.com/office/drawing/2014/main" val="889046855"/>
                    </a:ext>
                  </a:extLst>
                </a:gridCol>
                <a:gridCol w="2896261">
                  <a:extLst>
                    <a:ext uri="{9D8B030D-6E8A-4147-A177-3AD203B41FA5}">
                      <a16:colId xmlns:a16="http://schemas.microsoft.com/office/drawing/2014/main" val="24126822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469809813"/>
                    </a:ext>
                  </a:extLst>
                </a:gridCol>
                <a:gridCol w="2411760">
                  <a:extLst>
                    <a:ext uri="{9D8B030D-6E8A-4147-A177-3AD203B41FA5}">
                      <a16:colId xmlns:a16="http://schemas.microsoft.com/office/drawing/2014/main" val="1850796756"/>
                    </a:ext>
                  </a:extLst>
                </a:gridCol>
              </a:tblGrid>
              <a:tr h="2959196">
                <a:tc>
                  <a:txBody>
                    <a:bodyPr/>
                    <a:lstStyle/>
                    <a:p>
                      <a:r>
                        <a:rPr lang="ru-RU" dirty="0"/>
                        <a:t>№ 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ФИО педагогов, имеющих оптимальный уровень профессионального потенциала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ФИО педагогов, имеющих</a:t>
                      </a:r>
                    </a:p>
                    <a:p>
                      <a:r>
                        <a:rPr lang="ru-RU" dirty="0"/>
                        <a:t>допустимый уровень профессионального потенциала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ФИО педагогов, имеющих</a:t>
                      </a:r>
                    </a:p>
                    <a:p>
                      <a:r>
                        <a:rPr lang="ru-RU" dirty="0"/>
                        <a:t>критический уровень</a:t>
                      </a:r>
                    </a:p>
                    <a:p>
                      <a:r>
                        <a:rPr lang="ru-RU" dirty="0"/>
                        <a:t>профессионального потенциала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840985"/>
                  </a:ext>
                </a:extLst>
              </a:tr>
              <a:tr h="428614">
                <a:tc>
                  <a:txBody>
                    <a:bodyPr/>
                    <a:lstStyle/>
                    <a:p>
                      <a:r>
                        <a:rPr lang="ru-RU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Иванова</a:t>
                      </a:r>
                      <a:r>
                        <a:rPr lang="ru-RU" sz="2000" dirty="0">
                          <a:effectLst/>
                        </a:rPr>
                        <a:t> А.А.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Сидоров С.С.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164126"/>
                  </a:ext>
                </a:extLst>
              </a:tr>
              <a:tr h="428614">
                <a:tc>
                  <a:txBody>
                    <a:bodyPr/>
                    <a:lstStyle/>
                    <a:p>
                      <a:r>
                        <a:rPr lang="ru-RU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Петрова</a:t>
                      </a:r>
                      <a:r>
                        <a:rPr lang="ru-RU" sz="2000" dirty="0">
                          <a:effectLst/>
                        </a:rPr>
                        <a:t> А.А.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723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7942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8C2E85-A3F0-47EE-B8FB-3854644F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Шаг 17. Опираясь на данные таблицы 9, определите долю педагогов с оптимальным (</a:t>
            </a:r>
            <a:r>
              <a:rPr lang="ru-RU" sz="2000" dirty="0" err="1"/>
              <a:t>Допт</a:t>
            </a:r>
            <a:r>
              <a:rPr lang="ru-RU" sz="2000" dirty="0"/>
              <a:t>), допустимым (</a:t>
            </a:r>
            <a:r>
              <a:rPr lang="ru-RU" sz="2000" dirty="0" err="1"/>
              <a:t>Ддоп</a:t>
            </a:r>
            <a:r>
              <a:rPr lang="ru-RU" sz="2000" dirty="0"/>
              <a:t>) и критическим (</a:t>
            </a:r>
            <a:r>
              <a:rPr lang="ru-RU" sz="2000" dirty="0" err="1"/>
              <a:t>Дкр</a:t>
            </a:r>
            <a:r>
              <a:rPr lang="ru-RU" sz="2000" dirty="0"/>
              <a:t>) уровнем профессионального потенциала по отношению к общему количеству педагогов по формулам: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96482C-BAF4-4C80-A09D-4E200A29A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3300" dirty="0" err="1"/>
              <a:t>Допт</a:t>
            </a:r>
            <a:r>
              <a:rPr lang="ru-RU" sz="3300" dirty="0"/>
              <a:t>=(кол-во педагогов с оптимальным уровнем </a:t>
            </a:r>
            <a:r>
              <a:rPr lang="ru-RU" sz="3300" dirty="0" err="1"/>
              <a:t>проф.потенциала</a:t>
            </a:r>
            <a:r>
              <a:rPr lang="ru-RU" sz="3300" dirty="0"/>
              <a:t>)/(общее кол-во педагогов)</a:t>
            </a:r>
          </a:p>
          <a:p>
            <a:endParaRPr lang="ru-RU" sz="3300" dirty="0"/>
          </a:p>
          <a:p>
            <a:pPr marL="0" indent="0">
              <a:buNone/>
            </a:pPr>
            <a:r>
              <a:rPr lang="ru-RU" sz="3300" dirty="0" err="1"/>
              <a:t>Ддоп</a:t>
            </a:r>
            <a:r>
              <a:rPr lang="ru-RU" sz="3300" dirty="0"/>
              <a:t>=(кол-во педагогов с допустимым уровнем </a:t>
            </a:r>
            <a:r>
              <a:rPr lang="ru-RU" sz="3300" dirty="0" err="1"/>
              <a:t>проф.потенциала</a:t>
            </a:r>
            <a:r>
              <a:rPr lang="ru-RU" sz="3300" dirty="0"/>
              <a:t>)/(общее кол-во педагогов)</a:t>
            </a:r>
          </a:p>
          <a:p>
            <a:endParaRPr lang="ru-RU" sz="3300" dirty="0"/>
          </a:p>
          <a:p>
            <a:pPr marL="0" indent="0">
              <a:buNone/>
            </a:pPr>
            <a:r>
              <a:rPr lang="ru-RU" sz="3300" dirty="0" err="1"/>
              <a:t>Дкр</a:t>
            </a:r>
            <a:r>
              <a:rPr lang="ru-RU" sz="3300" dirty="0"/>
              <a:t>=(кол-во педагогов с критическим уровнем </a:t>
            </a:r>
            <a:r>
              <a:rPr lang="ru-RU" sz="3300" dirty="0" err="1"/>
              <a:t>проф.потенциала</a:t>
            </a:r>
            <a:r>
              <a:rPr lang="ru-RU" sz="3300" dirty="0"/>
              <a:t>)/(общее кол-во педагогов)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0543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2C6BD-C88A-4F03-AA3F-64C37A213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8B5CDA-5133-402C-AB19-C652AE443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Шаг 18. Составьте список педагогов, имеющих допустимый и критический уровень профессионального потенциала.</a:t>
            </a:r>
          </a:p>
        </p:txBody>
      </p:sp>
    </p:spTree>
    <p:extLst>
      <p:ext uri="{BB962C8B-B14F-4D97-AF65-F5344CB8AC3E}">
        <p14:creationId xmlns:p14="http://schemas.microsoft.com/office/powerpoint/2010/main" val="42082930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3F0DF9-8A0C-40C1-83C4-A8E4F1E21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Шаг 19. Определите направления и тематику повышения профессиональной компетентности педагогов. </a:t>
            </a:r>
            <a:br>
              <a:rPr lang="ru-RU" sz="2000" dirty="0"/>
            </a:br>
            <a:r>
              <a:rPr lang="ru-RU" sz="2000" dirty="0"/>
              <a:t>Для этого выделите проблемные показатели профессионального педагогического потенциала, заполнив таблицу 10. </a:t>
            </a:r>
          </a:p>
        </p:txBody>
      </p:sp>
      <p:graphicFrame>
        <p:nvGraphicFramePr>
          <p:cNvPr id="15" name="Объект 14">
            <a:extLst>
              <a:ext uri="{FF2B5EF4-FFF2-40B4-BE49-F238E27FC236}">
                <a16:creationId xmlns:a16="http://schemas.microsoft.com/office/drawing/2014/main" id="{D7EBF052-F5FC-4708-962F-567DE72824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8747746"/>
              </p:ext>
            </p:extLst>
          </p:nvPr>
        </p:nvGraphicFramePr>
        <p:xfrm>
          <a:off x="288148" y="1700808"/>
          <a:ext cx="8567704" cy="4671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Document" r:id="rId3" imgW="9548263" imgH="5561695" progId="Word.Document.12">
                  <p:embed/>
                </p:oleObj>
              </mc:Choice>
              <mc:Fallback>
                <p:oleObj name="Document" r:id="rId3" imgW="9548263" imgH="55616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148" y="1700808"/>
                        <a:ext cx="8567704" cy="4671590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42115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3239D-7A47-4BD2-9ACB-F53AD3876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Шаг 20. Проанализируйте данные таблицы 10, ответив на вопросы: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C8A81D-B3DA-4C6D-BF62-3274AC1AA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1.	По каким показателям у педагогов наблюдается наименьшее количество положительных значений? 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2.	К какой группе относятся данные показатели?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3.	Возможно ли повлиять на значение данных показателей?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4.	Если да, то, какие управленческие решения необходимо принять?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60857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82995-AAA8-48CD-A4A2-FAB837B3E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Шаг 21. Составьте список управленческих решений, способных скорректировать значение общих проблемных показателей профессионального потенциала педагогов.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ED00E5-12BC-48EC-B4E3-CA7250963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Предлагаемые направления управленческих решений: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- организация психолого-педагогического консультирования педагогов (групповое, индивидуальное) по предотвращению усиления состояния эмоционального выгорания;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- организация участия педагогов в курсах повышения квалификации (переподготовки) по психолого-педагогическому сопровождению обучающихся с трудностями обучения и социализации, ограниченными возможностями здоровья;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 - принятие мер материальной и психологической поддержки педагогов для активной реализации их профессионального педагогического потенциала.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8488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63A56B-9E20-4C0A-B21B-0A05757CD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Шаг 22. Сделайте общие выводы по разделу 2, используя показатели: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96418E9-A466-49BD-8FF4-E363D64AF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1.	Доля педагогов, имеющих оптимальный уровень профессионального потенциала, по отношению к общему количеству педагогов (шаг 17)_________</a:t>
            </a:r>
          </a:p>
          <a:p>
            <a:pPr marL="0" indent="0" algn="just">
              <a:buNone/>
            </a:pPr>
            <a:r>
              <a:rPr lang="ru-RU" dirty="0"/>
              <a:t>2.	Доля педагогов, имеющих допустимый уровень профессионального потенциала, по отношению к общему количеству педагогов (шаг 17)_________</a:t>
            </a:r>
          </a:p>
          <a:p>
            <a:pPr marL="0" indent="0" algn="just">
              <a:buNone/>
            </a:pPr>
            <a:r>
              <a:rPr lang="ru-RU" dirty="0"/>
              <a:t>3.	Доля педагогов, имеющих критический уровень профессионального потенциала, по отношению к общему количеству педагогов (шаг 17)_________</a:t>
            </a:r>
          </a:p>
          <a:p>
            <a:pPr marL="0" indent="0" algn="just">
              <a:buNone/>
            </a:pPr>
            <a:r>
              <a:rPr lang="ru-RU" dirty="0"/>
              <a:t>4.	Преобладающий в педагогическом коллективе уровень профессионального потенциала (шаг 15)__________________</a:t>
            </a:r>
          </a:p>
          <a:p>
            <a:pPr marL="0" indent="0" algn="just">
              <a:buNone/>
            </a:pPr>
            <a:r>
              <a:rPr lang="ru-RU" dirty="0"/>
              <a:t>5.	Количество педагогов, имеющих допустимый и критический уровень профессионального потенциала (шаг 18).</a:t>
            </a:r>
          </a:p>
          <a:p>
            <a:pPr marL="0" indent="0" algn="just">
              <a:buNone/>
            </a:pPr>
            <a:r>
              <a:rPr lang="ru-RU" dirty="0"/>
              <a:t>6.	Общие проблемные показатели профессионального потенциала педагогов (шаг 20)</a:t>
            </a:r>
          </a:p>
        </p:txBody>
      </p:sp>
    </p:spTree>
    <p:extLst>
      <p:ext uri="{BB962C8B-B14F-4D97-AF65-F5344CB8AC3E}">
        <p14:creationId xmlns:p14="http://schemas.microsoft.com/office/powerpoint/2010/main" val="2614869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72267F-0B77-4907-8C58-5399C7524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Шаг 23. На основании результатов комплексной диагностики состояния школы, выводов по разделу 1 и разделу 2 определите причины </a:t>
            </a:r>
            <a:r>
              <a:rPr lang="ru-RU" dirty="0" err="1"/>
              <a:t>неуспешности</a:t>
            </a:r>
            <a:r>
              <a:rPr lang="ru-RU" dirty="0"/>
              <a:t> школьников в обучении.</a:t>
            </a:r>
          </a:p>
          <a:p>
            <a:pPr marL="0" indent="0" algn="just">
              <a:buNone/>
            </a:pPr>
            <a:r>
              <a:rPr lang="ru-RU" dirty="0"/>
              <a:t>Шаг 24. На основании выявленных причин образовательной </a:t>
            </a:r>
            <a:r>
              <a:rPr lang="ru-RU" dirty="0" err="1"/>
              <a:t>неуспешности</a:t>
            </a:r>
            <a:r>
              <a:rPr lang="ru-RU" dirty="0"/>
              <a:t> учеников составьте план деятельности школы по повышению образовательных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1558684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80920" cy="8640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/>
              <a:t>1.1. Матрица психолого-педагогического обследования обучающихся контрольной группы </a:t>
            </a:r>
            <a:br>
              <a:rPr lang="ru-RU" sz="2200" b="1" dirty="0"/>
            </a:br>
            <a:r>
              <a:rPr lang="ru-RU" sz="1600" i="1" dirty="0"/>
              <a:t>Заполняет эксперт совместно с классным руководителем и психологом</a:t>
            </a:r>
            <a:br>
              <a:rPr lang="ru-RU" sz="1600" i="1" dirty="0"/>
            </a:br>
            <a:endParaRPr lang="ru-RU" sz="1600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123714"/>
              </p:ext>
            </p:extLst>
          </p:nvPr>
        </p:nvGraphicFramePr>
        <p:xfrm>
          <a:off x="539549" y="1340767"/>
          <a:ext cx="8208920" cy="5292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269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8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4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7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72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54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77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8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377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377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49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494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542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542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3729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3777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3777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37772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3777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6297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347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7012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21600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Ф.И.О ученика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Отсутствуют неудовлетворительные оценки при проведении промежуточной аттестации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Получает дополнительное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образование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Участвует в общественной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жизни класса (школы)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Имеет личные достижения (грамоты, дипломы, благодарственные письма и т.п.)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Когнитивная сфера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Личностная сфера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потенциала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Среднее значение школьных промежуточных оценок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Способность: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6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обобщению,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сравнению,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отвлечению,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анализу 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синтезу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выделению,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существенных признаков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 абстрагированию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Экстраверсия,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выше средней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Интроверсия,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ниже средней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Агрессивность,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ниже средней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Ригидность,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средняя и ниже средней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Уровень тревожности,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 невысокий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Автономность преобладает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Зависимость отсутствует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3500" marR="13500" marT="0" marB="0" vert="vert2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1.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Иванов</a:t>
                      </a:r>
                      <a:r>
                        <a:rPr lang="ru-RU" sz="1100" baseline="0" dirty="0">
                          <a:effectLst/>
                        </a:rPr>
                        <a:t> И.И.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11 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4,1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2.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Петров И.И.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+mn-lt"/>
                          <a:ea typeface="+mn-ea"/>
                        </a:rPr>
                        <a:t>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7 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3,8 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3.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4.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…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Итого/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Среднее значение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9 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3,95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9674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ru-RU" sz="2000" b="1" dirty="0"/>
              <a:t>Вывод по 1.1 делается с учетом специфических особенностей конкретной школы.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472608"/>
          </a:xfrm>
        </p:spPr>
        <p:txBody>
          <a:bodyPr>
            <a:no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Критический уровень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Значение индикатора от 0 до 6. Когнитивные способности учащихся развиваются недостаточно. Ярко выражена неуверенность детей в собственных силах, тревожность. Рекомендуется динамическое наблюдение обучающихся специалистами социально-психологической службы образовательной организации, проведение с ними индивидуальной коррекционно-развивающей работы, комплексное психолого-медико-педагогическое сопровождение специалистов ПМС центров. Положительная динамика маловероятна.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Допустимый уровень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Значение индикатора от 7 до 12. Когнитивные способности учащихся развиты в средней степени. Незначительно выражены неуверенность в себе, тревожность. Рекомендуется составление индивидуальных планов работы педагогом-психологом, социальным педагогом. Рекомендуются создание специально организованного педагогического процесса успеха, групповые занятия (тренинги) по оптимизации познавательных процессов у обучающихся. Необходимо обогатить образовательную среду школьников дополнительными занятиями с педагогами по улучшению качества продуктивности мыслительных процессов. Возможны незначительные положительные изменения.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Оптимальный уровень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Значение индикатора от 13 до 18. Когнитивные способности учащихся развиты на высоком и достаточном уровнях. Учащиеся уверены в себе, тревожность низкая. Рекомендуется развитие познавательных, творческих способностей, критического мышления учащихся, умения самостоятельно конструировать свои знания, ориентироваться в информационном пространстве. Рекомендуется включение учащихся в систему дополнительного образования для получения дополнительного пространства самоопределения и развития. Возможна значительная положительная динамика.</a:t>
            </a:r>
          </a:p>
          <a:p>
            <a:pPr algn="just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46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8496944" cy="93632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/>
              <a:t>1.2. </a:t>
            </a:r>
            <a:r>
              <a:rPr lang="ru-RU" sz="2400" b="1" dirty="0"/>
              <a:t>Матрица социального обследования родителей детей контрольной группы </a:t>
            </a:r>
            <a:br>
              <a:rPr lang="ru-RU" sz="2400" b="1" dirty="0"/>
            </a:br>
            <a:r>
              <a:rPr lang="ru-RU" sz="1800" i="1" dirty="0"/>
              <a:t>Заполняет эксперт совместно с классным руководителем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940024"/>
              </p:ext>
            </p:extLst>
          </p:nvPr>
        </p:nvGraphicFramePr>
        <p:xfrm>
          <a:off x="467544" y="1340768"/>
          <a:ext cx="8352927" cy="510845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49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8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8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80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82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82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1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18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068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68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068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0680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7539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7539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2070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28800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Ф.И.О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Ученика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Мать есть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Отец есть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Образование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Доход выше прожиточного минимума на человека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(10 тыс. рублей)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Родитель работает в пределах населенного пункта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Семья имеет отдельное собственное жилье, не менее 9 </a:t>
                      </a:r>
                      <a:r>
                        <a:rPr lang="ru-RU" sz="1100" dirty="0" err="1">
                          <a:effectLst/>
                          <a:latin typeface="Arial Narrow"/>
                          <a:ea typeface="Times New Roman"/>
                        </a:rPr>
                        <a:t>кв.м</a:t>
                      </a: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 на человека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Газ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в доме (квартире) есть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Вода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в доме (квартире) есть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В семье имеется подсобное/фермерское хозяйство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У родителей отсутствует асоциальное поведение (алкоголизм, наркомания, преступления)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Arial Narrow"/>
                          <a:ea typeface="Times New Roman"/>
                        </a:rPr>
                        <a:t>Эмпатичность</a:t>
                      </a:r>
                      <a:r>
                        <a:rPr lang="ru-RU" sz="1100" dirty="0">
                          <a:effectLst/>
                          <a:latin typeface="Arial Narrow"/>
                          <a:ea typeface="Times New Roman"/>
                        </a:rPr>
                        <a:t> родителей по отношению к ребенку достаточна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1435" marR="51435" marT="0" marB="0" vert="vert27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Индикатор благополучия</a:t>
                      </a:r>
                      <a:endParaRPr lang="ru-RU" sz="11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vert="vert2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ВПО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М/О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1.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Иванов</a:t>
                      </a:r>
                      <a:r>
                        <a:rPr lang="ru-RU" sz="1100" baseline="0" dirty="0">
                          <a:effectLst/>
                        </a:rPr>
                        <a:t> И.И.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-/+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+/-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+/-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+/+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11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2.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Петров И.И.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+/+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+/-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-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+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+/+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9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3.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4.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…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45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Итого/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Среднее значение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1/2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1/-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2/-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-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2/2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10 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2004" marR="42004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015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/>
              <a:t>Вывод по 1.2 делается с учетом специфических особенностей конкретной школы.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363272" cy="489654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/>
              <a:t>Критический уровень</a:t>
            </a:r>
            <a:r>
              <a:rPr lang="ru-RU" dirty="0"/>
              <a:t>. Значение индикатора от 0 до 6. Семья не в состоянии выполнять функцию воспитания ребенка, поскольку имеет низкий культурный уровень, плохие материально-бытовые условия, неблагоприятный психологический климат. Положительная динамика маловероятна.</a:t>
            </a:r>
          </a:p>
          <a:p>
            <a:pPr algn="just"/>
            <a:r>
              <a:rPr lang="ru-RU" b="1" dirty="0"/>
              <a:t>Допустимый уровень</a:t>
            </a:r>
            <a:r>
              <a:rPr lang="ru-RU" dirty="0"/>
              <a:t>. Значение индикатора от 7 до 12. Семья имеет удовлетворительные материально-бытовые условия, культурный уровень и психологический климат, вероятна неравномерность данных показателей. В целом, функция воспитания выполняется. Возможны незначительные положительные изменения.</a:t>
            </a:r>
          </a:p>
          <a:p>
            <a:pPr algn="just"/>
            <a:r>
              <a:rPr lang="ru-RU" b="1" dirty="0"/>
              <a:t>Оптимальный уровень</a:t>
            </a:r>
            <a:r>
              <a:rPr lang="ru-RU" dirty="0"/>
              <a:t>. Значение индикатора от 13 до 18. Семейная среда является развивающей для ребенка: семья имеет высокий или достаточный культурный уровень, хорошие материально-бытовые условия, здоровую в психологическом отношении атмосферу, устойчивость внутрисемейных отношений. Возможна значительная положительная динамика.</a:t>
            </a:r>
          </a:p>
        </p:txBody>
      </p:sp>
    </p:spTree>
    <p:extLst>
      <p:ext uri="{BB962C8B-B14F-4D97-AF65-F5344CB8AC3E}">
        <p14:creationId xmlns:p14="http://schemas.microsoft.com/office/powerpoint/2010/main" val="677542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 bwMode="auto">
          <a:xfrm>
            <a:off x="251520" y="260649"/>
            <a:ext cx="8640960" cy="936328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>
              <a:defRPr/>
            </a:pPr>
            <a:r>
              <a:rPr lang="ru-RU" sz="2700" b="1" dirty="0"/>
              <a:t>1.3. Матрица психолого-педагогического обследования педагогов школы</a:t>
            </a:r>
            <a:br>
              <a:rPr lang="ru-RU" sz="2200" b="1" dirty="0"/>
            </a:br>
            <a:r>
              <a:rPr lang="ru-RU" sz="2000" i="1" dirty="0"/>
              <a:t>Заполняет эксперт совместно с психологом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548328"/>
              </p:ext>
            </p:extLst>
          </p:nvPr>
        </p:nvGraphicFramePr>
        <p:xfrm>
          <a:off x="179510" y="1383901"/>
          <a:ext cx="8712970" cy="534301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8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0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78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21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13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159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186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469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285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56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708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708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09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4179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284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5132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773291"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Ф.И.О. учителя (список)</a:t>
                      </a:r>
                    </a:p>
                  </a:txBody>
                  <a:tcPr marL="45083" marR="450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Возраст до 60 лет</a:t>
                      </a:r>
                    </a:p>
                  </a:txBody>
                  <a:tcPr marL="45083" marR="4508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Высшее  педагогическое образование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Преподает предметы по профилю образования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(квалификации)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Имеет дополнительное образование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Повышает квалификацию в срок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Имеет профессиональные достижения (грамоты, награды, дипломы и т.п.)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Имеет особые (высокие) достижения учеников по преподаваемому учителем предмету 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Работает в оборудованном кабинете по предмету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Дидактические материалы, литература по предмету достаточны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Имеет отдельное собственное жилье, не менее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</a:t>
                      </a:r>
                      <a:r>
                        <a:rPr lang="ru-RU" sz="11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кв.м</a:t>
                      </a: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человека в семье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Асоциальное поведение отсутствует</a:t>
                      </a:r>
                    </a:p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(алкоголизм, наркомания)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Преобладает гуманистический стиль поведения в общении с учениками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Обладает коммуникативной грамотностью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Эмоциональное истощение отсутствует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Деперсонализация отсутствует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Редукция профессиональных достижений низкая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Этические нормы в школе не нарушает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Правовые нормы не нарушает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Индикатор потенциала</a:t>
                      </a:r>
                    </a:p>
                  </a:txBody>
                  <a:tcPr marL="45083" marR="4508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64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1.Иванова А.А.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64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2. Петрова А.А.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+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64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3.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64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4.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648"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 …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364" marR="403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598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Итого/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45083" marR="450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9400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4541</Words>
  <Application>Microsoft Office PowerPoint</Application>
  <PresentationFormat>Экран (4:3)</PresentationFormat>
  <Paragraphs>1122</Paragraphs>
  <Slides>48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6" baseType="lpstr">
      <vt:lpstr>Arial</vt:lpstr>
      <vt:lpstr>Arial Narrow</vt:lpstr>
      <vt:lpstr>Calibri</vt:lpstr>
      <vt:lpstr>Cambria Math</vt:lpstr>
      <vt:lpstr>Times New Roman</vt:lpstr>
      <vt:lpstr>Wingdings 2</vt:lpstr>
      <vt:lpstr>Тема Office</vt:lpstr>
      <vt:lpstr>Документ Microsoft Word</vt:lpstr>
      <vt:lpstr>Управление реализацией школьной программы перехода в эффективный режим работы</vt:lpstr>
      <vt:lpstr>Презентация PowerPoint</vt:lpstr>
      <vt:lpstr>АДМИНИСТРАТИВНАЯ ВЕРТИКАЛЬ</vt:lpstr>
      <vt:lpstr>Порядок проведения диагностики  </vt:lpstr>
      <vt:lpstr>1.1. Матрица психолого-педагогического обследования обучающихся контрольной группы  Заполняет эксперт совместно с классным руководителем и психологом </vt:lpstr>
      <vt:lpstr>Вывод по 1.1 делается с учетом специфических особенностей конкретной школы. </vt:lpstr>
      <vt:lpstr>1.2. Матрица социального обследования родителей детей контрольной группы  Заполняет эксперт совместно с классным руководителем</vt:lpstr>
      <vt:lpstr>Вывод по 1.2 делается с учетом специфических особенностей конкретной школы. </vt:lpstr>
      <vt:lpstr>1.3. Матрица психолого-педагогического обследования педагогов школы Заполняет эксперт совместно с психологом</vt:lpstr>
      <vt:lpstr>Вывод по 1.3 делается с учетом специфических особенностей конкретной школы. </vt:lpstr>
      <vt:lpstr>1.4. Матрица анализа управленческой деятельности директора и его заместителей Заполняет эксперт</vt:lpstr>
      <vt:lpstr>Вывод по 1.4 делается с учетом специфических особенностей конкретной школы. </vt:lpstr>
      <vt:lpstr>1.5. Матрица оценки материально-технического обеспечения школы Заполняет эксперт</vt:lpstr>
      <vt:lpstr>Вывод по 1.5 делается с учетом специфических особенностей конкретной школы. </vt:lpstr>
      <vt:lpstr>1.6. Матрица оценки социально-бытовых условий школы Заполняет эксперт</vt:lpstr>
      <vt:lpstr>Вывод по 1.6 делается с учетом специфических особенностей конкретной школы. </vt:lpstr>
      <vt:lpstr>1.7. Матрица анализа социокультурного пространства школы Заполняет эксперт</vt:lpstr>
      <vt:lpstr>Вывод по 1.7 делается с учетом специфических особенностей конкретной школы. </vt:lpstr>
      <vt:lpstr>1.8.  Матрица оценки функционирования школы в текущем учебном году Заполняет эксперт</vt:lpstr>
      <vt:lpstr>Вывод по 1.8 делается с учетом специфических особенностей конкретной школы. </vt:lpstr>
      <vt:lpstr>1.9. Матрица оценки динамики развития школы за последние три года Заполняет эксперт. </vt:lpstr>
      <vt:lpstr>Вывод по 1.9 делается с учетом специфических особенностей конкретной школы.</vt:lpstr>
      <vt:lpstr>1.10. Матрица сводных диагностических данных Заполняет руководитель экспертной группы на основе полученных диагностических данных. </vt:lpstr>
      <vt:lpstr>Вывод по 1.10 делается с учетом специфических особенностей конкретной школы Заполненную матрицу с выводами руководитель экспертной группы передает директору школы, который приступает ко второму этапу реализации модели повышения качества образовательных результатов. </vt:lpstr>
      <vt:lpstr>ИНСТРУМЕНТАРИЙ ДЛЯ ИССЛЕДОВАНИЯ  ПСИХОЛОГО-ПЕДАГОГИЧЕСКОГО СОСТОЯНИЯ ОБУЧАЮЩИХСЯ И ПЕДАГОГОВ </vt:lpstr>
      <vt:lpstr>Презентация PowerPoint</vt:lpstr>
      <vt:lpstr>Шаг 1. Сравните значение индикатора потенциала каждого ребенка, полученное при заполнении матрицы 1.1, со средним значением его школьных промежуточных баллов. </vt:lpstr>
      <vt:lpstr>Шаг 2. Полученные результаты занесите в таблицу 2: </vt:lpstr>
      <vt:lpstr>Шаг 3. Составьте список учеников, у которых наблюдается несоответствие среднего значения школьных промежуточных баллов и потенциала (далее – ученики группы риска).</vt:lpstr>
      <vt:lpstr>Шаг 4. Определите долю учеников группы риска (Дгр) по отношению к общему количеству учеников по формуле:  </vt:lpstr>
      <vt:lpstr>Шаг 5. Определите уровень семейного благополучия учеников группы риска, используя данные матрицы 1.2</vt:lpstr>
      <vt:lpstr>Шаг 6. Определите долю учеников группы риска с критическим уровнем семейного благополучия (Дкр) по отношению к общему количеству учеников группы риска по формуле:</vt:lpstr>
      <vt:lpstr>Шаг 7.Согласно таблице 1 (слайд 27)определите соответствие средних значений промежуточных баллов учеников группы риска по предметам естественно-математического цикла их потенциалу.</vt:lpstr>
      <vt:lpstr>Шаг 9.Соотнесите результаты (шаги 7, 8), заполнив таблицу 6: </vt:lpstr>
      <vt:lpstr>Шаг 10.Согласно таблице 1 (слайд 27) определите соответствие средних значений промежуточных баллов учеников группы риска по отдельным предметам их потенциалу. Заполните таблицу 7: </vt:lpstr>
      <vt:lpstr>Презентация PowerPoint</vt:lpstr>
      <vt:lpstr>Презентация PowerPoint</vt:lpstr>
      <vt:lpstr>Шаг 13. Сделайте общие выводы по разделу 1, используя показатели: </vt:lpstr>
      <vt:lpstr>Шаг 14. Определите уровень профессионального потенциала всех педагогов коллектива (матрица 1.3). </vt:lpstr>
      <vt:lpstr>Шаг 15. Нанесите данные таблицы 8 на график, который покажет преобладающий в педагогическом коллективе уровень профессионального потенциала:</vt:lpstr>
      <vt:lpstr>Шаг 16. Результаты (шаги 14,15) оформите в виде таблицы 9: </vt:lpstr>
      <vt:lpstr>Шаг 17. Опираясь на данные таблицы 9, определите долю педагогов с оптимальным (Допт), допустимым (Ддоп) и критическим (Дкр) уровнем профессионального потенциала по отношению к общему количеству педагогов по формулам: </vt:lpstr>
      <vt:lpstr>Презентация PowerPoint</vt:lpstr>
      <vt:lpstr>Шаг 19. Определите направления и тематику повышения профессиональной компетентности педагогов.  Для этого выделите проблемные показатели профессионального педагогического потенциала, заполнив таблицу 10. </vt:lpstr>
      <vt:lpstr>Шаг 20. Проанализируйте данные таблицы 10, ответив на вопросы: </vt:lpstr>
      <vt:lpstr>Шаг 21. Составьте список управленческих решений, способных скорректировать значение общих проблемных показателей профессионального потенциала педагогов. </vt:lpstr>
      <vt:lpstr>Шаг 22. Сделайте общие выводы по разделу 2, используя показатели: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реализацией школьной программы перехода в эффективный режим работы</dc:title>
  <dc:creator>User</dc:creator>
  <cp:lastModifiedBy>alexbocharov@mail.ru</cp:lastModifiedBy>
  <cp:revision>23</cp:revision>
  <cp:lastPrinted>2017-06-22T09:59:15Z</cp:lastPrinted>
  <dcterms:created xsi:type="dcterms:W3CDTF">2017-06-22T08:48:49Z</dcterms:created>
  <dcterms:modified xsi:type="dcterms:W3CDTF">2017-06-25T18:46:32Z</dcterms:modified>
</cp:coreProperties>
</file>