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6"/>
  </p:notesMasterIdLst>
  <p:sldIdLst>
    <p:sldId id="260" r:id="rId3"/>
    <p:sldId id="284" r:id="rId4"/>
    <p:sldId id="285" r:id="rId5"/>
    <p:sldId id="339" r:id="rId6"/>
    <p:sldId id="311" r:id="rId7"/>
    <p:sldId id="310" r:id="rId8"/>
    <p:sldId id="312" r:id="rId9"/>
    <p:sldId id="316" r:id="rId10"/>
    <p:sldId id="327" r:id="rId11"/>
    <p:sldId id="329" r:id="rId12"/>
    <p:sldId id="330" r:id="rId13"/>
    <p:sldId id="313" r:id="rId14"/>
    <p:sldId id="314" r:id="rId15"/>
    <p:sldId id="331" r:id="rId16"/>
    <p:sldId id="332" r:id="rId17"/>
    <p:sldId id="320" r:id="rId18"/>
    <p:sldId id="321" r:id="rId19"/>
    <p:sldId id="340" r:id="rId20"/>
    <p:sldId id="325" r:id="rId21"/>
    <p:sldId id="334" r:id="rId22"/>
    <p:sldId id="323" r:id="rId23"/>
    <p:sldId id="338" r:id="rId24"/>
    <p:sldId id="335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92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404B-DD5D-4445-AAE9-5611DD0106C1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05B87-94C1-4527-8E5D-01B33F2B2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983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B07D1-C9AA-442B-89F9-521E66228F50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39856-BEBE-4EFE-B532-3C0B3848B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64D39-E3E5-4516-B5EE-3DED6077ED9D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0C358-1C57-4B3D-8E64-C6BCCA11A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3828-9A3F-4EFB-B0E8-30B10889AA80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1C126-D036-4E82-877A-AFCE318A3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DE955-ECA7-46C6-B583-335E291EE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8C54-687C-41C2-B944-8D8695D25A99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57266-8181-49CF-9661-99E48C8B0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CEA3-0E51-4E87-9DBC-3DAA8EAFCBD0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5273-0A57-4197-B358-2D3C52B94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E08AC-26FB-48AE-9068-F46642DF53FD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9ACA2-46B1-4DC6-895D-B1E0B8EEC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1DBB0-6FB0-4B1C-9964-A4DB5DAE0305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EDF1-DF74-49D9-9AD1-0EADDDC43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95955-A2E0-4617-9FDA-A60939859E5B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BD05-FEE4-4F75-8281-B0647CAEF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3987-B7B7-4DC5-B2AB-7D484EE0013E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3FC08-BEC3-4162-A8F7-115170596B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76975-CCB2-470D-B0C7-4590B5A137F1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FA067-5321-4E6F-BE07-4D4EB1F08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562F5-5502-4015-9044-66AFF6159B72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C223B-0452-4F45-86DB-CC0D31C43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4209-C661-4581-AA69-CB28AE3415D7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33454-9CE0-4136-A2CC-6B23E9815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5C32BB-ED1D-40E2-91C8-009913E10C6C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55248-33DA-45E7-8598-A04DA6E11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6" r:id="rId12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45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B6196A-8DF6-4704-99D0-D71B35A0BE19}" type="datetimeFigureOut">
              <a:rPr lang="ru-RU"/>
              <a:pPr>
                <a:defRPr/>
              </a:pPr>
              <a:t>12.11.2017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519DF-6730-475B-9AFD-4DAE1A26D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4300" y="4293096"/>
            <a:ext cx="4843463" cy="2160092"/>
          </a:xfrm>
          <a:prstGeom prst="roundRect">
            <a:avLst>
              <a:gd name="adj" fmla="val 1782"/>
            </a:avLst>
          </a:prstGeo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Седнева Екатерина Евгеньевна педагог дополнительного образования </a:t>
            </a:r>
          </a:p>
          <a:p>
            <a:pPr eaLnBrk="1" hangingPunct="1">
              <a:spcBef>
                <a:spcPct val="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«Руднянский сельский эколого-биологический центр» </a:t>
            </a:r>
          </a:p>
          <a:p>
            <a:pPr eaLnBrk="1" hangingPunct="1">
              <a:spcBef>
                <a:spcPct val="0"/>
              </a:spcBef>
            </a:pP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692696"/>
            <a:ext cx="71287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Реализация дополнительной общеобразовательной </a:t>
            </a:r>
            <a:r>
              <a:rPr lang="ru-RU" sz="3200" b="1" dirty="0" err="1" smtClean="0">
                <a:solidFill>
                  <a:schemeClr val="tx2"/>
                </a:solidFill>
              </a:rPr>
              <a:t>общеразвивающей</a:t>
            </a:r>
            <a:r>
              <a:rPr lang="ru-RU" sz="3200" b="1" dirty="0" smtClean="0">
                <a:solidFill>
                  <a:schemeClr val="tx2"/>
                </a:solidFill>
              </a:rPr>
              <a:t> программы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«Мир цветов»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через муниципальный проект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«Родному городу быть красивым»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357166"/>
            <a:ext cx="8572560" cy="2428892"/>
          </a:xfrm>
        </p:spPr>
        <p:txBody>
          <a:bodyPr/>
          <a:lstStyle/>
          <a:p>
            <a:pPr algn="r">
              <a:tabLst>
                <a:tab pos="87313" algn="l"/>
                <a:tab pos="8345488" algn="l"/>
                <a:tab pos="8520113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Практические работы второго модуля программы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«Многолетние декоративные растения, основы     флористики»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>
                <a:latin typeface="+mn-lt"/>
              </a:rPr>
              <a:t> К</a:t>
            </a:r>
            <a:r>
              <a:rPr lang="ru-RU" sz="2800" b="1" dirty="0" smtClean="0">
                <a:latin typeface="+mn-lt"/>
              </a:rPr>
              <a:t>омпозиции  из природных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                                 материалов</a:t>
            </a:r>
            <a:endParaRPr lang="ru-RU" sz="2800" dirty="0">
              <a:latin typeface="+mn-lt"/>
            </a:endParaRPr>
          </a:p>
        </p:txBody>
      </p:sp>
      <p:pic>
        <p:nvPicPr>
          <p:cNvPr id="90114" name="Picture 2" descr="F:\Новая папка\Новая папка (2)\техническая\мама\фото работа\фото поделки 20013\DSCF27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39952" y="2636912"/>
            <a:ext cx="4599835" cy="3773854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8" name="Picture 3" descr="F:\Новая папка\Новая папка (2)\техническая\мама\фото работа\работа\работа 1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566770" cy="4951521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04664"/>
            <a:ext cx="8715436" cy="1381262"/>
          </a:xfrm>
        </p:spPr>
        <p:txBody>
          <a:bodyPr/>
          <a:lstStyle/>
          <a:p>
            <a:pPr lvl="0" algn="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Практические работы  третьего модуля программы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</a:rPr>
              <a:t>«Основы ландшафтного проектирования».</a:t>
            </a:r>
            <a:r>
              <a:rPr lang="ru-RU" sz="2800" b="1" i="1" dirty="0" smtClean="0">
                <a:latin typeface="+mn-lt"/>
              </a:rPr>
              <a:t> </a:t>
            </a:r>
            <a:br>
              <a:rPr lang="ru-RU" sz="2800" b="1" i="1" dirty="0" smtClean="0">
                <a:latin typeface="+mn-lt"/>
              </a:rPr>
            </a:br>
            <a:r>
              <a:rPr lang="ru-RU" sz="2800" b="1" i="1" dirty="0" smtClean="0">
                <a:latin typeface="+mn-lt"/>
              </a:rPr>
              <a:t>				 Создание ландшафтных           композиций</a:t>
            </a:r>
            <a:endParaRPr lang="ru-RU" dirty="0"/>
          </a:p>
        </p:txBody>
      </p:sp>
      <p:pic>
        <p:nvPicPr>
          <p:cNvPr id="119810" name="Picture 2" descr="F:\Новая папка\Новая папка (2)\техническая\мама\фото 2016 работа\клумбы. дети осень 2015\P1010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62" y="1268760"/>
            <a:ext cx="4206646" cy="5216684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119811" name="Picture 3" descr="F:\Новая папка\Новая папка (2)\техническая\мама\фото 2016 работа\клумбы. дети осень 2015\P10102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-1492" t="13428" r="22415" b="14955"/>
          <a:stretch>
            <a:fillRect/>
          </a:stretch>
        </p:blipFill>
        <p:spPr bwMode="auto">
          <a:xfrm>
            <a:off x="4860032" y="1988840"/>
            <a:ext cx="3888432" cy="4485079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0" y="357166"/>
            <a:ext cx="8929718" cy="2428892"/>
          </a:xfrm>
        </p:spPr>
        <p:txBody>
          <a:bodyPr/>
          <a:lstStyle/>
          <a:p>
            <a:pPr lvl="0" algn="r"/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работы  третьего модуля программы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7030A0"/>
                </a:solidFill>
              </a:rPr>
              <a:t>«Основы ландшафтного     проектирования»</a:t>
            </a:r>
          </a:p>
          <a:p>
            <a:pPr lvl="0" algn="ctr"/>
            <a:r>
              <a:rPr lang="ru-RU" sz="2800" i="1" dirty="0" smtClean="0"/>
              <a:t>                                                       </a:t>
            </a:r>
            <a:r>
              <a:rPr lang="ru-RU" sz="2800" dirty="0" smtClean="0"/>
              <a:t>Составление схемы </a:t>
            </a:r>
          </a:p>
          <a:p>
            <a:pPr lvl="0" algn="ctr"/>
            <a:r>
              <a:rPr lang="ru-RU" sz="2800" dirty="0" smtClean="0"/>
              <a:t>                                        цветника,</a:t>
            </a:r>
          </a:p>
          <a:p>
            <a:pPr lvl="0" algn="ctr"/>
            <a:r>
              <a:rPr lang="ru-RU" sz="2800" dirty="0" smtClean="0"/>
              <a:t>                                                  подбор растений</a:t>
            </a:r>
            <a:endParaRPr lang="ru-RU" sz="2800" dirty="0"/>
          </a:p>
        </p:txBody>
      </p:sp>
      <p:pic>
        <p:nvPicPr>
          <p:cNvPr id="8" name="Picture 3" descr="F:\печать\DSCF00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857496"/>
            <a:ext cx="4769537" cy="3579301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83969" name="Picture 1" descr="F:\Новая папка\Новая папка (2)\техническая\мама\фото девочки\IMG_6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4744414" cy="3357586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ChangeArrowheads="1"/>
          </p:cNvSpPr>
          <p:nvPr/>
        </p:nvSpPr>
        <p:spPr bwMode="auto">
          <a:xfrm flipH="1">
            <a:off x="6300788" y="1773238"/>
            <a:ext cx="25193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endParaRPr lang="ru-RU" sz="20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324850" cy="122413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СХЕМА  ЦВЕТНИКА У ЗДАНИЯ АДМИНИСТРАЦИИ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0" y="1657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09" name="Rectangle 13"/>
          <p:cNvSpPr>
            <a:spLocks noChangeArrowheads="1"/>
          </p:cNvSpPr>
          <p:nvPr/>
        </p:nvSpPr>
        <p:spPr bwMode="auto">
          <a:xfrm flipH="1">
            <a:off x="1828800" y="5562600"/>
            <a:ext cx="5410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</a:pPr>
            <a:endParaRPr lang="ru-RU" sz="2000" b="1" dirty="0"/>
          </a:p>
        </p:txBody>
      </p:sp>
      <p:sp>
        <p:nvSpPr>
          <p:cNvPr id="21510" name="Rectangle 15"/>
          <p:cNvSpPr>
            <a:spLocks noChangeArrowheads="1"/>
          </p:cNvSpPr>
          <p:nvPr/>
        </p:nvSpPr>
        <p:spPr bwMode="auto">
          <a:xfrm flipH="1">
            <a:off x="6781800" y="2057400"/>
            <a:ext cx="180022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endParaRPr lang="ru-RU" sz="2000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9552" y="1700808"/>
            <a:ext cx="3494088" cy="4464496"/>
            <a:chOff x="3312" y="1296"/>
            <a:chExt cx="2201" cy="2352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 flipV="1">
              <a:off x="4320" y="1536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312" y="1296"/>
              <a:ext cx="2201" cy="2352"/>
              <a:chOff x="3312" y="1296"/>
              <a:chExt cx="2201" cy="2352"/>
            </a:xfrm>
          </p:grpSpPr>
          <p:sp>
            <p:nvSpPr>
              <p:cNvPr id="21515" name="Rectangle 5"/>
              <p:cNvSpPr>
                <a:spLocks noChangeArrowheads="1"/>
              </p:cNvSpPr>
              <p:nvPr/>
            </p:nvSpPr>
            <p:spPr bwMode="auto">
              <a:xfrm>
                <a:off x="3312" y="1296"/>
                <a:ext cx="1059" cy="2086"/>
              </a:xfrm>
              <a:prstGeom prst="rect">
                <a:avLst/>
              </a:prstGeom>
              <a:solidFill>
                <a:srgbClr val="3366FF">
                  <a:alpha val="30196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6" name="Rectangle 6"/>
              <p:cNvSpPr>
                <a:spLocks noChangeArrowheads="1"/>
              </p:cNvSpPr>
              <p:nvPr/>
            </p:nvSpPr>
            <p:spPr bwMode="auto">
              <a:xfrm>
                <a:off x="3479" y="1436"/>
                <a:ext cx="780" cy="1807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7" name="Rectangle 7"/>
              <p:cNvSpPr>
                <a:spLocks noChangeArrowheads="1"/>
              </p:cNvSpPr>
              <p:nvPr/>
            </p:nvSpPr>
            <p:spPr bwMode="auto">
              <a:xfrm>
                <a:off x="3591" y="1588"/>
                <a:ext cx="557" cy="1529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8" name="Rectangle 8"/>
              <p:cNvSpPr>
                <a:spLocks noChangeArrowheads="1"/>
              </p:cNvSpPr>
              <p:nvPr/>
            </p:nvSpPr>
            <p:spPr bwMode="auto">
              <a:xfrm>
                <a:off x="3702" y="1726"/>
                <a:ext cx="335" cy="125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9" name="Line 10"/>
              <p:cNvSpPr>
                <a:spLocks noChangeShapeType="1"/>
              </p:cNvSpPr>
              <p:nvPr/>
            </p:nvSpPr>
            <p:spPr bwMode="auto">
              <a:xfrm flipH="1" flipV="1">
                <a:off x="3869" y="2770"/>
                <a:ext cx="883" cy="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0" name="Line 11"/>
              <p:cNvSpPr>
                <a:spLocks noChangeShapeType="1"/>
              </p:cNvSpPr>
              <p:nvPr/>
            </p:nvSpPr>
            <p:spPr bwMode="auto">
              <a:xfrm flipH="1">
                <a:off x="4128" y="2249"/>
                <a:ext cx="635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1" name="Line 12"/>
              <p:cNvSpPr>
                <a:spLocks noChangeShapeType="1"/>
              </p:cNvSpPr>
              <p:nvPr/>
            </p:nvSpPr>
            <p:spPr bwMode="auto">
              <a:xfrm flipH="1" flipV="1">
                <a:off x="4224" y="182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2" name="Rectangle 16"/>
              <p:cNvSpPr>
                <a:spLocks noChangeArrowheads="1"/>
              </p:cNvSpPr>
              <p:nvPr/>
            </p:nvSpPr>
            <p:spPr bwMode="auto">
              <a:xfrm flipH="1">
                <a:off x="4560" y="1296"/>
                <a:ext cx="953" cy="2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ru-RU" sz="1600" dirty="0" smtClean="0"/>
                  <a:t>     </a:t>
                </a:r>
                <a:r>
                  <a:rPr lang="ru-RU" sz="1600" dirty="0" err="1" smtClean="0"/>
                  <a:t>Алиссум</a:t>
                </a:r>
                <a:r>
                  <a:rPr lang="ru-RU" sz="1600" dirty="0" smtClean="0"/>
                  <a:t> </a:t>
                </a:r>
                <a:r>
                  <a:rPr lang="ru-RU" sz="1600" dirty="0"/>
                  <a:t>и </a:t>
                </a:r>
                <a:r>
                  <a:rPr lang="ru-RU" sz="1600" dirty="0" smtClean="0"/>
                  <a:t>лобелия</a:t>
                </a:r>
                <a:endParaRPr lang="ru-RU" sz="1600" dirty="0"/>
              </a:p>
              <a:p>
                <a:pPr marL="342900" indent="-342900">
                  <a:spcBef>
                    <a:spcPct val="20000"/>
                  </a:spcBef>
                </a:pPr>
                <a:r>
                  <a:rPr lang="ru-RU" sz="1600" dirty="0" err="1"/>
                  <a:t>Циннерария</a:t>
                </a:r>
                <a:endParaRPr lang="ru-RU" sz="1600" dirty="0"/>
              </a:p>
              <a:p>
                <a:pPr marL="342900" indent="-342900">
                  <a:spcBef>
                    <a:spcPct val="20000"/>
                  </a:spcBef>
                </a:pPr>
                <a:r>
                  <a:rPr lang="ru-RU" sz="1600" dirty="0" smtClean="0"/>
                  <a:t>серебристая</a:t>
                </a:r>
                <a:endParaRPr lang="ru-RU" sz="1600" dirty="0"/>
              </a:p>
              <a:p>
                <a:pPr marL="342900" indent="-342900">
                  <a:spcBef>
                    <a:spcPct val="20000"/>
                  </a:spcBef>
                </a:pPr>
                <a:endParaRPr lang="ru-RU" sz="1600" dirty="0"/>
              </a:p>
              <a:p>
                <a:pPr marL="342900" indent="-342900">
                  <a:spcBef>
                    <a:spcPct val="20000"/>
                  </a:spcBef>
                </a:pPr>
                <a:r>
                  <a:rPr lang="ru-RU" sz="1600" dirty="0" smtClean="0"/>
                  <a:t>      </a:t>
                </a:r>
                <a:r>
                  <a:rPr lang="ru-RU" sz="1600" dirty="0" err="1" smtClean="0"/>
                  <a:t>Агератум</a:t>
                </a:r>
                <a:r>
                  <a:rPr lang="ru-RU" sz="1600" dirty="0" smtClean="0"/>
                  <a:t> голубой</a:t>
                </a:r>
                <a:endParaRPr lang="ru-RU" sz="1600" dirty="0"/>
              </a:p>
              <a:p>
                <a:pPr marL="342900" indent="-342900">
                  <a:spcBef>
                    <a:spcPct val="20000"/>
                  </a:spcBef>
                </a:pPr>
                <a:r>
                  <a:rPr lang="ru-RU" sz="1600" dirty="0" smtClean="0"/>
                  <a:t>       </a:t>
                </a:r>
                <a:r>
                  <a:rPr lang="ru-RU" sz="1600" dirty="0" err="1" smtClean="0"/>
                  <a:t>Сальвия</a:t>
                </a:r>
                <a:r>
                  <a:rPr lang="ru-RU" sz="1600" dirty="0" smtClean="0"/>
                  <a:t> </a:t>
                </a:r>
                <a:r>
                  <a:rPr lang="ru-RU" sz="1600" dirty="0"/>
                  <a:t>красная и Львиный зев «День и ночь</a:t>
                </a:r>
                <a:r>
                  <a:rPr lang="ru-RU" sz="1600" dirty="0" smtClean="0"/>
                  <a:t>»</a:t>
                </a:r>
                <a:endParaRPr lang="ru-RU" sz="1600" dirty="0"/>
              </a:p>
              <a:p>
                <a:pPr marL="342900" indent="-342900">
                  <a:spcBef>
                    <a:spcPct val="20000"/>
                  </a:spcBef>
                </a:pPr>
                <a:endParaRPr lang="ru-RU" sz="1600" dirty="0"/>
              </a:p>
            </p:txBody>
          </p:sp>
        </p:grpSp>
      </p:grpSp>
      <p:pic>
        <p:nvPicPr>
          <p:cNvPr id="21512" name="Picture 17" descr="клумбы у здания администр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00808"/>
            <a:ext cx="481153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Практические работы на городских цветниках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рамках трудоустройства подростков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143504" y="1535112"/>
            <a:ext cx="3676968" cy="965193"/>
          </a:xfrm>
        </p:spPr>
        <p:txBody>
          <a:bodyPr/>
          <a:lstStyle/>
          <a:p>
            <a:pPr algn="r"/>
            <a:r>
              <a:rPr lang="ru-RU" sz="2800" dirty="0" smtClean="0"/>
              <a:t>ВЫСАДКА </a:t>
            </a:r>
          </a:p>
          <a:p>
            <a:pPr algn="r"/>
            <a:r>
              <a:rPr lang="ru-RU" sz="2800" dirty="0" smtClean="0"/>
              <a:t>	      РАССАДЫ</a:t>
            </a:r>
            <a:endParaRPr lang="ru-RU" sz="2800" dirty="0"/>
          </a:p>
        </p:txBody>
      </p:sp>
      <p:pic>
        <p:nvPicPr>
          <p:cNvPr id="8" name="Picture 8" descr="фото июня2 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556792"/>
            <a:ext cx="4909365" cy="4508004"/>
          </a:xfrm>
          <a:noFill/>
          <a:ln w="25400">
            <a:solidFill>
              <a:srgbClr val="339933"/>
            </a:solidFill>
          </a:ln>
        </p:spPr>
      </p:pic>
      <p:pic>
        <p:nvPicPr>
          <p:cNvPr id="1026" name="Picture 2" descr="F:\Новая папка\Новая папка (2)\техническая\мама\фото 2016 работа\клумбы июнь 2016\DSCF63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852936"/>
            <a:ext cx="3252752" cy="3225587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158272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Практические работы на городских цветниках в рамках трудоустройства подростков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14942" y="1714488"/>
            <a:ext cx="3643338" cy="1785950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УХОД ЗА РАСТЕНИЯМИ ЛЕТОМ</a:t>
            </a:r>
          </a:p>
          <a:p>
            <a:endParaRPr lang="ru-RU" dirty="0"/>
          </a:p>
        </p:txBody>
      </p:sp>
      <p:pic>
        <p:nvPicPr>
          <p:cNvPr id="7" name="Picture 2" descr="D:\Новая папка\Новая папка (2)\техническая\мама\цветноки фото\фото цветники\DSCF078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140968"/>
            <a:ext cx="4398965" cy="3299223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120834" name="Picture 2" descr="F:\Новая папка\Новая папка (2)\техническая\мама\фото работа 2017\2017\Петровы, трудоустр. н а клумбах аля, Дара, букеты авн.2017\P10106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72816"/>
            <a:ext cx="4476781" cy="3799324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DSCF882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708350"/>
            <a:ext cx="5151516" cy="3863637"/>
          </a:xfrm>
          <a:ln w="25400">
            <a:solidFill>
              <a:srgbClr val="339933"/>
            </a:solidFill>
          </a:ln>
        </p:spPr>
      </p:pic>
      <p:pic>
        <p:nvPicPr>
          <p:cNvPr id="5" name="Содержимое 4" descr="DSCF88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3474345" cy="4632461"/>
          </a:xfrm>
          <a:ln w="25400">
            <a:solidFill>
              <a:srgbClr val="339933"/>
            </a:solidFill>
          </a:ln>
        </p:spPr>
      </p:pic>
      <p:sp>
        <p:nvSpPr>
          <p:cNvPr id="8" name="Текст 7"/>
          <p:cNvSpPr>
            <a:spLocks noGrp="1"/>
          </p:cNvSpPr>
          <p:nvPr>
            <p:ph type="body" idx="3"/>
          </p:nvPr>
        </p:nvSpPr>
        <p:spPr>
          <a:xfrm>
            <a:off x="3851920" y="1615617"/>
            <a:ext cx="5112568" cy="1021295"/>
          </a:xfrm>
        </p:spPr>
        <p:txBody>
          <a:bodyPr/>
          <a:lstStyle/>
          <a:p>
            <a:pPr algn="ctr"/>
            <a:r>
              <a:rPr lang="ru-RU" sz="2800" dirty="0" smtClean="0"/>
              <a:t>Наблюдение, исследовательская деятельность, оценка декоративности цветников (июнь-сентябрь)</a:t>
            </a:r>
            <a:endParaRPr lang="ru-RU" sz="2800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3600" b="1" dirty="0" smtClean="0">
                <a:latin typeface="+mn-lt"/>
              </a:rPr>
              <a:t>Анкетирование населения (август)</a:t>
            </a:r>
            <a:br>
              <a:rPr lang="ru-RU" sz="3600" b="1" dirty="0" smtClean="0">
                <a:latin typeface="+mn-lt"/>
              </a:rPr>
            </a:br>
            <a:endParaRPr lang="ru-RU" sz="3600" b="1" dirty="0">
              <a:latin typeface="+mn-lt"/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H:\анкета 001.jpg"/>
          <p:cNvPicPr>
            <a:picLocks noChangeAspect="1" noChangeArrowheads="1"/>
          </p:cNvPicPr>
          <p:nvPr/>
        </p:nvPicPr>
        <p:blipFill>
          <a:blip r:embed="rId2" cstate="print"/>
          <a:srcRect t="12627" r="4071" b="19501"/>
          <a:stretch>
            <a:fillRect/>
          </a:stretch>
        </p:blipFill>
        <p:spPr bwMode="auto">
          <a:xfrm>
            <a:off x="500034" y="1214422"/>
            <a:ext cx="398225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Новая папка\Новая папка (2)\техническая\мама\фото работа\на клумбах в сентябре 14\DSCF88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252"/>
          <a:stretch>
            <a:fillRect/>
          </a:stretch>
        </p:blipFill>
        <p:spPr bwMode="auto">
          <a:xfrm>
            <a:off x="4572000" y="1268760"/>
            <a:ext cx="4098406" cy="3831387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4283" y="285728"/>
          <a:ext cx="8643998" cy="6286544"/>
        </p:xfrm>
        <a:graphic>
          <a:graphicData uri="http://schemas.openxmlformats.org/presentationml/2006/ole">
            <p:oleObj spid="_x0000_s2053" name="Document" r:id="rId3" imgW="6478817" imgH="9252332" progId="Word.Document.8">
              <p:embed/>
            </p:oleObj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323528" y="404664"/>
            <a:ext cx="8208912" cy="1309823"/>
          </a:xfrm>
        </p:spPr>
        <p:txBody>
          <a:bodyPr/>
          <a:lstStyle/>
          <a:p>
            <a:pPr algn="r"/>
            <a:r>
              <a:rPr lang="ru-RU" sz="2800" dirty="0" smtClean="0"/>
              <a:t>Представление результатов исследовательской деятельности на страницах газеты</a:t>
            </a:r>
          </a:p>
          <a:p>
            <a:pPr algn="r"/>
            <a:r>
              <a:rPr lang="ru-RU" sz="2800" dirty="0" smtClean="0"/>
              <a:t> «Руднянский голос»</a:t>
            </a:r>
            <a:endParaRPr lang="ru-RU" sz="2800" dirty="0"/>
          </a:p>
        </p:txBody>
      </p:sp>
      <p:pic>
        <p:nvPicPr>
          <p:cNvPr id="4098" name="Picture 2" descr="H:\P10103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9731"/>
          <a:stretch>
            <a:fillRect/>
          </a:stretch>
        </p:blipFill>
        <p:spPr bwMode="auto">
          <a:xfrm rot="5400000">
            <a:off x="-447329" y="2155109"/>
            <a:ext cx="5219252" cy="3533522"/>
          </a:xfrm>
          <a:prstGeom prst="rect">
            <a:avLst/>
          </a:prstGeom>
          <a:noFill/>
        </p:spPr>
      </p:pic>
      <p:pic>
        <p:nvPicPr>
          <p:cNvPr id="4099" name="Picture 3" descr="H:\P10103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7913" b="7506"/>
          <a:stretch>
            <a:fillRect/>
          </a:stretch>
        </p:blipFill>
        <p:spPr bwMode="auto">
          <a:xfrm>
            <a:off x="4071934" y="2571744"/>
            <a:ext cx="4741583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/>
            </a:r>
            <a:br>
              <a:rPr lang="ru-RU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</a:br>
            <a:r>
              <a:rPr lang="ru-RU" sz="3200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n-lt"/>
              </a:rPr>
              <a:t>Характеристика программы</a:t>
            </a:r>
            <a:br>
              <a:rPr lang="ru-RU" sz="3200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n-lt"/>
              </a:rPr>
            </a:b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908720"/>
            <a:ext cx="8534182" cy="521744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2400" dirty="0" smtClean="0"/>
              <a:t>Направленность программы: естественнонаучная.</a:t>
            </a:r>
          </a:p>
          <a:p>
            <a:pPr>
              <a:spcBef>
                <a:spcPct val="50000"/>
              </a:spcBef>
            </a:pPr>
            <a:r>
              <a:rPr lang="ru-RU" sz="2400" dirty="0" smtClean="0"/>
              <a:t>Актуальность : социальный заказ по благоустройству городских территорий и интерес детей к деятельности ландшафтного дизайнера.</a:t>
            </a:r>
          </a:p>
          <a:p>
            <a:pPr>
              <a:spcBef>
                <a:spcPct val="50000"/>
              </a:spcBef>
            </a:pPr>
            <a:r>
              <a:rPr lang="ru-RU" sz="2400" dirty="0" smtClean="0"/>
              <a:t>Новизна программы: модульная программа ориентирована на  </a:t>
            </a:r>
            <a:r>
              <a:rPr lang="ru-RU" sz="2400" dirty="0" err="1" smtClean="0"/>
              <a:t>предпрофессиональную</a:t>
            </a:r>
            <a:r>
              <a:rPr lang="ru-RU" sz="2400" dirty="0" smtClean="0"/>
              <a:t> подготовку  обучающихся в области ландшафтного дизайна  с практической  реализацией в  городской пространственной среде</a:t>
            </a:r>
          </a:p>
          <a:p>
            <a:pPr>
              <a:spcBef>
                <a:spcPct val="50000"/>
              </a:spcBef>
            </a:pPr>
            <a:r>
              <a:rPr lang="ru-RU" sz="2400" dirty="0" smtClean="0"/>
              <a:t> Адресат программы: 11 – 16 лет.</a:t>
            </a:r>
          </a:p>
          <a:p>
            <a:pPr>
              <a:spcBef>
                <a:spcPct val="50000"/>
              </a:spcBef>
            </a:pPr>
            <a:r>
              <a:rPr lang="ru-RU" sz="2400" dirty="0" smtClean="0"/>
              <a:t>Объем программы: 432 часа.</a:t>
            </a:r>
          </a:p>
          <a:p>
            <a:pPr>
              <a:spcBef>
                <a:spcPct val="50000"/>
              </a:spcBef>
            </a:pPr>
            <a:r>
              <a:rPr lang="ru-RU" sz="2400" dirty="0" smtClean="0"/>
              <a:t> Сроки реализации: 3 года.</a:t>
            </a:r>
          </a:p>
          <a:p>
            <a:pPr>
              <a:spcBef>
                <a:spcPct val="50000"/>
              </a:spcBef>
            </a:pPr>
            <a:r>
              <a:rPr lang="ru-RU" sz="2400" dirty="0" smtClean="0"/>
              <a:t> Режим занятий: 2 и 4 раза в неделю.</a:t>
            </a:r>
          </a:p>
          <a:p>
            <a:endParaRPr lang="ru-RU" dirty="0"/>
          </a:p>
        </p:txBody>
      </p:sp>
      <p:pic>
        <p:nvPicPr>
          <p:cNvPr id="6" name="Picture 1" descr="C:\Users\Садовая\Desktop\дети , конкур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4142" y="4293096"/>
            <a:ext cx="2944470" cy="2208352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82" name="Picture 2" descr="F:\Новая папка\Новая папка (2)\техническая\мама\аттестация Седнева Е.Е  14 января 2017\Подтверждения\приложение 2.5\Статья дети и цветы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013" t="13558" r="3572" b="13227"/>
          <a:stretch>
            <a:fillRect/>
          </a:stretch>
        </p:blipFill>
        <p:spPr bwMode="auto">
          <a:xfrm>
            <a:off x="428596" y="500042"/>
            <a:ext cx="4318030" cy="4572032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122883" name="Picture 3" descr="F:\Новая папка\Новая папка (2)\техническая\мама\аттестация Седнева Е.Е  14 января 2017\Подтверждения\приложение 2.5\Статья дети и цветы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5104" t="2703" b="5405"/>
          <a:stretch>
            <a:fillRect/>
          </a:stretch>
        </p:blipFill>
        <p:spPr bwMode="auto">
          <a:xfrm>
            <a:off x="4786314" y="1571612"/>
            <a:ext cx="3984336" cy="4857784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274638"/>
            <a:ext cx="7786742" cy="1939916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latin typeface="+mn-lt"/>
              </a:rPr>
              <a:t> Представление результатов исследовательской деятельности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5357826"/>
            <a:ext cx="4040188" cy="857255"/>
          </a:xfrm>
        </p:spPr>
        <p:txBody>
          <a:bodyPr/>
          <a:lstStyle/>
          <a:p>
            <a:pPr algn="ctr"/>
            <a:r>
              <a:rPr lang="ru-RU" dirty="0" smtClean="0"/>
              <a:t>Областной конкурс «Юннат »</a:t>
            </a:r>
            <a:endParaRPr lang="ru-RU" dirty="0"/>
          </a:p>
        </p:txBody>
      </p:sp>
      <p:pic>
        <p:nvPicPr>
          <p:cNvPr id="8" name="Picture 2" descr="D:\Новая папка\Новая папка (2)\техническая\мама\фото работа\фото Юннат 2015\P1010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7" y="1643050"/>
            <a:ext cx="4094463" cy="3071834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2000240"/>
            <a:ext cx="4041775" cy="1071569"/>
          </a:xfrm>
        </p:spPr>
        <p:txBody>
          <a:bodyPr/>
          <a:lstStyle/>
          <a:p>
            <a:pPr algn="ctr"/>
            <a:r>
              <a:rPr lang="ru-RU" sz="2800" dirty="0" smtClean="0"/>
              <a:t> </a:t>
            </a:r>
            <a:r>
              <a:rPr lang="ru-RU" sz="2400" dirty="0" smtClean="0"/>
              <a:t>Студенческая     конференция  Смол ГУ</a:t>
            </a:r>
            <a:endParaRPr lang="ru-RU" sz="2400" dirty="0"/>
          </a:p>
        </p:txBody>
      </p:sp>
      <p:pic>
        <p:nvPicPr>
          <p:cNvPr id="7" name="Picture 2" descr="F:\печать\DSCF14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48188" y="3357562"/>
            <a:ext cx="4135236" cy="3101427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+mn-lt"/>
              </a:rPr>
              <a:t>Оценка результатов деятельности</a:t>
            </a:r>
            <a:endParaRPr lang="ru-RU" sz="2800" b="1" dirty="0">
              <a:latin typeface="+mn-lt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sz="half" idx="1"/>
          </p:nvPr>
        </p:nvSpPr>
        <p:spPr>
          <a:xfrm>
            <a:off x="214282" y="642918"/>
            <a:ext cx="7500990" cy="5626121"/>
          </a:xfrm>
        </p:spPr>
        <p:txBody>
          <a:bodyPr/>
          <a:lstStyle/>
          <a:p>
            <a:r>
              <a:rPr lang="ru-RU" sz="2400" b="1" dirty="0" smtClean="0"/>
              <a:t>Экологический форум «Природа – бесценный дар – один на всех» 2017г – 3 место.</a:t>
            </a:r>
          </a:p>
          <a:p>
            <a:r>
              <a:rPr lang="ru-RU" sz="2400" b="1" dirty="0" smtClean="0"/>
              <a:t>Экологический форум «Земля – наш общий дом» 2016г.  – 1 место.</a:t>
            </a:r>
          </a:p>
          <a:p>
            <a:r>
              <a:rPr lang="ru-RU" sz="2400" b="1" dirty="0" smtClean="0"/>
              <a:t> Областной слет «Край мой Смоленский» 2016г.   – 4 место;</a:t>
            </a:r>
          </a:p>
          <a:p>
            <a:r>
              <a:rPr lang="ru-RU" sz="2400" b="1" dirty="0" smtClean="0"/>
              <a:t>Конференция юных исследователей окружающей среды 2015г. – 3 место;</a:t>
            </a:r>
          </a:p>
          <a:p>
            <a:r>
              <a:rPr lang="ru-RU" sz="2400" b="1" dirty="0" smtClean="0"/>
              <a:t>Диплом второй степени  регионального экологического конкурса «Живем на Смоленщине» 2015г.;</a:t>
            </a:r>
          </a:p>
          <a:p>
            <a:r>
              <a:rPr lang="ru-RU" sz="2400" b="1" dirty="0" smtClean="0"/>
              <a:t>Областной конкурс «Юннат 2015» номинация «Трудовые бригады»  – 1 место;</a:t>
            </a:r>
          </a:p>
          <a:p>
            <a:r>
              <a:rPr lang="ru-RU" sz="2400" b="1" dirty="0" smtClean="0"/>
              <a:t>Студенческая научная конференция </a:t>
            </a:r>
            <a:r>
              <a:rPr lang="ru-RU" sz="2400" b="1" dirty="0" err="1" smtClean="0"/>
              <a:t>СмолГУ</a:t>
            </a:r>
            <a:r>
              <a:rPr lang="ru-RU" sz="2400" b="1" dirty="0" smtClean="0"/>
              <a:t> – грамота участника 2015г.</a:t>
            </a:r>
          </a:p>
          <a:p>
            <a:endParaRPr lang="ru-RU" sz="2800" dirty="0"/>
          </a:p>
        </p:txBody>
      </p:sp>
      <p:pic>
        <p:nvPicPr>
          <p:cNvPr id="17" name="Picture 2" descr="F:\Новая папка\Новая папка (2)\техническая\мама\аттестация Седнева Е.Е  14 января 2017\Подтверждения\приложение 3.3-3.5. достижения\региональный уровень\Живем на Смоленщин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428604"/>
            <a:ext cx="1419703" cy="1835823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1026" name="Picture 2" descr="F:\Новая папка\Новая папка (2)\техническая\мама\аттестация Седнева Е.Е  14 января 2017\Подтверждения\приложение 3.3-3.5. достижения\региональный уровень\Кухтикова 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4309">
            <a:off x="7569429" y="2468525"/>
            <a:ext cx="1522396" cy="1973918"/>
          </a:xfrm>
          <a:prstGeom prst="rect">
            <a:avLst/>
          </a:prstGeom>
          <a:noFill/>
        </p:spPr>
      </p:pic>
      <p:pic>
        <p:nvPicPr>
          <p:cNvPr id="1027" name="Picture 3" descr="F:\Новая папка\Новая папка (2)\техническая\мама\аттестация Седнева Е.Е  14 января 2017\Подтверждения\приложение 3.3-3.5. достижения\региональный уровень\Лукашова студ конферен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6002">
            <a:off x="7425276" y="4406125"/>
            <a:ext cx="1549612" cy="20655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>
                <a:solidFill>
                  <a:srgbClr val="339933"/>
                </a:solidFill>
                <a:latin typeface="+mn-lt"/>
              </a:rPr>
              <a:t>Спасибо за внимание</a:t>
            </a:r>
            <a:endParaRPr lang="ru-RU" dirty="0">
              <a:solidFill>
                <a:srgbClr val="339933"/>
              </a:solidFill>
              <a:latin typeface="+mn-lt"/>
            </a:endParaRPr>
          </a:p>
        </p:txBody>
      </p:sp>
      <p:pic>
        <p:nvPicPr>
          <p:cNvPr id="6" name="Содержимое 5" descr="http://www.sadymira.ru/wp-content/uploads/2010/12/%D0%BF%D1%80%D0%BE%D0%BB_02_1_w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168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 программы: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95536" y="1285860"/>
            <a:ext cx="8424936" cy="4840303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>
                <a:cs typeface="Aharoni" pitchFamily="2" charset="-79"/>
              </a:rPr>
              <a:t>теоретическая и практическая подготовка  обучающихся в области цветоводства, дендрологии, ландшафтного дизайна посредством экологической, проектно-исследовательской, социально значимой деятельности.</a:t>
            </a:r>
          </a:p>
          <a:p>
            <a:endParaRPr lang="ru-RU" dirty="0"/>
          </a:p>
        </p:txBody>
      </p:sp>
      <p:pic>
        <p:nvPicPr>
          <p:cNvPr id="6" name="Рисунок 5" descr="https://cdn4.pokupon.ua/uploaded/new_campaign_pictures/415204/data/main720x340/1_(1).jpg?149977979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645024"/>
            <a:ext cx="5940425" cy="28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Социальная значимость программы 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«Мир цветов»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Основная часть практических работ, творческих заданий и исследовательских и ландшафтных проектов всех модулей программы  реализуется на уровне муниципального социального проекта «Родному городу быть красивым</a:t>
            </a:r>
            <a:r>
              <a:rPr lang="ru-RU" dirty="0" smtClean="0"/>
              <a:t>»</a:t>
            </a:r>
            <a:endParaRPr lang="ru-RU" dirty="0" smtClean="0"/>
          </a:p>
          <a:p>
            <a:r>
              <a:rPr lang="ru-RU" dirty="0" smtClean="0"/>
              <a:t>С 2008 года в г.Рудня созданы ландшафтные композиции и цветники общей площадью более 400 кв.м. </a:t>
            </a:r>
            <a:endParaRPr lang="ru-RU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СОТРУДНИЧЕ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ТВО С СОЦИАЛЬНЫМИ УЧРЕЖДЕНИЯМИ</a:t>
            </a:r>
          </a:p>
        </p:txBody>
      </p:sp>
      <p:pic>
        <p:nvPicPr>
          <p:cNvPr id="20483" name="Picture 6" descr="фото июня2 0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848" y="3429000"/>
            <a:ext cx="5328592" cy="3037520"/>
          </a:xfrm>
          <a:noFill/>
          <a:ln w="31750" cmpd="tri">
            <a:solidFill>
              <a:srgbClr val="000000"/>
            </a:solidFill>
          </a:ln>
        </p:spPr>
      </p:pic>
      <p:sp>
        <p:nvSpPr>
          <p:cNvPr id="2048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23528" y="1196752"/>
            <a:ext cx="8496944" cy="508976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400" b="1" dirty="0" smtClean="0"/>
              <a:t>    </a:t>
            </a:r>
            <a:r>
              <a:rPr lang="ru-RU" sz="2400" dirty="0" smtClean="0"/>
              <a:t>Работа объединения ведется совместно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i="1" dirty="0" smtClean="0"/>
              <a:t>с администрацией г.Рудни</a:t>
            </a:r>
            <a:r>
              <a:rPr lang="ru-RU" sz="2400" dirty="0" smtClean="0"/>
              <a:t> </a:t>
            </a:r>
            <a:r>
              <a:rPr lang="ru-RU" sz="2400" i="1" dirty="0" smtClean="0"/>
              <a:t>(обсуждаются проекты ландшафтных композиций, схемы цветников, планы работ)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i="1" dirty="0" smtClean="0"/>
              <a:t>с центром занятости населения </a:t>
            </a:r>
            <a:r>
              <a:rPr lang="ru-RU" sz="2400" i="1" dirty="0" smtClean="0"/>
              <a:t>(заключен договор на оплату работы  обучающихся)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i="1" dirty="0" smtClean="0"/>
              <a:t>с коммунальным хозяйством </a:t>
            </a:r>
            <a:r>
              <a:rPr lang="ru-RU" sz="2400" i="1" dirty="0" smtClean="0"/>
              <a:t>(заключен договор о совместной деятельности)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 работы при реализации  проекта: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5877272"/>
          </a:xfrm>
        </p:spPr>
        <p:txBody>
          <a:bodyPr>
            <a:normAutofit fontScale="40000" lnSpcReduction="20000"/>
          </a:bodyPr>
          <a:lstStyle/>
          <a:p>
            <a:pPr lvl="0" algn="just">
              <a:lnSpc>
                <a:spcPct val="120000"/>
              </a:lnSpc>
            </a:pPr>
            <a:r>
              <a:rPr lang="ru-RU" sz="6000" dirty="0" smtClean="0"/>
              <a:t>Разработка ландшафтных композиций и составление схем цветников (январь)</a:t>
            </a:r>
          </a:p>
          <a:p>
            <a:pPr lvl="0" algn="just">
              <a:lnSpc>
                <a:spcPct val="120000"/>
              </a:lnSpc>
            </a:pPr>
            <a:r>
              <a:rPr lang="ru-RU" sz="6000" dirty="0" smtClean="0"/>
              <a:t>Расчет количества семян, приобретение семян (февраль)</a:t>
            </a:r>
          </a:p>
          <a:p>
            <a:pPr lvl="0" algn="just">
              <a:lnSpc>
                <a:spcPct val="120000"/>
              </a:lnSpc>
            </a:pPr>
            <a:r>
              <a:rPr lang="ru-RU" sz="6000" dirty="0" smtClean="0"/>
              <a:t>Выращивание рассады (март – май)</a:t>
            </a:r>
          </a:p>
          <a:p>
            <a:pPr algn="just">
              <a:lnSpc>
                <a:spcPct val="120000"/>
              </a:lnSpc>
            </a:pPr>
            <a:r>
              <a:rPr lang="ru-RU" sz="6000" dirty="0" smtClean="0"/>
              <a:t>Высадка рассады по схемам (май – начало июня) </a:t>
            </a:r>
          </a:p>
          <a:p>
            <a:pPr algn="just">
              <a:lnSpc>
                <a:spcPct val="120000"/>
              </a:lnSpc>
            </a:pPr>
            <a:r>
              <a:rPr lang="ru-RU" sz="6000" dirty="0" smtClean="0"/>
              <a:t>Уход за ландшафтными композициями (май – октябрь)</a:t>
            </a:r>
          </a:p>
          <a:p>
            <a:pPr lvl="0" algn="just">
              <a:lnSpc>
                <a:spcPct val="120000"/>
              </a:lnSpc>
            </a:pPr>
            <a:r>
              <a:rPr lang="ru-RU" sz="6000" dirty="0" smtClean="0"/>
              <a:t>Наблюдение, исследовательская деятельность, оценка декоративности цветников (июнь – сентябрь)</a:t>
            </a:r>
          </a:p>
          <a:p>
            <a:pPr lvl="0" algn="just">
              <a:lnSpc>
                <a:spcPct val="120000"/>
              </a:lnSpc>
            </a:pPr>
            <a:r>
              <a:rPr lang="ru-RU" sz="6000" dirty="0" smtClean="0"/>
              <a:t>Анкетирование населения (август)</a:t>
            </a:r>
          </a:p>
          <a:p>
            <a:pPr lvl="0" algn="just">
              <a:lnSpc>
                <a:spcPct val="120000"/>
              </a:lnSpc>
            </a:pPr>
            <a:r>
              <a:rPr lang="ru-RU" sz="6000" dirty="0" smtClean="0"/>
              <a:t>Сбор семян (сентябрь – октябрь)</a:t>
            </a:r>
          </a:p>
          <a:p>
            <a:pPr lvl="0" algn="just">
              <a:lnSpc>
                <a:spcPct val="120000"/>
              </a:lnSpc>
            </a:pPr>
            <a:r>
              <a:rPr lang="ru-RU" sz="6000" dirty="0" smtClean="0"/>
              <a:t>Представление результатов проектно-исследовательской деятельности на конференциях, выставках, конкурсах,  в печатных изданиях (октябрь – апрель)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357158" y="357166"/>
            <a:ext cx="8286808" cy="3143842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работы  первого модуля программы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«Однолетние декоративные растения»</a:t>
            </a:r>
          </a:p>
          <a:p>
            <a:pPr algn="r"/>
            <a:r>
              <a:rPr lang="ru-RU" sz="2800" dirty="0" smtClean="0"/>
              <a:t>Сбор, сушка, </a:t>
            </a:r>
          </a:p>
          <a:p>
            <a:pPr algn="r"/>
            <a:r>
              <a:rPr lang="ru-RU" sz="2800" dirty="0" smtClean="0"/>
              <a:t>хранение семян  </a:t>
            </a:r>
          </a:p>
          <a:p>
            <a:pPr lvl="0" algn="ctr"/>
            <a:endParaRPr lang="ru-RU" sz="2800" u="sng" dirty="0" smtClean="0"/>
          </a:p>
          <a:p>
            <a:pPr algn="ctr"/>
            <a:endParaRPr lang="ru-RU" sz="2800" u="sng" dirty="0"/>
          </a:p>
        </p:txBody>
      </p:sp>
      <p:pic>
        <p:nvPicPr>
          <p:cNvPr id="7" name="Picture 4" descr="DSCF98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500174"/>
            <a:ext cx="4403188" cy="3302391"/>
          </a:xfrm>
          <a:ln w="25400">
            <a:solidFill>
              <a:srgbClr val="339933"/>
            </a:solidFill>
          </a:ln>
        </p:spPr>
      </p:pic>
      <p:pic>
        <p:nvPicPr>
          <p:cNvPr id="10" name="Picture 2" descr="F:\Новая папка\Новая папка (2)\техническая\мама\фото работа\занятие в ДЭЦ\DSCF05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786058"/>
            <a:ext cx="4732260" cy="3549809"/>
          </a:xfrm>
          <a:prstGeom prst="rect">
            <a:avLst/>
          </a:prstGeom>
          <a:noFill/>
          <a:ln w="254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285720" y="285728"/>
            <a:ext cx="8606760" cy="242889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работы  первого модуля программы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 «Однолетние декоративные растения»</a:t>
            </a:r>
          </a:p>
          <a:p>
            <a:pPr lvl="0" algn="ctr"/>
            <a:r>
              <a:rPr lang="ru-RU" sz="2800" dirty="0" smtClean="0"/>
              <a:t>                                             Выращивание рассады </a:t>
            </a:r>
          </a:p>
          <a:p>
            <a:pPr lvl="0" algn="ctr"/>
            <a:r>
              <a:rPr lang="ru-RU" sz="2800" dirty="0" smtClean="0"/>
              <a:t>                                             однолетних </a:t>
            </a:r>
            <a:r>
              <a:rPr lang="ru-RU" sz="2800" dirty="0" err="1" smtClean="0"/>
              <a:t>цветочно</a:t>
            </a:r>
            <a:r>
              <a:rPr lang="ru-RU" sz="2800" dirty="0" smtClean="0"/>
              <a:t>-</a:t>
            </a:r>
          </a:p>
          <a:p>
            <a:pPr lvl="0" algn="ctr"/>
            <a:r>
              <a:rPr lang="ru-RU" sz="2800" dirty="0" smtClean="0"/>
              <a:t>                                              декоративных растений</a:t>
            </a:r>
            <a:endParaRPr lang="ru-RU" sz="3600" dirty="0"/>
          </a:p>
        </p:txBody>
      </p:sp>
      <p:pic>
        <p:nvPicPr>
          <p:cNvPr id="9" name="Picture 2" descr="F:\Новая папка\Новая папка (2)\техническая\мама\фото работа\фото работа 2015-16 январь\рассада ДЭЦ 15\DSCF11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56792"/>
            <a:ext cx="4210789" cy="3158092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/>
              <a:t>Практические работы  первого модуля </a:t>
            </a:r>
            <a:r>
              <a:rPr lang="ru-RU" dirty="0" smtClean="0">
                <a:solidFill>
                  <a:srgbClr val="00B050"/>
                </a:solidFill>
              </a:rPr>
              <a:t> «Однолетние декоративные растения»</a:t>
            </a:r>
          </a:p>
        </p:txBody>
      </p:sp>
      <p:pic>
        <p:nvPicPr>
          <p:cNvPr id="7" name="Picture 2" descr="J:\P10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86058"/>
            <a:ext cx="4624295" cy="3571900"/>
          </a:xfrm>
          <a:prstGeom prst="rect">
            <a:avLst/>
          </a:prstGeom>
          <a:noFill/>
          <a:ln w="254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2786058"/>
          </a:xfrm>
        </p:spPr>
        <p:txBody>
          <a:bodyPr/>
          <a:lstStyle/>
          <a:p>
            <a:pPr lvl="0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Практические работы  второго модуля программы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«Многолетние декоративные растения,             				             основы флористики»</a:t>
            </a:r>
            <a:br>
              <a:rPr lang="ru-R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                                            </a:t>
            </a:r>
            <a:r>
              <a:rPr lang="ru-RU" sz="2800" b="1" i="1" dirty="0" smtClean="0">
                <a:latin typeface="+mn-lt"/>
              </a:rPr>
              <a:t>В</a:t>
            </a:r>
            <a:r>
              <a:rPr lang="ru-RU" sz="2800" b="1" dirty="0" smtClean="0">
                <a:latin typeface="+mn-lt"/>
              </a:rPr>
              <a:t>ыращивание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                                               многолетников</a:t>
            </a:r>
            <a:endParaRPr lang="ru-RU" sz="2800" b="1" dirty="0">
              <a:latin typeface="+mn-lt"/>
            </a:endParaRPr>
          </a:p>
        </p:txBody>
      </p:sp>
      <p:pic>
        <p:nvPicPr>
          <p:cNvPr id="10" name="Picture 3" descr="D:\Новая папка\Новая папка (2)\техническая\мама\фото работа\Выгонка ДЭЦ 4.11.14\DSCF93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696916" cy="4929222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  <p:pic>
        <p:nvPicPr>
          <p:cNvPr id="118786" name="Picture 2" descr="F:\Новая папка\Новая папка (2)\техническая\мама\фото работа 2017\фото День Земли 2017\P316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564904"/>
            <a:ext cx="4467228" cy="3785319"/>
          </a:xfrm>
          <a:prstGeom prst="rect">
            <a:avLst/>
          </a:prstGeom>
          <a:noFill/>
          <a:ln w="25400">
            <a:solidFill>
              <a:srgbClr val="339933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D26900"/>
      </a:hlink>
      <a:folHlink>
        <a:srgbClr val="FBD5B5"/>
      </a:folHlink>
    </a:clrScheme>
    <a:fontScheme name="1_Тема Offic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D26900"/>
        </a:hlink>
        <a:folHlink>
          <a:srgbClr val="FBD5B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594</Words>
  <Application>Microsoft Office PowerPoint</Application>
  <PresentationFormat>Экран (4:3)</PresentationFormat>
  <Paragraphs>78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1_Тема Office</vt:lpstr>
      <vt:lpstr>Тема Office</vt:lpstr>
      <vt:lpstr>Document</vt:lpstr>
      <vt:lpstr>Слайд 1</vt:lpstr>
      <vt:lpstr> Характеристика программы </vt:lpstr>
      <vt:lpstr>Цель программы:</vt:lpstr>
      <vt:lpstr>Социальная значимость программы  «Мир цветов»</vt:lpstr>
      <vt:lpstr>СОТРУДНИЧЕСТВО С СОЦИАЛЬНЫМИ УЧРЕЖДЕНИЯМИ</vt:lpstr>
      <vt:lpstr> План работы при реализации  проекта: </vt:lpstr>
      <vt:lpstr>Слайд 7</vt:lpstr>
      <vt:lpstr>Слайд 8</vt:lpstr>
      <vt:lpstr>Практические работы  второго модуля программы  «Многолетние декоративные растения,                              основы флористики»                                              Выращивание                                                 многолетников</vt:lpstr>
      <vt:lpstr> Практические работы второго модуля программы «Многолетние декоративные растения, основы     флористики»  Композиции  из природных                                  материалов</vt:lpstr>
      <vt:lpstr>Практические работы  третьего модуля программы «Основы ландшафтного проектирования».       Создание ландшафтных           композиций</vt:lpstr>
      <vt:lpstr>Слайд 12</vt:lpstr>
      <vt:lpstr> СХЕМА  ЦВЕТНИКА У ЗДАНИЯ АДМИНИСТРАЦИИ </vt:lpstr>
      <vt:lpstr>Практические работы на городских цветниках  в рамках трудоустройства подростков</vt:lpstr>
      <vt:lpstr>Практические работы на городских цветниках в рамках трудоустройства подростков</vt:lpstr>
      <vt:lpstr>Слайд 16</vt:lpstr>
      <vt:lpstr>Анкетирование населения (август) </vt:lpstr>
      <vt:lpstr>Слайд 18</vt:lpstr>
      <vt:lpstr>Слайд 19</vt:lpstr>
      <vt:lpstr>Слайд 20</vt:lpstr>
      <vt:lpstr> Представление результатов исследовательской деятельности  </vt:lpstr>
      <vt:lpstr>Оценка результатов деятельности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90</cp:revision>
  <dcterms:created xsi:type="dcterms:W3CDTF">2013-08-23T08:38:35Z</dcterms:created>
  <dcterms:modified xsi:type="dcterms:W3CDTF">2017-11-12T20:16:26Z</dcterms:modified>
</cp:coreProperties>
</file>