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6" r:id="rId3"/>
    <p:sldId id="257" r:id="rId4"/>
    <p:sldId id="261" r:id="rId5"/>
    <p:sldId id="263" r:id="rId6"/>
    <p:sldId id="262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5.2387661177279519E-2"/>
          <c:y val="0.14279102540663341"/>
          <c:w val="0.9295468514309253"/>
          <c:h val="0.7405553247997684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dPt>
            <c:idx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242</c:v>
                </c:pt>
                <c:pt idx="1">
                  <c:v>263</c:v>
                </c:pt>
                <c:pt idx="2">
                  <c:v>180</c:v>
                </c:pt>
              </c:numCache>
            </c:numRef>
          </c:val>
        </c:ser>
        <c:dLbls>
          <c:showVal val="1"/>
        </c:dLbls>
        <c:gapWidth val="219"/>
        <c:overlap val="-27"/>
        <c:axId val="94406912"/>
        <c:axId val="94420992"/>
      </c:barChart>
      <c:catAx>
        <c:axId val="944069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420992"/>
        <c:crosses val="autoZero"/>
        <c:auto val="1"/>
        <c:lblAlgn val="ctr"/>
        <c:lblOffset val="100"/>
      </c:catAx>
      <c:valAx>
        <c:axId val="9442099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406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b="1" i="0" baseline="0"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CCA01-CEB5-440C-AAF4-2A5E3AE2156E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CDC3F-FBFB-4D1A-A414-EF7BC5A95B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1165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DC3F-FBFB-4D1A-A414-EF7BC5A95BF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9119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754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861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080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3947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28140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3581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874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631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5791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97363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602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02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05731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88786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220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434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062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959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43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243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793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7705-EBBD-40F6-B732-7119E32587AB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E406-1981-4AD6-A2B5-46D1B755C2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176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17705-EBBD-40F6-B732-7119E32587AB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0E406-1981-4AD6-A2B5-46D1B755C2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7968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17705-EBBD-40F6-B732-7119E32587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0E406-1981-4AD6-A2B5-46D1B755C2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814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3933056"/>
            <a:ext cx="878497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«Областное методическое объединение педагогов дополнительного образования: ресурсы </a:t>
            </a:r>
            <a:r>
              <a:rPr lang="ru-RU" sz="2200" b="1" dirty="0">
                <a:solidFill>
                  <a:srgbClr val="002060"/>
                </a:solidFill>
              </a:rPr>
              <a:t>и возможности профессионального развития педагогов в условиях цифрового образования»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bg2">
                    <a:lumMod val="50000"/>
                  </a:schemeClr>
                </a:solidFill>
              </a:rPr>
            </a:b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1880" y="5200976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Токарева Анна Сергеевна, председатель областного методического объединения педагогов дополнительного образования, директор МБУДО Дорогобужский ДДТ</a:t>
            </a:r>
            <a:endParaRPr lang="ru-RU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774233" y="609329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Смоленск 2018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173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1585" y="1196752"/>
            <a:ext cx="6788821" cy="936104"/>
          </a:xfrm>
        </p:spPr>
        <p:txBody>
          <a:bodyPr>
            <a:normAutofit/>
          </a:bodyPr>
          <a:lstStyle/>
          <a:p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</a:rPr>
              <a:t>Проблемы региональной системы  дополнительного образования детей</a:t>
            </a:r>
            <a:endParaRPr lang="ru-RU" sz="2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7502" y="2348880"/>
            <a:ext cx="8856985" cy="4464496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1. Профессиональная компетентность педагогических кадров сферы дополнительного образования детей.</a:t>
            </a:r>
          </a:p>
          <a:p>
            <a:pPr algn="l"/>
            <a:r>
              <a:rPr lang="ru-RU" sz="2400" b="1" dirty="0" smtClean="0">
                <a:solidFill>
                  <a:schemeClr val="tx1"/>
                </a:solidFill>
              </a:rPr>
              <a:t>2. Качественное обновление содержания дополнительных образовательных программ, в том числе программ для детей с ОВЗ, «группы риска», детей – мигрантов, одаренных детей. 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3. Персонификация образовательного процесса в учреждении дополнительного образования. </a:t>
            </a:r>
          </a:p>
          <a:p>
            <a:pPr algn="l"/>
            <a:r>
              <a:rPr lang="ru-RU" sz="2400" b="1" dirty="0" smtClean="0">
                <a:solidFill>
                  <a:schemeClr val="tx1"/>
                </a:solidFill>
              </a:rPr>
              <a:t>4. Социокультурные практики как фактор развития личности, социальной идентичности и социализации. </a:t>
            </a:r>
          </a:p>
          <a:p>
            <a:pPr algn="l"/>
            <a:endParaRPr lang="ru-RU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15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052736"/>
            <a:ext cx="8913052" cy="1143000"/>
          </a:xfrm>
        </p:spPr>
        <p:txBody>
          <a:bodyPr>
            <a:noAutofit/>
          </a:bodyPr>
          <a:lstStyle/>
          <a:p>
            <a:r>
              <a:rPr lang="ru-RU" sz="2600" dirty="0" smtClean="0"/>
              <a:t>Количество участников </a:t>
            </a:r>
            <a:r>
              <a:rPr lang="ru-RU" sz="2600" dirty="0" err="1" smtClean="0"/>
              <a:t>вебинаров</a:t>
            </a:r>
            <a:r>
              <a:rPr lang="ru-RU" sz="2600" dirty="0" smtClean="0"/>
              <a:t> областного методического объединения педагогов дополнительного образования </a:t>
            </a:r>
            <a:endParaRPr lang="ru-RU" sz="2600" dirty="0"/>
          </a:p>
        </p:txBody>
      </p:sp>
      <p:graphicFrame>
        <p:nvGraphicFramePr>
          <p:cNvPr id="29" name="Объект 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9356072"/>
              </p:ext>
            </p:extLst>
          </p:nvPr>
        </p:nvGraphicFramePr>
        <p:xfrm>
          <a:off x="755576" y="2276872"/>
          <a:ext cx="784887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4432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" y="1052737"/>
            <a:ext cx="9108759" cy="936104"/>
          </a:xfrm>
        </p:spPr>
        <p:txBody>
          <a:bodyPr>
            <a:normAutofit/>
          </a:bodyPr>
          <a:lstStyle/>
          <a:p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</a:rPr>
              <a:t>Инновационный опыт работы на региональном уровне </a:t>
            </a:r>
            <a:br>
              <a:rPr lang="ru-RU" sz="2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</a:rPr>
              <a:t>за 2015 - 2018 г.г представили:</a:t>
            </a:r>
            <a:endParaRPr lang="ru-RU" sz="2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060847"/>
            <a:ext cx="9036496" cy="4680521"/>
          </a:xfrm>
        </p:spPr>
        <p:txBody>
          <a:bodyPr>
            <a:normAutofit fontScale="92500" lnSpcReduction="10000"/>
          </a:bodyPr>
          <a:lstStyle/>
          <a:p>
            <a:pPr marL="457200" indent="-457200" algn="l"/>
            <a:r>
              <a:rPr lang="ru-RU" sz="1600" b="1" dirty="0" smtClean="0">
                <a:solidFill>
                  <a:schemeClr val="tx1"/>
                </a:solidFill>
              </a:rPr>
              <a:t>1</a:t>
            </a:r>
            <a:r>
              <a:rPr lang="ru-RU" sz="1800" b="1" dirty="0" smtClean="0">
                <a:solidFill>
                  <a:schemeClr val="tx1"/>
                </a:solidFill>
              </a:rPr>
              <a:t>.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Областные учреждения дополнительного образования – </a:t>
            </a:r>
            <a:r>
              <a:rPr lang="ru-RU" sz="1800" b="1" dirty="0" smtClean="0">
                <a:solidFill>
                  <a:srgbClr val="FF0000"/>
                </a:solidFill>
              </a:rPr>
              <a:t>12</a:t>
            </a:r>
            <a:r>
              <a:rPr lang="ru-RU" sz="1800" dirty="0" smtClean="0">
                <a:solidFill>
                  <a:srgbClr val="FF0000"/>
                </a:solidFill>
              </a:rPr>
              <a:t>:</a:t>
            </a:r>
          </a:p>
          <a:p>
            <a:pPr marL="457200" indent="-457200" algn="l"/>
            <a:r>
              <a:rPr lang="ru-RU" sz="1800" dirty="0" smtClean="0">
                <a:solidFill>
                  <a:schemeClr val="tx1"/>
                </a:solidFill>
              </a:rPr>
              <a:t>  </a:t>
            </a:r>
            <a:r>
              <a:rPr lang="ru-RU" sz="1800" b="1" dirty="0" smtClean="0">
                <a:solidFill>
                  <a:schemeClr val="tx1"/>
                </a:solidFill>
              </a:rPr>
              <a:t>СОГБУ ДО «ЦРТДЮ» – 6, СОГБУ ДО «Станция юннатов»  – 4, СОГБУ ДО «ДЮЦТК и С» - 2;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2. Дорогобужский район – </a:t>
            </a:r>
            <a:r>
              <a:rPr lang="ru-RU" sz="1800" b="1" dirty="0" smtClean="0">
                <a:solidFill>
                  <a:srgbClr val="FF0000"/>
                </a:solidFill>
              </a:rPr>
              <a:t>12</a:t>
            </a:r>
            <a:r>
              <a:rPr lang="ru-RU" sz="1800" dirty="0" smtClean="0">
                <a:solidFill>
                  <a:schemeClr val="tx1"/>
                </a:solidFill>
              </a:rPr>
              <a:t>: МБУДО Дорогобужский ДДТ – 9, МБУДО Верхнеднепровская ДЮСШ -3;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3.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</a:rPr>
              <a:t>Рославльский</a:t>
            </a:r>
            <a:r>
              <a:rPr lang="ru-RU" sz="1800" b="1" dirty="0" smtClean="0">
                <a:solidFill>
                  <a:schemeClr val="tx1"/>
                </a:solidFill>
              </a:rPr>
              <a:t> район – </a:t>
            </a:r>
            <a:r>
              <a:rPr lang="ru-RU" sz="1800" b="1" dirty="0" smtClean="0">
                <a:solidFill>
                  <a:srgbClr val="FF0000"/>
                </a:solidFill>
              </a:rPr>
              <a:t>8</a:t>
            </a:r>
            <a:r>
              <a:rPr lang="ru-RU" sz="1800" b="1" dirty="0" smtClean="0">
                <a:solidFill>
                  <a:schemeClr val="tx1"/>
                </a:solidFill>
              </a:rPr>
              <a:t> – МБУДО «</a:t>
            </a:r>
            <a:r>
              <a:rPr lang="ru-RU" sz="1800" b="1" dirty="0" err="1" smtClean="0">
                <a:solidFill>
                  <a:schemeClr val="tx1"/>
                </a:solidFill>
              </a:rPr>
              <a:t>ЦРТДиЮ</a:t>
            </a:r>
            <a:r>
              <a:rPr lang="ru-RU" sz="1800" b="1" dirty="0" smtClean="0">
                <a:solidFill>
                  <a:schemeClr val="tx1"/>
                </a:solidFill>
              </a:rPr>
              <a:t>» г. Рославля; 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4.  </a:t>
            </a:r>
            <a:r>
              <a:rPr lang="ru-RU" sz="1800" dirty="0" err="1" smtClean="0">
                <a:solidFill>
                  <a:schemeClr val="tx1"/>
                </a:solidFill>
              </a:rPr>
              <a:t>Ярцевский</a:t>
            </a:r>
            <a:r>
              <a:rPr lang="ru-RU" sz="1800" dirty="0" smtClean="0">
                <a:solidFill>
                  <a:schemeClr val="tx1"/>
                </a:solidFill>
              </a:rPr>
              <a:t> район – </a:t>
            </a:r>
            <a:r>
              <a:rPr lang="ru-RU" sz="1800" b="1" dirty="0" smtClean="0">
                <a:solidFill>
                  <a:srgbClr val="FF0000"/>
                </a:solidFill>
              </a:rPr>
              <a:t>7</a:t>
            </a:r>
            <a:r>
              <a:rPr lang="ru-RU" sz="1800" dirty="0" smtClean="0">
                <a:solidFill>
                  <a:schemeClr val="tx1"/>
                </a:solidFill>
              </a:rPr>
              <a:t>: МБУДО ЦДТ г. Ярцево – 5, МБУДО СЮН г. </a:t>
            </a:r>
            <a:r>
              <a:rPr lang="ru-RU" sz="1800" smtClean="0">
                <a:solidFill>
                  <a:schemeClr val="tx1"/>
                </a:solidFill>
              </a:rPr>
              <a:t>Ярцево </a:t>
            </a:r>
            <a:r>
              <a:rPr lang="ru-RU" sz="1800" smtClean="0">
                <a:solidFill>
                  <a:schemeClr val="tx1"/>
                </a:solidFill>
              </a:rPr>
              <a:t>– 2</a:t>
            </a:r>
            <a:r>
              <a:rPr lang="ru-RU" sz="1800" dirty="0" smtClean="0">
                <a:solidFill>
                  <a:schemeClr val="tx1"/>
                </a:solidFill>
              </a:rPr>
              <a:t>; 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5.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</a:rPr>
              <a:t>Руднянский</a:t>
            </a:r>
            <a:r>
              <a:rPr lang="ru-RU" sz="1800" b="1" dirty="0" smtClean="0">
                <a:solidFill>
                  <a:schemeClr val="tx1"/>
                </a:solidFill>
              </a:rPr>
              <a:t> район – </a:t>
            </a:r>
            <a:r>
              <a:rPr lang="ru-RU" sz="1800" b="1" dirty="0" smtClean="0">
                <a:solidFill>
                  <a:srgbClr val="FF0000"/>
                </a:solidFill>
              </a:rPr>
              <a:t>4</a:t>
            </a:r>
            <a:r>
              <a:rPr lang="ru-RU" sz="1800" b="1" dirty="0" smtClean="0">
                <a:solidFill>
                  <a:schemeClr val="tx1"/>
                </a:solidFill>
              </a:rPr>
              <a:t>: МБУ ДО </a:t>
            </a:r>
            <a:r>
              <a:rPr lang="ru-RU" sz="1800" b="1" dirty="0" err="1" smtClean="0">
                <a:solidFill>
                  <a:schemeClr val="tx1"/>
                </a:solidFill>
              </a:rPr>
              <a:t>Руднянский</a:t>
            </a:r>
            <a:r>
              <a:rPr lang="ru-RU" sz="1800" b="1" dirty="0" smtClean="0">
                <a:solidFill>
                  <a:schemeClr val="tx1"/>
                </a:solidFill>
              </a:rPr>
              <a:t> сельский ЭБЦ – 3, МБУ ДО </a:t>
            </a:r>
            <a:r>
              <a:rPr lang="ru-RU" sz="1800" b="1" dirty="0" err="1" smtClean="0">
                <a:solidFill>
                  <a:schemeClr val="tx1"/>
                </a:solidFill>
              </a:rPr>
              <a:t>Руднянский</a:t>
            </a:r>
            <a:r>
              <a:rPr lang="ru-RU" sz="1800" b="1" dirty="0" smtClean="0">
                <a:solidFill>
                  <a:schemeClr val="tx1"/>
                </a:solidFill>
              </a:rPr>
              <a:t> ДТ – 1; 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6. г. Смоленск – </a:t>
            </a:r>
            <a:r>
              <a:rPr lang="ru-RU" sz="1800" b="1" dirty="0" smtClean="0">
                <a:solidFill>
                  <a:srgbClr val="FF0000"/>
                </a:solidFill>
              </a:rPr>
              <a:t>4</a:t>
            </a:r>
            <a:r>
              <a:rPr lang="ru-RU" sz="1800" dirty="0" smtClean="0">
                <a:solidFill>
                  <a:schemeClr val="tx1"/>
                </a:solidFill>
              </a:rPr>
              <a:t>: МБУ ДО «ДТДМ» – 2, МБУ ДО «ЭБЦ «Смоленский зоопарк», МБУ ДО «ЦДО»;</a:t>
            </a:r>
          </a:p>
          <a:p>
            <a:pPr algn="l"/>
            <a:r>
              <a:rPr lang="ru-RU" sz="1800" b="1" i="1" dirty="0" smtClean="0">
                <a:solidFill>
                  <a:schemeClr val="tx1"/>
                </a:solidFill>
              </a:rPr>
              <a:t>7. </a:t>
            </a:r>
            <a:r>
              <a:rPr lang="ru-RU" sz="1800" b="1" dirty="0" err="1" smtClean="0">
                <a:solidFill>
                  <a:schemeClr val="tx1"/>
                </a:solidFill>
              </a:rPr>
              <a:t>Сафоновский</a:t>
            </a:r>
            <a:r>
              <a:rPr lang="ru-RU" sz="1800" b="1" dirty="0" smtClean="0">
                <a:solidFill>
                  <a:schemeClr val="tx1"/>
                </a:solidFill>
              </a:rPr>
              <a:t> район –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</a:rPr>
              <a:t>3</a:t>
            </a:r>
            <a:r>
              <a:rPr lang="ru-RU" sz="1800" b="1" dirty="0" smtClean="0">
                <a:solidFill>
                  <a:schemeClr val="tx1"/>
                </a:solidFill>
              </a:rPr>
              <a:t>: МБУ ДО « ЦДТ»  г. Сафоново </a:t>
            </a:r>
            <a:r>
              <a:rPr lang="ru-RU" sz="1800" dirty="0" smtClean="0">
                <a:solidFill>
                  <a:schemeClr val="tx1"/>
                </a:solidFill>
              </a:rPr>
              <a:t>– </a:t>
            </a:r>
            <a:r>
              <a:rPr lang="ru-RU" sz="1800" b="1" dirty="0" smtClean="0">
                <a:solidFill>
                  <a:schemeClr val="tx1"/>
                </a:solidFill>
              </a:rPr>
              <a:t>2, МБУ ДО «СЮН»  г. Сафоново</a:t>
            </a:r>
            <a:r>
              <a:rPr lang="ru-RU" sz="1800" dirty="0" smtClean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8.  Вяземский район – </a:t>
            </a:r>
            <a:r>
              <a:rPr lang="ru-RU" sz="1800" b="1" dirty="0" smtClean="0">
                <a:solidFill>
                  <a:srgbClr val="FF0000"/>
                </a:solidFill>
              </a:rPr>
              <a:t>2</a:t>
            </a:r>
            <a:r>
              <a:rPr lang="ru-RU" sz="1800" dirty="0" smtClean="0">
                <a:solidFill>
                  <a:schemeClr val="tx1"/>
                </a:solidFill>
              </a:rPr>
              <a:t>: МБУ ДО ДДТ г. Вязьмы, МБУ ДО «Станция юннатов» г. Вязьмы; 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9.  </a:t>
            </a:r>
            <a:r>
              <a:rPr lang="ru-RU" sz="1800" b="1" dirty="0" err="1" smtClean="0">
                <a:solidFill>
                  <a:schemeClr val="tx1"/>
                </a:solidFill>
              </a:rPr>
              <a:t>Монастырщинский</a:t>
            </a:r>
            <a:r>
              <a:rPr lang="ru-RU" sz="1800" b="1" dirty="0" smtClean="0">
                <a:solidFill>
                  <a:schemeClr val="tx1"/>
                </a:solidFill>
              </a:rPr>
              <a:t> район – </a:t>
            </a:r>
            <a:r>
              <a:rPr lang="ru-RU" sz="1800" b="1" dirty="0" smtClean="0">
                <a:solidFill>
                  <a:srgbClr val="FF0000"/>
                </a:solidFill>
              </a:rPr>
              <a:t>2</a:t>
            </a:r>
            <a:r>
              <a:rPr lang="ru-RU" sz="1800" b="1" dirty="0" smtClean="0">
                <a:solidFill>
                  <a:schemeClr val="tx1"/>
                </a:solidFill>
              </a:rPr>
              <a:t> – МБУ ДО </a:t>
            </a:r>
            <a:r>
              <a:rPr lang="ru-RU" sz="1800" b="1" dirty="0" err="1" smtClean="0">
                <a:solidFill>
                  <a:schemeClr val="tx1"/>
                </a:solidFill>
              </a:rPr>
              <a:t>Монастырщинский</a:t>
            </a:r>
            <a:r>
              <a:rPr lang="ru-RU" sz="1800" b="1" dirty="0" smtClean="0">
                <a:solidFill>
                  <a:schemeClr val="tx1"/>
                </a:solidFill>
              </a:rPr>
              <a:t> Центр внешкольной работы; 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10. г. Десногорск – </a:t>
            </a:r>
            <a:r>
              <a:rPr lang="ru-RU" sz="1800" b="1" dirty="0" smtClean="0">
                <a:solidFill>
                  <a:srgbClr val="FF0000"/>
                </a:solidFill>
              </a:rPr>
              <a:t>1</a:t>
            </a:r>
            <a:r>
              <a:rPr lang="ru-RU" sz="1800" b="1" dirty="0" smtClean="0">
                <a:solidFill>
                  <a:schemeClr val="tx1"/>
                </a:solidFill>
              </a:rPr>
              <a:t> –</a:t>
            </a:r>
            <a:r>
              <a:rPr lang="ru-RU" sz="1800" dirty="0" smtClean="0">
                <a:solidFill>
                  <a:schemeClr val="tx1"/>
                </a:solidFill>
              </a:rPr>
              <a:t> МБУ ДО «ДДТ» г.Десногорска;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11. Велижский район – </a:t>
            </a:r>
            <a:r>
              <a:rPr lang="ru-RU" sz="1800" b="1" dirty="0" smtClean="0">
                <a:solidFill>
                  <a:srgbClr val="FF0000"/>
                </a:solidFill>
              </a:rPr>
              <a:t>1</a:t>
            </a:r>
            <a:r>
              <a:rPr lang="ru-RU" sz="1800" b="1" dirty="0" smtClean="0">
                <a:solidFill>
                  <a:schemeClr val="tx1"/>
                </a:solidFill>
              </a:rPr>
              <a:t> – МБУ ДО Велижский ДДТ;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12. </a:t>
            </a:r>
            <a:r>
              <a:rPr lang="ru-RU" sz="1800" dirty="0" err="1" smtClean="0">
                <a:solidFill>
                  <a:schemeClr val="tx1"/>
                </a:solidFill>
              </a:rPr>
              <a:t>Гагаринский</a:t>
            </a:r>
            <a:r>
              <a:rPr lang="ru-RU" sz="1800" dirty="0" smtClean="0">
                <a:solidFill>
                  <a:schemeClr val="tx1"/>
                </a:solidFill>
              </a:rPr>
              <a:t> район – </a:t>
            </a:r>
            <a:r>
              <a:rPr lang="ru-RU" sz="1800" b="1" dirty="0" smtClean="0">
                <a:solidFill>
                  <a:srgbClr val="FF0000"/>
                </a:solidFill>
              </a:rPr>
              <a:t>1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–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МБУДО «Центр детского творчества» г. Гагарина;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13. </a:t>
            </a:r>
            <a:r>
              <a:rPr lang="ru-RU" sz="1800" b="1" dirty="0" err="1" smtClean="0">
                <a:solidFill>
                  <a:schemeClr val="tx1"/>
                </a:solidFill>
              </a:rPr>
              <a:t>Краснинский</a:t>
            </a:r>
            <a:r>
              <a:rPr lang="ru-RU" sz="1800" b="1" dirty="0" smtClean="0">
                <a:solidFill>
                  <a:schemeClr val="tx1"/>
                </a:solidFill>
              </a:rPr>
              <a:t> район –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</a:rPr>
              <a:t>1</a:t>
            </a:r>
            <a:r>
              <a:rPr lang="ru-RU" sz="1800" b="1" dirty="0" smtClean="0">
                <a:solidFill>
                  <a:schemeClr val="tx1"/>
                </a:solidFill>
              </a:rPr>
              <a:t> – МБУ ДО «Центр воспитательной работы и детского творчества»;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14. </a:t>
            </a:r>
            <a:r>
              <a:rPr lang="ru-RU" sz="1800" dirty="0" err="1" smtClean="0">
                <a:solidFill>
                  <a:schemeClr val="tx1"/>
                </a:solidFill>
              </a:rPr>
              <a:t>Шумячский</a:t>
            </a:r>
            <a:r>
              <a:rPr lang="ru-RU" sz="1800" dirty="0" smtClean="0">
                <a:solidFill>
                  <a:schemeClr val="tx1"/>
                </a:solidFill>
              </a:rPr>
              <a:t> район – </a:t>
            </a:r>
            <a:r>
              <a:rPr lang="ru-RU" sz="1800" b="1" dirty="0" smtClean="0">
                <a:solidFill>
                  <a:srgbClr val="FF0000"/>
                </a:solidFill>
              </a:rPr>
              <a:t>1</a:t>
            </a:r>
            <a:r>
              <a:rPr lang="ru-RU" sz="1800" dirty="0" smtClean="0">
                <a:solidFill>
                  <a:schemeClr val="tx1"/>
                </a:solidFill>
              </a:rPr>
              <a:t> – МБУ ДО «</a:t>
            </a:r>
            <a:r>
              <a:rPr lang="ru-RU" sz="1800" dirty="0" err="1" smtClean="0">
                <a:solidFill>
                  <a:schemeClr val="tx1"/>
                </a:solidFill>
              </a:rPr>
              <a:t>Шумячский</a:t>
            </a:r>
            <a:r>
              <a:rPr lang="ru-RU" sz="1800" dirty="0" smtClean="0">
                <a:solidFill>
                  <a:schemeClr val="tx1"/>
                </a:solidFill>
              </a:rPr>
              <a:t> Дом детского творчества».</a:t>
            </a:r>
            <a:endParaRPr lang="ru-RU" sz="18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287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335804" cy="1008112"/>
          </a:xfrm>
        </p:spPr>
        <p:txBody>
          <a:bodyPr>
            <a:normAutofit/>
          </a:bodyPr>
          <a:lstStyle/>
          <a:p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</a:rPr>
              <a:t>Региональные мероприятия в рамках работы ОМО педагогов дополнительного образования</a:t>
            </a:r>
            <a:endParaRPr lang="ru-RU" sz="2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956" y="2132856"/>
            <a:ext cx="8928992" cy="4853135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/>
              <a:t>Форум педагогов дополнительного образования «Региональная система дополнительного образования детей: современные вызовы и перспективы развития» </a:t>
            </a:r>
            <a:r>
              <a:rPr lang="ru-RU" sz="2400" b="1" dirty="0" smtClean="0"/>
              <a:t>26.08.2015 г.</a:t>
            </a:r>
          </a:p>
          <a:p>
            <a:r>
              <a:rPr lang="ru-RU" sz="2400" b="1" dirty="0" smtClean="0"/>
              <a:t>Педагогическая  студия «Система формирования универсальных учебных действий на занятиях объединений по направлениям деятельности» 22.04.2016 г.</a:t>
            </a:r>
          </a:p>
          <a:p>
            <a:r>
              <a:rPr lang="ru-RU" sz="2400" b="1" dirty="0"/>
              <a:t>Форум педагогов дополнительного образования «Развитие </a:t>
            </a:r>
            <a:r>
              <a:rPr lang="ru-RU" sz="2400" b="1" dirty="0" err="1"/>
              <a:t>техносферы</a:t>
            </a:r>
            <a:r>
              <a:rPr lang="ru-RU" sz="2400" b="1" dirty="0"/>
              <a:t> в системе дополнительного образования детей как вектор государственной образовательной политики» </a:t>
            </a:r>
            <a:r>
              <a:rPr lang="ru-RU" sz="2400" b="1" dirty="0" smtClean="0"/>
              <a:t>23.08.2016 г.</a:t>
            </a:r>
          </a:p>
          <a:p>
            <a:r>
              <a:rPr lang="ru-RU" sz="2400" b="1" dirty="0" smtClean="0"/>
              <a:t>Круглый стол «Модели сопровождения одаренных детей в учреждениях дополнительного образования» 19.04.2017 г.</a:t>
            </a:r>
          </a:p>
          <a:p>
            <a:r>
              <a:rPr lang="ru-RU" sz="2400" b="1" dirty="0" smtClean="0"/>
              <a:t>Брифинг «Организация </a:t>
            </a:r>
            <a:r>
              <a:rPr lang="ru-RU" sz="2400" b="1" dirty="0" err="1" smtClean="0"/>
              <a:t>профориентационной</a:t>
            </a:r>
            <a:r>
              <a:rPr lang="ru-RU" sz="2400" b="1" dirty="0" smtClean="0"/>
              <a:t> деятельности в условиях сетевого взаимодействия образовательных организаций разного уровня» 11.04.2018 г.</a:t>
            </a:r>
          </a:p>
          <a:p>
            <a:endParaRPr lang="ru-RU" sz="2400" b="1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71502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10" y="1052736"/>
            <a:ext cx="8892480" cy="907504"/>
          </a:xfrm>
        </p:spPr>
        <p:txBody>
          <a:bodyPr>
            <a:noAutofit/>
          </a:bodyPr>
          <a:lstStyle/>
          <a:p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sz="40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</a:p>
          <a:p>
            <a:pPr marL="0" indent="0" algn="ctr">
              <a:buNone/>
            </a:pPr>
            <a:r>
              <a:rPr lang="ru-RU" sz="3800" b="1" dirty="0">
                <a:solidFill>
                  <a:srgbClr val="002060"/>
                </a:solidFill>
              </a:rPr>
              <a:t/>
            </a:r>
            <a:br>
              <a:rPr lang="ru-RU" sz="3800" b="1" dirty="0">
                <a:solidFill>
                  <a:srgbClr val="002060"/>
                </a:solidFill>
              </a:rPr>
            </a:br>
            <a:endParaRPr lang="ru-RU" sz="3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784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чков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Сечковская</Template>
  <TotalTime>270</TotalTime>
  <Words>512</Words>
  <Application>Microsoft Office PowerPoint</Application>
  <PresentationFormat>Экран (4:3)</PresentationFormat>
  <Paragraphs>36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Сечковская</vt:lpstr>
      <vt:lpstr>Тема Office</vt:lpstr>
      <vt:lpstr>Слайд 1</vt:lpstr>
      <vt:lpstr>Проблемы региональной системы  дополнительного образования детей</vt:lpstr>
      <vt:lpstr>Количество участников вебинаров областного методического объединения педагогов дополнительного образования </vt:lpstr>
      <vt:lpstr>Инновационный опыт работы на региональном уровне  за 2015 - 2018 г.г представили:</vt:lpstr>
      <vt:lpstr>Региональные мероприятия в рамках работы ОМО педагогов дополнительного образования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Admin</cp:lastModifiedBy>
  <cp:revision>41</cp:revision>
  <dcterms:created xsi:type="dcterms:W3CDTF">2018-08-06T11:28:01Z</dcterms:created>
  <dcterms:modified xsi:type="dcterms:W3CDTF">2018-08-20T20:16:48Z</dcterms:modified>
</cp:coreProperties>
</file>