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54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600200"/>
            <a:ext cx="8077200" cy="1089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066800" y="2743200"/>
            <a:ext cx="6934200" cy="457200"/>
          </a:xfrm>
        </p:spPr>
        <p:txBody>
          <a:bodyPr/>
          <a:lstStyle>
            <a:lvl1pPr marL="0" indent="0" algn="ctr">
              <a:buFontTx/>
              <a:buNone/>
              <a:defRPr sz="2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694620-AADB-4172-B775-C2760982FD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7CC72-E57D-42CF-A7B5-4C4BF96DC0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749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133600" cy="6324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248400" cy="6324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293AD-91ED-4F92-B253-1A80F65C5B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323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1C8E5-717C-4071-9B58-656AA5E836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059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F06D0-A4FC-4DBE-BD25-B769256E73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811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219200"/>
            <a:ext cx="38481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38700" y="1219200"/>
            <a:ext cx="38481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913E5-C69E-4F23-A42E-58287DE8CB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387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7E03B-343E-41B6-AE46-22CEC00E20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240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5C5CC-C314-4A37-B8B8-BA7985BDA6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888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3CC04-3465-4B48-94C5-D853DAFB4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50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09781-6BD8-4A75-8429-FEA671BA13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3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D2BB7-0F51-42AA-AD2A-D9038C0F28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447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219200"/>
            <a:ext cx="7848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00800"/>
            <a:ext cx="22129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400800"/>
            <a:ext cx="30035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400800"/>
            <a:ext cx="22129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1259CB-ACCC-431A-ADFA-967B3B009EF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2286000" y="2819400"/>
            <a:ext cx="5181600" cy="381000"/>
          </a:xfrm>
          <a:prstGeom prst="roundRect">
            <a:avLst>
              <a:gd name="adj" fmla="val 45417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63500" dir="318780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32656"/>
            <a:ext cx="8077200" cy="2304256"/>
          </a:xfrm>
        </p:spPr>
        <p:txBody>
          <a:bodyPr/>
          <a:lstStyle/>
          <a:p>
            <a:r>
              <a:rPr lang="ru-RU" dirty="0" smtClean="0"/>
              <a:t>Промежуточная аттестация по курсу ОРКСЭ – модуль «Основы православной культуры»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2780928"/>
            <a:ext cx="5181600" cy="504056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bg2"/>
                </a:solidFill>
              </a:rPr>
              <a:t>Асташенкова О.В.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Используя подсказку, определи и напиши, какому событию посвящена каждая икона.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Подсказка: «Крещение», «Благовещение», «Рождество Христово»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лаговещение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2808312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рождество христово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96952"/>
            <a:ext cx="2448272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рещение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2816"/>
            <a:ext cx="2880320" cy="3585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900336"/>
          </a:xfrm>
        </p:spPr>
        <p:txBody>
          <a:bodyPr/>
          <a:lstStyle/>
          <a:p>
            <a:r>
              <a:rPr lang="ru-RU" sz="3200" b="1" dirty="0" smtClean="0"/>
              <a:t>Соедини фотографию с названием части храма:</a:t>
            </a:r>
            <a:endParaRPr lang="ru-RU" sz="3200" dirty="0"/>
          </a:p>
        </p:txBody>
      </p:sp>
      <p:pic>
        <p:nvPicPr>
          <p:cNvPr id="5" name="Содержимое 4" descr="панихидный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2053616" cy="309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рестол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1800200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ритвор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96752"/>
            <a:ext cx="1872208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иконостас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68760"/>
            <a:ext cx="2771800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Вход в храм (притвор)    Панихидный столик     Иконостас      Святой престол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Повышенный уровень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Рассмотри фотографии. Сделай недостающие подписи.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Миропомазание  -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крещение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2518410" cy="1955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миропомазание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92896"/>
            <a:ext cx="2518410" cy="1885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Нормативная база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052736"/>
            <a:ext cx="7497763" cy="5184576"/>
          </a:xfrm>
        </p:spPr>
        <p:txBody>
          <a:bodyPr/>
          <a:lstStyle/>
          <a:p>
            <a:pPr lvl="0" hangingPunct="0"/>
            <a:r>
              <a:rPr lang="ru-RU" sz="2000" dirty="0" smtClean="0"/>
              <a:t>требования Федерального компонента государственного стандарта общего образования 2004 года; </a:t>
            </a:r>
          </a:p>
          <a:p>
            <a:pPr lvl="0" hangingPunct="0"/>
            <a:r>
              <a:rPr lang="ru-RU" sz="2000" dirty="0" smtClean="0"/>
              <a:t>Концепция духовно-нравственного развития и воспитания личности гражданина России;</a:t>
            </a:r>
          </a:p>
          <a:p>
            <a:pPr lvl="0" hangingPunct="0"/>
            <a:r>
              <a:rPr lang="ru-RU" sz="2000" dirty="0" smtClean="0"/>
              <a:t> Приказ Министерства образования и науки РФ от 31 января 2012 г. №69 «О внесении изменений в федеральный компонент государственных образовательных стандартов начального общего, основного общего и среднего (полного) общего образования, утвержденный приказом Министерства образования Российской Федерации от 5 марта 2004 г. № 1089»;</a:t>
            </a:r>
          </a:p>
          <a:p>
            <a:pPr lvl="0" hangingPunct="0"/>
            <a:r>
              <a:rPr lang="ru-RU" sz="2000" dirty="0" smtClean="0"/>
              <a:t>вариативная(авторская) программа «Основы религиозных культур и светской этики» (ОРКСЭ) для начальной школы (автор – А.Я. Данилюк).</a:t>
            </a:r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1872208"/>
          </a:xfrm>
        </p:spPr>
        <p:txBody>
          <a:bodyPr/>
          <a:lstStyle/>
          <a:p>
            <a:r>
              <a:rPr lang="ru-RU" sz="2800" b="1" dirty="0" smtClean="0"/>
              <a:t>Задачи духовно-нравственного развития и воспитания обучающихся на ступени начального общего образования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28800"/>
            <a:ext cx="7848600" cy="456016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 области формирования личностной культуры;</a:t>
            </a:r>
          </a:p>
          <a:p>
            <a:r>
              <a:rPr lang="ru-RU" dirty="0" smtClean="0"/>
              <a:t>в области формирования социальной культуры;</a:t>
            </a:r>
          </a:p>
          <a:p>
            <a:r>
              <a:rPr lang="ru-RU" dirty="0" smtClean="0"/>
              <a:t>в области формирования семейной культуры.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34400" cy="1044352"/>
          </a:xfrm>
        </p:spPr>
        <p:txBody>
          <a:bodyPr/>
          <a:lstStyle/>
          <a:p>
            <a:r>
              <a:rPr lang="ru-RU" sz="3200" b="1" dirty="0" smtClean="0"/>
              <a:t>Уровни достижения воспитательных результатов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hangingPunct="0">
              <a:buNone/>
            </a:pPr>
            <a:r>
              <a:rPr lang="ru-RU" dirty="0" smtClean="0"/>
              <a:t>1. Приобретение школьником знаний и представлений о ценностях православия.</a:t>
            </a:r>
          </a:p>
          <a:p>
            <a:pPr lvl="0" hangingPunct="0">
              <a:buNone/>
            </a:pPr>
            <a:r>
              <a:rPr lang="ru-RU" dirty="0" smtClean="0"/>
              <a:t>2. Получение школьником устойчивого позитивного отношения к православию.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Базовый уровень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1.Обведи букву правильного ответа. </a:t>
            </a:r>
          </a:p>
          <a:p>
            <a:pPr>
              <a:buNone/>
            </a:pPr>
            <a:r>
              <a:rPr lang="ru-RU" b="1" dirty="0" smtClean="0"/>
              <a:t>Принятие христианства на Руси состоялось в:</a:t>
            </a:r>
            <a:endParaRPr lang="ru-RU" dirty="0" smtClean="0"/>
          </a:p>
          <a:p>
            <a:r>
              <a:rPr lang="ru-RU" dirty="0" smtClean="0"/>
              <a:t>А. 863 году</a:t>
            </a:r>
          </a:p>
          <a:p>
            <a:r>
              <a:rPr lang="ru-RU" dirty="0" smtClean="0"/>
              <a:t>Б. 865 году</a:t>
            </a:r>
          </a:p>
          <a:p>
            <a:r>
              <a:rPr lang="ru-RU" dirty="0" smtClean="0"/>
              <a:t>В. 988 году</a:t>
            </a:r>
          </a:p>
          <a:p>
            <a:r>
              <a:rPr lang="ru-RU" dirty="0" smtClean="0"/>
              <a:t>Г. 1054 году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34400" cy="57606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Христианизация Руси произошла при:</a:t>
            </a:r>
            <a:endParaRPr lang="ru-RU" dirty="0" smtClean="0"/>
          </a:p>
          <a:p>
            <a:r>
              <a:rPr lang="ru-RU" dirty="0" smtClean="0"/>
              <a:t>А. Ярославе Мудром</a:t>
            </a:r>
          </a:p>
          <a:p>
            <a:r>
              <a:rPr lang="ru-RU" dirty="0" smtClean="0"/>
              <a:t>Б. Святославе</a:t>
            </a:r>
          </a:p>
          <a:p>
            <a:r>
              <a:rPr lang="ru-RU" dirty="0" smtClean="0"/>
              <a:t>В. Владимире</a:t>
            </a:r>
          </a:p>
          <a:p>
            <a:r>
              <a:rPr lang="ru-RU" dirty="0" smtClean="0"/>
              <a:t>Г. Петре Первом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Евангелие-это:</a:t>
            </a:r>
            <a:endParaRPr lang="ru-RU" dirty="0" smtClean="0"/>
          </a:p>
          <a:p>
            <a:r>
              <a:rPr lang="ru-RU" dirty="0" smtClean="0"/>
              <a:t>А.</a:t>
            </a:r>
            <a:r>
              <a:rPr lang="ru-RU" b="1" dirty="0" smtClean="0"/>
              <a:t> </a:t>
            </a:r>
            <a:r>
              <a:rPr lang="ru-RU" dirty="0" smtClean="0"/>
              <a:t>Священный ритуал</a:t>
            </a:r>
          </a:p>
          <a:p>
            <a:r>
              <a:rPr lang="ru-RU" dirty="0" smtClean="0"/>
              <a:t>Б. Православный праздник</a:t>
            </a:r>
          </a:p>
          <a:p>
            <a:r>
              <a:rPr lang="ru-RU" dirty="0" smtClean="0"/>
              <a:t>В. Жизнеописание Иисуса Христа</a:t>
            </a:r>
          </a:p>
          <a:p>
            <a:r>
              <a:rPr lang="ru-RU" dirty="0" smtClean="0"/>
              <a:t>Г. Культовая практика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Икона это:</a:t>
            </a:r>
            <a:endParaRPr lang="ru-RU" dirty="0" smtClean="0"/>
          </a:p>
          <a:p>
            <a:r>
              <a:rPr lang="ru-RU" dirty="0" smtClean="0"/>
              <a:t>А. Картина на библейские сюжеты</a:t>
            </a:r>
          </a:p>
          <a:p>
            <a:r>
              <a:rPr lang="ru-RU" dirty="0" smtClean="0"/>
              <a:t>Б. Священное изображение</a:t>
            </a:r>
          </a:p>
          <a:p>
            <a:r>
              <a:rPr lang="ru-RU" dirty="0" smtClean="0"/>
              <a:t>В. Памятник искусства</a:t>
            </a:r>
          </a:p>
          <a:p>
            <a:r>
              <a:rPr lang="ru-RU" dirty="0" smtClean="0"/>
              <a:t>Г. Рождественская открытка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Распредели слова на две группы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молитва, дерзость, грех, соблюдение заповедей, смирение, пост, скупость, гордость, пост, обман, непослушание, обида, любовь к ближним, почитание законов, забота о родных.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Gp_church_04">
  <a:themeElements>
    <a:clrScheme name="Default Design 2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TGp_church_04</Template>
  <TotalTime>186</TotalTime>
  <Words>326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TGp_church_04</vt:lpstr>
      <vt:lpstr>Промежуточная аттестация по курсу ОРКСЭ – модуль «Основы православной культуры»</vt:lpstr>
      <vt:lpstr>Нормативная база</vt:lpstr>
      <vt:lpstr>Задачи духовно-нравственного развития и воспитания обучающихся на ступени начального общего образования </vt:lpstr>
      <vt:lpstr>Уровни достижения воспитательных результатов</vt:lpstr>
      <vt:lpstr>Базовый уровень</vt:lpstr>
      <vt:lpstr> </vt:lpstr>
      <vt:lpstr>Слайд 7</vt:lpstr>
      <vt:lpstr>Слайд 8</vt:lpstr>
      <vt:lpstr>Распредели слова на две группы</vt:lpstr>
      <vt:lpstr>Слайд 10</vt:lpstr>
      <vt:lpstr>Слайд 11</vt:lpstr>
      <vt:lpstr>Соедини фотографию с названием части храма:</vt:lpstr>
      <vt:lpstr>Повышенный уровень</vt:lpstr>
      <vt:lpstr>Слайд 14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1</cp:lastModifiedBy>
  <cp:revision>20</cp:revision>
  <dcterms:created xsi:type="dcterms:W3CDTF">2014-06-02T13:49:32Z</dcterms:created>
  <dcterms:modified xsi:type="dcterms:W3CDTF">2017-11-16T04:20:37Z</dcterms:modified>
</cp:coreProperties>
</file>