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4" r:id="rId2"/>
    <p:sldId id="315" r:id="rId3"/>
    <p:sldId id="322" r:id="rId4"/>
    <p:sldId id="323" r:id="rId5"/>
    <p:sldId id="317" r:id="rId6"/>
    <p:sldId id="312" r:id="rId7"/>
    <p:sldId id="313" r:id="rId8"/>
    <p:sldId id="314" r:id="rId9"/>
    <p:sldId id="319" r:id="rId10"/>
    <p:sldId id="326" r:id="rId11"/>
    <p:sldId id="327" r:id="rId12"/>
    <p:sldId id="316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D395F"/>
    <a:srgbClr val="E2F5FA"/>
    <a:srgbClr val="2D7AB0"/>
    <a:srgbClr val="FF66FF"/>
    <a:srgbClr val="E2EDFA"/>
    <a:srgbClr val="CCE9F6"/>
    <a:srgbClr val="FFFFFF"/>
    <a:srgbClr val="800000"/>
    <a:srgbClr val="B3E4D6"/>
    <a:srgbClr val="61AE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22" autoAdjust="0"/>
    <p:restoredTop sz="91086" autoAdjust="0"/>
  </p:normalViewPr>
  <p:slideViewPr>
    <p:cSldViewPr>
      <p:cViewPr varScale="1">
        <p:scale>
          <a:sx n="101" d="100"/>
          <a:sy n="101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30160-1493-4619-ADC3-715BBB0442F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B10EC-850E-4337-BAA3-59FF64CE97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3972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A8CA-ABD2-406C-9010-D2F9FECF83F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E7BC4-301A-4018-8BC9-6510F72F58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742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A4636F-0047-4341-AE86-AC7EBB4101F9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80FFB5-7F2B-4E98-AD0C-F0782C45D254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2D7A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Владелец\Desktop\обложка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3"/>
            <a:ext cx="8945686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762"/>
          <a:stretch/>
        </p:blipFill>
        <p:spPr bwMode="auto">
          <a:xfrm>
            <a:off x="777803" y="763489"/>
            <a:ext cx="1187593" cy="72008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1691680" y="86469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ГОСУДАРСТВЕННОЕ АВТОНОМНОЕ УЧРЕЖДЕНИЕ</a:t>
            </a:r>
            <a:r>
              <a:rPr lang="ru-RU" sz="900" b="1" baseline="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ДОПОЛНИТЕЛЬНОГО ПРОФЕССИОНАЛЬНОГО ОБРАЗОВАНИЯ</a:t>
            </a:r>
            <a:endParaRPr lang="ru-RU" sz="900" b="1" baseline="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/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(ПОВЫШЕНИЯ КВАЛИФИКАЦИИ) СПЕЦИАЛИСТОВ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 Narrow" pitchFamily="34" charset="0"/>
              </a:rPr>
              <a:t>“СМОЛЕНСКИЙ ОБЛАСТНОЙ ИНСТИТУТ РАЗВИТИЯ ОБРАЗОВАНИЯ”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2287797756"/>
              </p:ext>
            </p:extLst>
          </p:nvPr>
        </p:nvGraphicFramePr>
        <p:xfrm>
          <a:off x="5418474" y="6165304"/>
          <a:ext cx="3634717" cy="427614"/>
        </p:xfrm>
        <a:graphic>
          <a:graphicData uri="http://schemas.openxmlformats.org/presentationml/2006/ole">
            <p:oleObj spid="_x0000_s1092" name="CorelDRAW" r:id="rId5" imgW="5193360" imgH="61236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941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79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920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Владелец\Desktop\обложк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4"/>
            <a:ext cx="8945686" cy="674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762"/>
          <a:stretch/>
        </p:blipFill>
        <p:spPr bwMode="auto">
          <a:xfrm>
            <a:off x="6638900" y="5318050"/>
            <a:ext cx="2314600" cy="14034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4766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863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040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203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624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gradFill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7256"/>
            </a:avLst>
          </a:prstGeom>
          <a:gradFill>
            <a:gsLst>
              <a:gs pos="0">
                <a:srgbClr val="2D7AB0"/>
              </a:gs>
              <a:gs pos="50000">
                <a:schemeClr val="bg1"/>
              </a:gs>
              <a:gs pos="100000">
                <a:srgbClr val="2D7AB0"/>
              </a:gs>
            </a:gsLst>
            <a:lin ang="5400000" scaled="0"/>
          </a:gra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270000" y="261000"/>
            <a:ext cx="8604000" cy="6336000"/>
          </a:xfrm>
          <a:prstGeom prst="roundRect">
            <a:avLst>
              <a:gd name="adj" fmla="val 7256"/>
            </a:avLst>
          </a:prstGeom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762"/>
          <a:stretch/>
        </p:blipFill>
        <p:spPr bwMode="auto">
          <a:xfrm>
            <a:off x="8100392" y="6165304"/>
            <a:ext cx="831313" cy="504055"/>
          </a:xfrm>
          <a:prstGeom prst="rect">
            <a:avLst/>
          </a:prstGeom>
          <a:noFill/>
          <a:ln>
            <a:noFill/>
          </a:ln>
          <a:effectLst>
            <a:outerShdw blurRad="25400" dist="12700" dir="36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2240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967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285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F9C0E-67A6-4722-94DD-8BF1CDD30AC7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7F82D-8E8D-4174-977C-D5BEB6B7E0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650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uskova.olga60@mail.ru" TargetMode="External"/><Relationship Id="rId2" Type="http://schemas.openxmlformats.org/officeDocument/2006/relationships/hyperlink" Target="mailto:makarenkowa.68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8032" y="2060848"/>
            <a:ext cx="7772400" cy="308266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«</a:t>
            </a:r>
            <a:r>
              <a:rPr lang="ru-RU" sz="4800" b="1" dirty="0" smtClean="0">
                <a:solidFill>
                  <a:srgbClr val="002060"/>
                </a:solidFill>
              </a:rPr>
              <a:t>Проблема КИМ предметных областей ОРКСЭ, ОДНКНР»</a:t>
            </a:r>
            <a:r>
              <a:rPr lang="ru-RU" sz="4800" dirty="0" smtClean="0">
                <a:solidFill>
                  <a:srgbClr val="002060"/>
                </a:solidFill>
              </a:rPr>
              <a:t/>
            </a:r>
            <a:br>
              <a:rPr lang="ru-RU" sz="4800" dirty="0" smtClean="0">
                <a:solidFill>
                  <a:srgbClr val="002060"/>
                </a:solidFill>
              </a:rPr>
            </a:br>
            <a:r>
              <a:rPr lang="ru-RU" sz="4800" dirty="0" smtClean="0">
                <a:solidFill>
                  <a:srgbClr val="002060"/>
                </a:solidFill>
              </a:rPr>
              <a:t> </a:t>
            </a:r>
            <a:r>
              <a:rPr lang="ru-RU" sz="4800" dirty="0" smtClean="0">
                <a:solidFill>
                  <a:srgbClr val="C00000"/>
                </a:solidFill>
              </a:rPr>
              <a:t/>
            </a:r>
            <a:br>
              <a:rPr lang="ru-RU" sz="4800" dirty="0" smtClean="0">
                <a:solidFill>
                  <a:srgbClr val="C00000"/>
                </a:solidFill>
              </a:rPr>
            </a:br>
            <a:endParaRPr lang="ru-RU" sz="4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79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357188" y="571500"/>
            <a:ext cx="85725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D395F"/>
                </a:solidFill>
                <a:latin typeface="Arial" pitchFamily="34" charset="0"/>
              </a:rPr>
              <a:t>Творческая </a:t>
            </a:r>
            <a:r>
              <a:rPr lang="ru-RU" sz="2000" b="1" dirty="0" smtClean="0">
                <a:solidFill>
                  <a:srgbClr val="0D395F"/>
                </a:solidFill>
                <a:latin typeface="Arial" pitchFamily="34" charset="0"/>
              </a:rPr>
              <a:t>работа по теме « Жития святых»</a:t>
            </a:r>
            <a:endParaRPr lang="ru-RU" sz="2000" b="1" dirty="0">
              <a:solidFill>
                <a:srgbClr val="0D395F"/>
              </a:solidFill>
              <a:latin typeface="Arial" pitchFamily="34" charset="0"/>
            </a:endParaRPr>
          </a:p>
          <a:p>
            <a:pPr>
              <a:defRPr/>
            </a:pPr>
            <a:endParaRPr lang="ru-RU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0D395F"/>
                </a:solidFill>
                <a:latin typeface="Arial" pitchFamily="34" charset="0"/>
              </a:rPr>
              <a:t>Задание: Исследуй житие любого православного святого по следующему</a:t>
            </a:r>
          </a:p>
          <a:p>
            <a:pPr>
              <a:defRPr/>
            </a:pPr>
            <a:r>
              <a:rPr lang="ru-RU" b="1" dirty="0">
                <a:solidFill>
                  <a:srgbClr val="0D395F"/>
                </a:solidFill>
                <a:latin typeface="Arial" pitchFamily="34" charset="0"/>
              </a:rPr>
              <a:t> плану:</a:t>
            </a:r>
          </a:p>
          <a:p>
            <a:pPr>
              <a:defRPr/>
            </a:pPr>
            <a:endParaRPr lang="ru-RU" b="1" dirty="0">
              <a:solidFill>
                <a:srgbClr val="0D395F"/>
              </a:solidFill>
              <a:latin typeface="Arial" pitchFamily="34" charset="0"/>
            </a:endParaRPr>
          </a:p>
          <a:p>
            <a:pPr>
              <a:buFontTx/>
              <a:buChar char="-"/>
              <a:defRPr/>
            </a:pPr>
            <a:r>
              <a:rPr lang="ru-RU" b="1" dirty="0">
                <a:solidFill>
                  <a:srgbClr val="0D395F"/>
                </a:solidFill>
                <a:latin typeface="Arial" pitchFamily="34" charset="0"/>
              </a:rPr>
              <a:t>Семья. Какие положительные качества личности проявлялись</a:t>
            </a:r>
          </a:p>
          <a:p>
            <a:pPr>
              <a:defRPr/>
            </a:pPr>
            <a:r>
              <a:rPr lang="ru-RU" b="1" dirty="0">
                <a:solidFill>
                  <a:srgbClr val="0D395F"/>
                </a:solidFill>
                <a:latin typeface="Arial" pitchFamily="34" charset="0"/>
              </a:rPr>
              <a:t> в его детстве?</a:t>
            </a:r>
          </a:p>
          <a:p>
            <a:pPr>
              <a:defRPr/>
            </a:pPr>
            <a:endParaRPr lang="ru-RU" b="1" dirty="0">
              <a:solidFill>
                <a:srgbClr val="0D395F"/>
              </a:solidFill>
              <a:latin typeface="Arial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0D395F"/>
                </a:solidFill>
                <a:latin typeface="Arial" pitchFamily="34" charset="0"/>
              </a:rPr>
              <a:t>- Служение Богу.</a:t>
            </a:r>
          </a:p>
          <a:p>
            <a:pPr>
              <a:defRPr/>
            </a:pPr>
            <a:endParaRPr lang="ru-RU" b="1" dirty="0">
              <a:solidFill>
                <a:srgbClr val="0D395F"/>
              </a:solidFill>
              <a:latin typeface="Arial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0D395F"/>
                </a:solidFill>
                <a:latin typeface="Arial" pitchFamily="34" charset="0"/>
              </a:rPr>
              <a:t>- Прославление (Как и почему его стали почитать люди?).</a:t>
            </a:r>
          </a:p>
          <a:p>
            <a:pPr>
              <a:defRPr/>
            </a:pPr>
            <a:endParaRPr lang="ru-RU" b="1" dirty="0">
              <a:solidFill>
                <a:srgbClr val="0D395F"/>
              </a:solidFill>
              <a:latin typeface="Arial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0D395F"/>
                </a:solidFill>
                <a:latin typeface="Arial" pitchFamily="34" charset="0"/>
              </a:rPr>
              <a:t>-Иконописное изображение святого.</a:t>
            </a:r>
          </a:p>
          <a:p>
            <a:pPr>
              <a:buFontTx/>
              <a:buChar char="-"/>
              <a:defRPr/>
            </a:pPr>
            <a:endParaRPr lang="ru-RU" b="1" dirty="0">
              <a:solidFill>
                <a:srgbClr val="0D395F"/>
              </a:solidFill>
              <a:latin typeface="Arial" pitchFamily="34" charset="0"/>
            </a:endParaRPr>
          </a:p>
          <a:p>
            <a:pPr>
              <a:buFontTx/>
              <a:buChar char="-"/>
              <a:defRPr/>
            </a:pPr>
            <a:r>
              <a:rPr lang="ru-RU" b="1" dirty="0">
                <a:solidFill>
                  <a:srgbClr val="0D395F"/>
                </a:solidFill>
                <a:latin typeface="Arial" pitchFamily="34" charset="0"/>
              </a:rPr>
              <a:t>Храмы, освящённые в честь святого (Где находится? Когда построен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?).</a:t>
            </a:r>
          </a:p>
          <a:p>
            <a:pPr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/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Спасибо </a:t>
            </a: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за внимание!</a:t>
            </a: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6627" name="Picture 5" descr="http://kirovipk.ru/sites/default/files/novost/duhovnoe-nravstvennoe_vospitanie_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28813" y="1500188"/>
            <a:ext cx="5295900" cy="3829050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u="sng" dirty="0" smtClean="0"/>
              <a:t>Макаренкова Татьяна Юрьевна, </a:t>
            </a:r>
            <a:br>
              <a:rPr lang="ru-RU" u="sng" dirty="0" smtClean="0"/>
            </a:br>
            <a:r>
              <a:rPr lang="ru-RU" u="sng" dirty="0" smtClean="0"/>
              <a:t>ГАУ ДПОС СОИРО г. Смоленск</a:t>
            </a:r>
            <a:br>
              <a:rPr lang="ru-RU" u="sng" dirty="0" smtClean="0"/>
            </a:br>
            <a:r>
              <a:rPr lang="ru-RU" u="sng" dirty="0" smtClean="0"/>
              <a:t>тел. 8(4812)32-75-35, 8- 920-664-44-04</a:t>
            </a:r>
            <a:br>
              <a:rPr lang="ru-RU" u="sng" dirty="0" smtClean="0"/>
            </a:br>
            <a:r>
              <a:rPr lang="ru-RU" u="sng" dirty="0" smtClean="0"/>
              <a:t>адрес </a:t>
            </a:r>
            <a:r>
              <a:rPr lang="ru-RU" u="sng" dirty="0" err="1" smtClean="0"/>
              <a:t>эл</a:t>
            </a:r>
            <a:r>
              <a:rPr lang="ru-RU" u="sng" dirty="0" smtClean="0"/>
              <a:t>. почты –  </a:t>
            </a:r>
            <a:r>
              <a:rPr lang="en-US" u="sng" dirty="0" smtClean="0">
                <a:hlinkClick r:id="rId2"/>
              </a:rPr>
              <a:t>makarenkowa.68@yandex.ru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</a:t>
            </a:r>
            <a:r>
              <a:rPr lang="en-US" u="sng" dirty="0" smtClean="0"/>
              <a:t> </a:t>
            </a:r>
            <a:r>
              <a:rPr lang="ru-RU" u="sng" dirty="0" err="1" smtClean="0"/>
              <a:t>Ускова</a:t>
            </a:r>
            <a:r>
              <a:rPr lang="ru-RU" u="sng" dirty="0" smtClean="0"/>
              <a:t> Ольга Владимировна, </a:t>
            </a:r>
            <a:br>
              <a:rPr lang="ru-RU" u="sng" dirty="0" smtClean="0"/>
            </a:br>
            <a:r>
              <a:rPr lang="en-US" u="sng" dirty="0" smtClean="0"/>
              <a:t> </a:t>
            </a:r>
            <a:r>
              <a:rPr lang="ru-RU" u="sng" dirty="0" smtClean="0"/>
              <a:t>тел. 8-9</a:t>
            </a:r>
            <a:r>
              <a:rPr lang="en-US" u="sng" dirty="0" smtClean="0"/>
              <a:t>03</a:t>
            </a:r>
            <a:r>
              <a:rPr lang="ru-RU" u="sng" dirty="0" smtClean="0"/>
              <a:t>-</a:t>
            </a:r>
            <a:r>
              <a:rPr lang="en-US" u="sng" dirty="0" smtClean="0"/>
              <a:t>892</a:t>
            </a:r>
            <a:r>
              <a:rPr lang="ru-RU" u="sng" dirty="0" smtClean="0"/>
              <a:t>-</a:t>
            </a:r>
            <a:r>
              <a:rPr lang="en-US" u="sng" dirty="0" smtClean="0"/>
              <a:t>59</a:t>
            </a:r>
            <a:r>
              <a:rPr lang="ru-RU" u="sng" dirty="0" smtClean="0"/>
              <a:t>-</a:t>
            </a:r>
            <a:r>
              <a:rPr lang="en-US" u="sng" dirty="0" smtClean="0"/>
              <a:t>22</a:t>
            </a:r>
            <a:r>
              <a:rPr lang="ru-RU" u="sng" dirty="0" smtClean="0"/>
              <a:t>, </a:t>
            </a:r>
            <a:br>
              <a:rPr lang="ru-RU" u="sng" dirty="0" smtClean="0"/>
            </a:br>
            <a:r>
              <a:rPr lang="ru-RU" u="sng" dirty="0" smtClean="0"/>
              <a:t>адрес </a:t>
            </a:r>
            <a:r>
              <a:rPr lang="ru-RU" u="sng" dirty="0" err="1" smtClean="0"/>
              <a:t>эл</a:t>
            </a:r>
            <a:r>
              <a:rPr lang="ru-RU" u="sng" dirty="0" smtClean="0"/>
              <a:t>. почты</a:t>
            </a:r>
            <a:r>
              <a:rPr lang="ru-RU" dirty="0" smtClean="0"/>
              <a:t> - </a:t>
            </a:r>
            <a:r>
              <a:rPr lang="en-US" b="1" u="sng" dirty="0" smtClean="0">
                <a:hlinkClick r:id="rId3"/>
              </a:rPr>
              <a:t>uskova.olga60@mail.ru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5 класс  ОДНКНР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Б.Пивоваров « Родное слово»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4" name="Picture 3" descr="D:\ppt\2014-opk-line\jpg\05-opk-textbook-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071810"/>
            <a:ext cx="2511425" cy="3089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571500" y="571500"/>
            <a:ext cx="7500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C00000"/>
                </a:solidFill>
              </a:rPr>
              <a:t> </a:t>
            </a:r>
            <a:r>
              <a:rPr lang="ru-RU" sz="2400">
                <a:solidFill>
                  <a:srgbClr val="C00000"/>
                </a:solidFill>
              </a:rPr>
              <a:t>Особенности оценивания учащихся </a:t>
            </a:r>
          </a:p>
          <a:p>
            <a:pPr algn="ctr"/>
            <a:r>
              <a:rPr lang="ru-RU" sz="2400">
                <a:solidFill>
                  <a:srgbClr val="C00000"/>
                </a:solidFill>
              </a:rPr>
              <a:t>на уроках духовно- нравственного цикла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88" y="2143125"/>
            <a:ext cx="8429625" cy="8710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D395F"/>
                </a:solidFill>
              </a:rPr>
              <a:t>1.Обучающая функция(  прирост знаний, умений, навыков)</a:t>
            </a:r>
          </a:p>
          <a:p>
            <a:pPr>
              <a:defRPr/>
            </a:pPr>
            <a:endParaRPr lang="ru-RU" sz="2000" b="1" dirty="0">
              <a:solidFill>
                <a:srgbClr val="0D395F"/>
              </a:solidFill>
            </a:endParaRPr>
          </a:p>
          <a:p>
            <a:pPr>
              <a:defRPr/>
            </a:pPr>
            <a:r>
              <a:rPr lang="ru-RU" sz="2000" b="1" dirty="0">
                <a:solidFill>
                  <a:srgbClr val="0D395F"/>
                </a:solidFill>
              </a:rPr>
              <a:t>2.Развивающая функция (развитие речи учащихся, памяти, мышления, способность к совместному размышлению)</a:t>
            </a:r>
          </a:p>
          <a:p>
            <a:pPr>
              <a:defRPr/>
            </a:pPr>
            <a:endParaRPr lang="ru-RU" sz="2000" b="1" dirty="0">
              <a:solidFill>
                <a:srgbClr val="0D395F"/>
              </a:solidFill>
            </a:endParaRPr>
          </a:p>
          <a:p>
            <a:pPr>
              <a:defRPr/>
            </a:pPr>
            <a:r>
              <a:rPr lang="ru-RU" sz="2000" b="1" dirty="0">
                <a:solidFill>
                  <a:srgbClr val="0D395F"/>
                </a:solidFill>
              </a:rPr>
              <a:t>3.Воспитательная функция(развитие « личностных блоков» учащегося: старательность, ответственность и.т.д.)</a:t>
            </a:r>
          </a:p>
          <a:p>
            <a:pPr>
              <a:defRPr/>
            </a:pPr>
            <a:endParaRPr lang="ru-RU" sz="2000" b="1" dirty="0">
              <a:solidFill>
                <a:srgbClr val="0D395F"/>
              </a:solidFill>
            </a:endParaRPr>
          </a:p>
          <a:p>
            <a:pPr>
              <a:defRPr/>
            </a:pPr>
            <a:r>
              <a:rPr lang="ru-RU" sz="2000" b="1" dirty="0">
                <a:solidFill>
                  <a:srgbClr val="0D395F"/>
                </a:solidFill>
              </a:rPr>
              <a:t>4.Побудительная функция(стимуляция ребёнка заниматься дальше изучением предмета)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3357563" y="714375"/>
            <a:ext cx="3857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Критерии оценки </a:t>
            </a: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813" y="1428750"/>
          <a:ext cx="785818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4702"/>
                <a:gridCol w="481347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1.Критерий  факта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 каком объёме и на каком уровне усвоен материал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2.Критерий отношений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Как ученик, используя полученные знания выражает отношение к себе, окружающим людям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3.Критерий деятельности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Какие виды деятельности ученик преимущественно проводит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" y="4143375"/>
            <a:ext cx="8572500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Специфические особенности оценивания</a:t>
            </a:r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dirty="0"/>
              <a:t>-</a:t>
            </a:r>
            <a:r>
              <a:rPr lang="ru-RU" dirty="0">
                <a:solidFill>
                  <a:srgbClr val="002060"/>
                </a:solidFill>
              </a:rPr>
              <a:t>альтернативность ответа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- право морального выбора</a:t>
            </a:r>
          </a:p>
          <a:p>
            <a:pPr algn="ctr"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Разделы: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Святые слова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 Обязательные слова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Мудрые слова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Слова забытые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 Неологизмы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Слова имена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 Крылатые слов</a:t>
            </a:r>
            <a:r>
              <a:rPr lang="ru-RU" b="1" dirty="0" smtClean="0">
                <a:solidFill>
                  <a:srgbClr val="002060"/>
                </a:solidFill>
              </a:rPr>
              <a:t>а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69118" cy="371477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Проект </a:t>
            </a:r>
            <a:r>
              <a:rPr lang="ru-RU" sz="4800" dirty="0" smtClean="0">
                <a:solidFill>
                  <a:srgbClr val="0D395F"/>
                </a:solidFill>
              </a:rPr>
              <a:t/>
            </a:r>
            <a:br>
              <a:rPr lang="ru-RU" sz="4800" dirty="0" smtClean="0">
                <a:solidFill>
                  <a:srgbClr val="0D395F"/>
                </a:solidFill>
              </a:rPr>
            </a:br>
            <a:r>
              <a:rPr lang="ru-RU" sz="6600" dirty="0" smtClean="0">
                <a:solidFill>
                  <a:srgbClr val="C00000"/>
                </a:solidFill>
              </a:rPr>
              <a:t>« </a:t>
            </a:r>
            <a:r>
              <a:rPr lang="ru-RU" sz="5400" i="1" dirty="0" smtClean="0">
                <a:solidFill>
                  <a:srgbClr val="C00000"/>
                </a:solidFill>
              </a:rPr>
              <a:t>Энциклопедия одного слова»</a:t>
            </a:r>
            <a:endParaRPr lang="ru-RU" sz="5400" i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8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D395F"/>
                </a:solidFill>
              </a:rPr>
              <a:t>План</a:t>
            </a:r>
            <a:br>
              <a:rPr lang="ru-RU" dirty="0" smtClean="0">
                <a:solidFill>
                  <a:srgbClr val="0D395F"/>
                </a:solidFill>
              </a:rPr>
            </a:br>
            <a:endParaRPr lang="ru-RU" dirty="0">
              <a:solidFill>
                <a:srgbClr val="0D395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D395F"/>
                </a:solidFill>
              </a:rPr>
              <a:t>1.Лексическое значение слова( по Толковому словарю)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2.Словообразование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3.Синонимы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4.Антонимы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5.Этимология слова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6.Эпитет к слову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7.Пословица, крылатое выражение, строчка из стихотворения с этим словом.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8.Синквейн или отрывок из художественного произведения с этим словом, эссе ит.д.)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D395F"/>
                </a:solidFill>
              </a:rPr>
              <a:t>Поиграем со словом.</a:t>
            </a:r>
            <a:endParaRPr lang="ru-RU" dirty="0">
              <a:solidFill>
                <a:srgbClr val="0D395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829195"/>
          </a:xfrm>
        </p:spPr>
        <p:txBody>
          <a:bodyPr>
            <a:normAutofit/>
          </a:bodyPr>
          <a:lstStyle/>
          <a:p>
            <a:pPr lvl="5">
              <a:buNone/>
            </a:pPr>
            <a:r>
              <a:rPr lang="ru-RU" sz="4000" dirty="0" smtClean="0">
                <a:solidFill>
                  <a:srgbClr val="0D395F"/>
                </a:solidFill>
              </a:rPr>
              <a:t>Составить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0D395F"/>
                </a:solidFill>
              </a:rPr>
              <a:t>кроссворд из ……слов </a:t>
            </a:r>
          </a:p>
          <a:p>
            <a:pPr lvl="5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святых</a:t>
            </a:r>
          </a:p>
          <a:p>
            <a:pPr lvl="5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обязательных мудрых забытых…</a:t>
            </a:r>
            <a:r>
              <a:rPr lang="ru-RU" sz="2800" dirty="0" smtClean="0">
                <a:solidFill>
                  <a:srgbClr val="C00000"/>
                </a:solidFill>
              </a:rPr>
              <a:t>..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D395F"/>
                </a:solidFill>
              </a:rPr>
              <a:t>Сочинение</a:t>
            </a:r>
            <a:endParaRPr lang="ru-RU" sz="4000" dirty="0">
              <a:solidFill>
                <a:srgbClr val="0D395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D395F"/>
                </a:solidFill>
              </a:rPr>
              <a:t>Почему надо следить за своей речью?</a:t>
            </a:r>
          </a:p>
          <a:p>
            <a:r>
              <a:rPr lang="ru-RU" i="1" dirty="0" smtClean="0">
                <a:solidFill>
                  <a:srgbClr val="0D395F"/>
                </a:solidFill>
              </a:rPr>
              <a:t>Мои заветные страницы</a:t>
            </a:r>
          </a:p>
          <a:p>
            <a:r>
              <a:rPr lang="ru-RU" i="1" dirty="0" smtClean="0">
                <a:solidFill>
                  <a:srgbClr val="0D395F"/>
                </a:solidFill>
              </a:rPr>
              <a:t>Самые важные слова в православной культуре России.</a:t>
            </a:r>
          </a:p>
          <a:p>
            <a:r>
              <a:rPr lang="ru-RU" i="1" dirty="0" smtClean="0">
                <a:solidFill>
                  <a:srgbClr val="0D395F"/>
                </a:solidFill>
              </a:rPr>
              <a:t>От каких слов я хочу избавиться</a:t>
            </a:r>
          </a:p>
          <a:p>
            <a:r>
              <a:rPr lang="ru-RU" i="1" dirty="0" smtClean="0">
                <a:solidFill>
                  <a:srgbClr val="0D395F"/>
                </a:solidFill>
              </a:rPr>
              <a:t>Не произносить плохие слова: сила или слабость?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</TotalTime>
  <Words>293</Words>
  <Application>Microsoft Office PowerPoint</Application>
  <PresentationFormat>Экран (4:3)</PresentationFormat>
  <Paragraphs>94</Paragraphs>
  <Slides>12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CorelDRAW</vt:lpstr>
      <vt:lpstr> «Проблема КИМ предметных областей ОРКСЭ, ОДНКНР»   </vt:lpstr>
      <vt:lpstr>Слайд 2</vt:lpstr>
      <vt:lpstr>Слайд 3</vt:lpstr>
      <vt:lpstr>Слайд 4</vt:lpstr>
      <vt:lpstr>Разделы:</vt:lpstr>
      <vt:lpstr>Проект  « Энциклопедия одного слова»</vt:lpstr>
      <vt:lpstr> План </vt:lpstr>
      <vt:lpstr>Поиграем со словом.</vt:lpstr>
      <vt:lpstr>Сочинение</vt:lpstr>
      <vt:lpstr>Слайд 10</vt:lpstr>
      <vt:lpstr>Спасибо за внимание!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1</cp:lastModifiedBy>
  <cp:revision>147</cp:revision>
  <cp:lastPrinted>2015-10-27T08:35:44Z</cp:lastPrinted>
  <dcterms:created xsi:type="dcterms:W3CDTF">2014-10-13T16:05:55Z</dcterms:created>
  <dcterms:modified xsi:type="dcterms:W3CDTF">2017-11-16T16:29:51Z</dcterms:modified>
</cp:coreProperties>
</file>