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7" r:id="rId2"/>
    <p:sldId id="283" r:id="rId3"/>
    <p:sldId id="271" r:id="rId4"/>
    <p:sldId id="304" r:id="rId5"/>
    <p:sldId id="306" r:id="rId6"/>
    <p:sldId id="256" r:id="rId7"/>
    <p:sldId id="307" r:id="rId8"/>
    <p:sldId id="277" r:id="rId9"/>
    <p:sldId id="278" r:id="rId10"/>
    <p:sldId id="284" r:id="rId11"/>
    <p:sldId id="303" r:id="rId12"/>
    <p:sldId id="308" r:id="rId13"/>
    <p:sldId id="309" r:id="rId14"/>
    <p:sldId id="287" r:id="rId15"/>
    <p:sldId id="275" r:id="rId16"/>
    <p:sldId id="269" r:id="rId17"/>
    <p:sldId id="286" r:id="rId18"/>
    <p:sldId id="270" r:id="rId19"/>
    <p:sldId id="288" r:id="rId20"/>
    <p:sldId id="289" r:id="rId21"/>
    <p:sldId id="290" r:id="rId22"/>
    <p:sldId id="291" r:id="rId23"/>
    <p:sldId id="292" r:id="rId24"/>
    <p:sldId id="266" r:id="rId25"/>
    <p:sldId id="310" r:id="rId26"/>
    <p:sldId id="311" r:id="rId27"/>
    <p:sldId id="312" r:id="rId28"/>
    <p:sldId id="313" r:id="rId29"/>
    <p:sldId id="314" r:id="rId30"/>
    <p:sldId id="296" r:id="rId31"/>
    <p:sldId id="27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92"/>
    <a:srgbClr val="93B3E1"/>
    <a:srgbClr val="002B82"/>
    <a:srgbClr val="002163"/>
    <a:srgbClr val="0450C2"/>
    <a:srgbClr val="032B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2007" autoAdjust="0"/>
  </p:normalViewPr>
  <p:slideViewPr>
    <p:cSldViewPr>
      <p:cViewPr varScale="1">
        <p:scale>
          <a:sx n="89" d="100"/>
          <a:sy n="89" d="100"/>
        </p:scale>
        <p:origin x="-1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5639773529692063E-2"/>
          <c:y val="5.0339833631553928E-2"/>
          <c:w val="0.69486120761352432"/>
          <c:h val="0.863749249525345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реактивная тревожность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низкотревожный</c:v>
                </c:pt>
                <c:pt idx="1">
                  <c:v>умереннотревожный</c:v>
                </c:pt>
                <c:pt idx="2">
                  <c:v>высокотревожный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19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личностная тревожность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низкотревожный</c:v>
                </c:pt>
                <c:pt idx="1">
                  <c:v>умереннотревожный</c:v>
                </c:pt>
                <c:pt idx="2">
                  <c:v>высокотревожный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</c:v>
                </c:pt>
                <c:pt idx="1">
                  <c:v>16</c:v>
                </c:pt>
                <c:pt idx="2">
                  <c:v>4</c:v>
                </c:pt>
              </c:numCache>
            </c:numRef>
          </c:val>
        </c:ser>
        <c:axId val="114678016"/>
        <c:axId val="117744768"/>
      </c:barChart>
      <c:catAx>
        <c:axId val="114678016"/>
        <c:scaling>
          <c:orientation val="minMax"/>
        </c:scaling>
        <c:axPos val="b"/>
        <c:majorTickMark val="none"/>
        <c:tickLblPos val="nextTo"/>
        <c:crossAx val="117744768"/>
        <c:crosses val="autoZero"/>
        <c:auto val="1"/>
        <c:lblAlgn val="ctr"/>
        <c:lblOffset val="100"/>
      </c:catAx>
      <c:valAx>
        <c:axId val="117744768"/>
        <c:scaling>
          <c:orientation val="minMax"/>
          <c:max val="25"/>
        </c:scaling>
        <c:axPos val="l"/>
        <c:majorGridlines/>
        <c:numFmt formatCode="General" sourceLinked="1"/>
        <c:majorTickMark val="none"/>
        <c:tickLblPos val="nextTo"/>
        <c:crossAx val="11467801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900916412366928E-2"/>
          <c:y val="6.3669918151449179E-2"/>
          <c:w val="0.87728729807665351"/>
          <c:h val="0.7500611854719045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низкая</c:v>
                </c:pt>
                <c:pt idx="1">
                  <c:v>адекватная</c:v>
                </c:pt>
                <c:pt idx="2">
                  <c:v>высокая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низкая</c:v>
                </c:pt>
                <c:pt idx="1">
                  <c:v>адекватная</c:v>
                </c:pt>
                <c:pt idx="2">
                  <c:v>высокая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</c:v>
                </c:pt>
                <c:pt idx="1">
                  <c:v>19</c:v>
                </c:pt>
                <c:pt idx="2">
                  <c:v>4</c:v>
                </c:pt>
              </c:numCache>
            </c:numRef>
          </c:val>
        </c:ser>
        <c:axId val="123860864"/>
        <c:axId val="123981184"/>
      </c:barChart>
      <c:catAx>
        <c:axId val="123860864"/>
        <c:scaling>
          <c:orientation val="minMax"/>
        </c:scaling>
        <c:axPos val="b"/>
        <c:tickLblPos val="nextTo"/>
        <c:crossAx val="123981184"/>
        <c:crosses val="autoZero"/>
        <c:auto val="1"/>
        <c:lblAlgn val="ctr"/>
        <c:lblOffset val="100"/>
      </c:catAx>
      <c:valAx>
        <c:axId val="123981184"/>
        <c:scaling>
          <c:orientation val="minMax"/>
          <c:max val="25"/>
        </c:scaling>
        <c:axPos val="l"/>
        <c:majorGridlines/>
        <c:numFmt formatCode="General" sourceLinked="1"/>
        <c:tickLblPos val="nextTo"/>
        <c:crossAx val="123860864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 стрессоустойчивости</c:v>
                </c:pt>
                <c:pt idx="1">
                  <c:v>средний уровень стрессоустойчивости</c:v>
                </c:pt>
                <c:pt idx="2">
                  <c:v>низкий уровень стрессоустойчивости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 стрессоустойчивости</c:v>
                </c:pt>
                <c:pt idx="1">
                  <c:v>средний уровень стрессоустойчивости</c:v>
                </c:pt>
                <c:pt idx="2">
                  <c:v>низкий уровень стрессоустойчивости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</c:v>
                </c:pt>
                <c:pt idx="1">
                  <c:v>15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 стрессоустойчивости</c:v>
                </c:pt>
                <c:pt idx="1">
                  <c:v>средний уровень стрессоустойчивости</c:v>
                </c:pt>
                <c:pt idx="2">
                  <c:v>низкий уровень стрессоустойчивости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axId val="124566528"/>
        <c:axId val="124715392"/>
      </c:barChart>
      <c:catAx>
        <c:axId val="124566528"/>
        <c:scaling>
          <c:orientation val="minMax"/>
        </c:scaling>
        <c:axPos val="b"/>
        <c:tickLblPos val="nextTo"/>
        <c:crossAx val="124715392"/>
        <c:crosses val="autoZero"/>
        <c:auto val="1"/>
        <c:lblAlgn val="ctr"/>
        <c:lblOffset val="100"/>
      </c:catAx>
      <c:valAx>
        <c:axId val="124715392"/>
        <c:scaling>
          <c:orientation val="minMax"/>
          <c:max val="25"/>
        </c:scaling>
        <c:axPos val="l"/>
        <c:majorGridlines/>
        <c:numFmt formatCode="General" sourceLinked="1"/>
        <c:tickLblPos val="nextTo"/>
        <c:crossAx val="124566528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человек-природа</c:v>
                </c:pt>
                <c:pt idx="1">
                  <c:v>человек-техника</c:v>
                </c:pt>
                <c:pt idx="2">
                  <c:v>человек-человек</c:v>
                </c:pt>
                <c:pt idx="3">
                  <c:v>человек-знак</c:v>
                </c:pt>
                <c:pt idx="4">
                  <c:v>человек-художественный образ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человек-природа</c:v>
                </c:pt>
                <c:pt idx="1">
                  <c:v>человек-техника</c:v>
                </c:pt>
                <c:pt idx="2">
                  <c:v>человек-человек</c:v>
                </c:pt>
                <c:pt idx="3">
                  <c:v>человек-знак</c:v>
                </c:pt>
                <c:pt idx="4">
                  <c:v>человек-художественный образ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18</c:v>
                </c:pt>
                <c:pt idx="2">
                  <c:v>3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человек-природа</c:v>
                </c:pt>
                <c:pt idx="1">
                  <c:v>человек-техника</c:v>
                </c:pt>
                <c:pt idx="2">
                  <c:v>человек-человек</c:v>
                </c:pt>
                <c:pt idx="3">
                  <c:v>человек-знак</c:v>
                </c:pt>
                <c:pt idx="4">
                  <c:v>человек-художественный образ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axId val="125026304"/>
        <c:axId val="131623168"/>
      </c:barChart>
      <c:catAx>
        <c:axId val="125026304"/>
        <c:scaling>
          <c:orientation val="minMax"/>
        </c:scaling>
        <c:axPos val="b"/>
        <c:tickLblPos val="nextTo"/>
        <c:crossAx val="131623168"/>
        <c:crosses val="autoZero"/>
        <c:auto val="1"/>
        <c:lblAlgn val="ctr"/>
        <c:lblOffset val="100"/>
      </c:catAx>
      <c:valAx>
        <c:axId val="131623168"/>
        <c:scaling>
          <c:orientation val="minMax"/>
          <c:max val="25"/>
        </c:scaling>
        <c:axPos val="l"/>
        <c:majorGridlines/>
        <c:numFmt formatCode="General" sourceLinked="1"/>
        <c:tickLblPos val="nextTo"/>
        <c:crossAx val="125026304"/>
        <c:crosses val="autoZero"/>
        <c:crossBetween val="between"/>
        <c:majorUnit val="5"/>
      </c:val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7913E1-A82D-4E3D-AFF1-495093DC8989}" type="doc">
      <dgm:prSet loTypeId="urn:microsoft.com/office/officeart/2005/8/layout/arrow2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B9E61751-2BE2-4436-8C3A-1CCE341B01FC}">
      <dgm:prSet phldrT="[Текст]" custT="1"/>
      <dgm:spPr/>
      <dgm:t>
        <a:bodyPr/>
        <a:lstStyle/>
        <a:p>
          <a:r>
            <a:rPr lang="ru-RU" sz="1400" b="1" dirty="0" smtClean="0"/>
            <a:t>Проведение аудита  готовности образовательной организации к переходу на обучение по профессиям и специальностям по ТОП-50</a:t>
          </a:r>
          <a:endParaRPr lang="ru-RU" sz="1400" b="1" dirty="0"/>
        </a:p>
      </dgm:t>
    </dgm:pt>
    <dgm:pt modelId="{C872A1AB-D499-475A-891B-15CA690524CC}" type="parTrans" cxnId="{19A795C6-8975-47D1-86CA-E400B787E6B1}">
      <dgm:prSet/>
      <dgm:spPr/>
      <dgm:t>
        <a:bodyPr/>
        <a:lstStyle/>
        <a:p>
          <a:endParaRPr lang="ru-RU"/>
        </a:p>
      </dgm:t>
    </dgm:pt>
    <dgm:pt modelId="{4F19B669-8514-4D64-9A32-801CE2385BEB}" type="sibTrans" cxnId="{19A795C6-8975-47D1-86CA-E400B787E6B1}">
      <dgm:prSet/>
      <dgm:spPr/>
      <dgm:t>
        <a:bodyPr/>
        <a:lstStyle/>
        <a:p>
          <a:endParaRPr lang="ru-RU"/>
        </a:p>
      </dgm:t>
    </dgm:pt>
    <dgm:pt modelId="{A81E1428-1025-47BA-BCCD-57C7E7C966E1}">
      <dgm:prSet phldrT="[Текст]" custT="1"/>
      <dgm:spPr/>
      <dgm:t>
        <a:bodyPr/>
        <a:lstStyle/>
        <a:p>
          <a:r>
            <a:rPr lang="ru-RU" sz="1600" b="1" dirty="0" smtClean="0"/>
            <a:t>Доведение МТБ ПОО до лицензионных требований (с учетом сетевых форматов взаимодействия, дуального обучения и др.)</a:t>
          </a:r>
          <a:endParaRPr lang="ru-RU" sz="1600" b="1" dirty="0"/>
        </a:p>
      </dgm:t>
    </dgm:pt>
    <dgm:pt modelId="{F9999E54-1A7A-4995-935C-DBB1ECF54C3D}" type="parTrans" cxnId="{CEF94A1A-D7CA-4BB2-A28F-A99259BCE70E}">
      <dgm:prSet/>
      <dgm:spPr/>
      <dgm:t>
        <a:bodyPr/>
        <a:lstStyle/>
        <a:p>
          <a:endParaRPr lang="ru-RU"/>
        </a:p>
      </dgm:t>
    </dgm:pt>
    <dgm:pt modelId="{62C383AF-4ED6-4604-A173-68A2107168B3}" type="sibTrans" cxnId="{CEF94A1A-D7CA-4BB2-A28F-A99259BCE70E}">
      <dgm:prSet/>
      <dgm:spPr/>
      <dgm:t>
        <a:bodyPr/>
        <a:lstStyle/>
        <a:p>
          <a:endParaRPr lang="ru-RU"/>
        </a:p>
      </dgm:t>
    </dgm:pt>
    <dgm:pt modelId="{680AC89F-54A7-42D2-8228-40E469C0D694}">
      <dgm:prSet custT="1"/>
      <dgm:spPr/>
      <dgm:t>
        <a:bodyPr/>
        <a:lstStyle/>
        <a:p>
          <a:r>
            <a:rPr lang="ru-RU" sz="1600" b="1" dirty="0" smtClean="0"/>
            <a:t>Определение направлений развития МТБ</a:t>
          </a:r>
          <a:endParaRPr lang="ru-RU" sz="1600" b="1" dirty="0"/>
        </a:p>
      </dgm:t>
    </dgm:pt>
    <dgm:pt modelId="{AF96906E-B23C-4E88-A0A2-0013E8E11651}" type="parTrans" cxnId="{42453136-6F51-4BA5-A00A-83F1A42E31AC}">
      <dgm:prSet/>
      <dgm:spPr/>
      <dgm:t>
        <a:bodyPr/>
        <a:lstStyle/>
        <a:p>
          <a:endParaRPr lang="ru-RU"/>
        </a:p>
      </dgm:t>
    </dgm:pt>
    <dgm:pt modelId="{735E90D7-E988-4FF3-B062-D8A3CC58492E}" type="sibTrans" cxnId="{42453136-6F51-4BA5-A00A-83F1A42E31AC}">
      <dgm:prSet/>
      <dgm:spPr/>
      <dgm:t>
        <a:bodyPr/>
        <a:lstStyle/>
        <a:p>
          <a:endParaRPr lang="ru-RU"/>
        </a:p>
      </dgm:t>
    </dgm:pt>
    <dgm:pt modelId="{8022E155-232A-4972-A6FD-CC92C62743E5}">
      <dgm:prSet custT="1"/>
      <dgm:spPr/>
      <dgm:t>
        <a:bodyPr/>
        <a:lstStyle/>
        <a:p>
          <a:r>
            <a:rPr lang="ru-RU" sz="1600" b="1" dirty="0" smtClean="0"/>
            <a:t>Выявление соответствия материально-технической базы профессиональной образовательной организации требованиям ФГОС;</a:t>
          </a:r>
          <a:endParaRPr lang="ru-RU" sz="1600" b="1" dirty="0"/>
        </a:p>
      </dgm:t>
    </dgm:pt>
    <dgm:pt modelId="{AC7606BC-0253-4224-BE1D-1D12C3E794ED}" type="parTrans" cxnId="{ADB2DCF6-D627-43BA-B891-FF190F8CF8DF}">
      <dgm:prSet/>
      <dgm:spPr/>
      <dgm:t>
        <a:bodyPr/>
        <a:lstStyle/>
        <a:p>
          <a:endParaRPr lang="ru-RU"/>
        </a:p>
      </dgm:t>
    </dgm:pt>
    <dgm:pt modelId="{03A1F6CE-9C38-4774-B734-F379DF6C3256}" type="sibTrans" cxnId="{ADB2DCF6-D627-43BA-B891-FF190F8CF8DF}">
      <dgm:prSet/>
      <dgm:spPr/>
      <dgm:t>
        <a:bodyPr/>
        <a:lstStyle/>
        <a:p>
          <a:endParaRPr lang="ru-RU"/>
        </a:p>
      </dgm:t>
    </dgm:pt>
    <dgm:pt modelId="{EB365D28-5284-4F11-BDB4-68013E06070E}" type="pres">
      <dgm:prSet presAssocID="{D27913E1-A82D-4E3D-AFF1-495093DC8989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C4B05A-17BC-441E-856A-0DA3CA993544}" type="pres">
      <dgm:prSet presAssocID="{D27913E1-A82D-4E3D-AFF1-495093DC8989}" presName="arrow" presStyleLbl="bgShp" presStyleIdx="0" presStyleCnt="1" custScaleX="118803" custLinFactNeighborX="870" custLinFactNeighborY="12211"/>
      <dgm:spPr/>
    </dgm:pt>
    <dgm:pt modelId="{114DE973-B5F7-4601-B566-76ADB15F51A4}" type="pres">
      <dgm:prSet presAssocID="{D27913E1-A82D-4E3D-AFF1-495093DC8989}" presName="arrowDiagram4" presStyleCnt="0"/>
      <dgm:spPr/>
    </dgm:pt>
    <dgm:pt modelId="{27F014A3-E8D0-4867-B060-8A185CF87AC8}" type="pres">
      <dgm:prSet presAssocID="{B9E61751-2BE2-4436-8C3A-1CCE341B01FC}" presName="bullet4a" presStyleLbl="node1" presStyleIdx="0" presStyleCnt="4" custScaleX="291183" custScaleY="291180" custLinFactX="-42883" custLinFactY="-141595" custLinFactNeighborX="-100000" custLinFactNeighborY="-200000"/>
      <dgm:spPr>
        <a:solidFill>
          <a:srgbClr val="0450C2"/>
        </a:solidFill>
      </dgm:spPr>
      <dgm:t>
        <a:bodyPr/>
        <a:lstStyle/>
        <a:p>
          <a:endParaRPr lang="ru-RU"/>
        </a:p>
      </dgm:t>
    </dgm:pt>
    <dgm:pt modelId="{3E0F1262-5C0E-4AC3-BFC9-75206327B05D}" type="pres">
      <dgm:prSet presAssocID="{B9E61751-2BE2-4436-8C3A-1CCE341B01FC}" presName="textBox4a" presStyleLbl="revTx" presStyleIdx="0" presStyleCnt="4" custAng="0" custScaleX="189641" custScaleY="118970" custLinFactNeighborX="-69400" custLinFactNeighborY="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06AA4-6602-4A72-B989-3CD8D325982C}" type="pres">
      <dgm:prSet presAssocID="{A81E1428-1025-47BA-BCCD-57C7E7C966E1}" presName="bullet4b" presStyleLbl="node1" presStyleIdx="1" presStyleCnt="4" custScaleX="148698" custScaleY="148698" custLinFactX="75421" custLinFactY="-100000" custLinFactNeighborX="100000" custLinFactNeighborY="-110817"/>
      <dgm:spPr>
        <a:solidFill>
          <a:srgbClr val="0450C2"/>
        </a:solidFill>
      </dgm:spPr>
      <dgm:t>
        <a:bodyPr/>
        <a:lstStyle/>
        <a:p>
          <a:endParaRPr lang="ru-RU"/>
        </a:p>
      </dgm:t>
    </dgm:pt>
    <dgm:pt modelId="{44C6E2AD-AA6D-4C62-AB3C-6ED0C694C4ED}" type="pres">
      <dgm:prSet presAssocID="{A81E1428-1025-47BA-BCCD-57C7E7C966E1}" presName="textBox4b" presStyleLbl="revTx" presStyleIdx="1" presStyleCnt="4" custScaleX="116614" custLinFactX="36213" custLinFactNeighborX="100000" custLinFactNeighborY="-32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616C1-DD8D-49DC-86C1-6CBE69A07359}" type="pres">
      <dgm:prSet presAssocID="{680AC89F-54A7-42D2-8228-40E469C0D694}" presName="bullet4c" presStyleLbl="node1" presStyleIdx="2" presStyleCnt="4" custScaleX="119406" custScaleY="119405" custLinFactX="112474" custLinFactY="-71559" custLinFactNeighborX="200000" custLinFactNeighborY="-100000"/>
      <dgm:spPr>
        <a:solidFill>
          <a:srgbClr val="0450C2"/>
        </a:solidFill>
      </dgm:spPr>
      <dgm:t>
        <a:bodyPr/>
        <a:lstStyle/>
        <a:p>
          <a:endParaRPr lang="ru-RU"/>
        </a:p>
      </dgm:t>
    </dgm:pt>
    <dgm:pt modelId="{FF441231-B22F-42CE-B53B-80FB868D74AB}" type="pres">
      <dgm:prSet presAssocID="{680AC89F-54A7-42D2-8228-40E469C0D694}" presName="textBox4c" presStyleLbl="revTx" presStyleIdx="2" presStyleCnt="4" custScaleX="106765" custLinFactX="56935" custLinFactNeighborX="100000" custLinFactNeighborY="-16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49EEC-5999-42E5-8D41-ECA289CB13BE}" type="pres">
      <dgm:prSet presAssocID="{8022E155-232A-4972-A6FD-CC92C62743E5}" presName="bullet4d" presStyleLbl="node1" presStyleIdx="3" presStyleCnt="4" custScaleX="100000" custScaleY="100000" custLinFactX="100000" custLinFactY="-5347" custLinFactNeighborX="184965" custLinFactNeighborY="-100000"/>
      <dgm:spPr>
        <a:solidFill>
          <a:srgbClr val="0450C2"/>
        </a:solidFill>
      </dgm:spPr>
      <dgm:t>
        <a:bodyPr/>
        <a:lstStyle/>
        <a:p>
          <a:endParaRPr lang="ru-RU"/>
        </a:p>
      </dgm:t>
    </dgm:pt>
    <dgm:pt modelId="{CE91E45F-B072-42B6-ADE7-E4452639DE32}" type="pres">
      <dgm:prSet presAssocID="{8022E155-232A-4972-A6FD-CC92C62743E5}" presName="textBox4d" presStyleLbl="revTx" presStyleIdx="3" presStyleCnt="4" custScaleX="181306" custScaleY="58018" custLinFactX="-100000" custLinFactNeighborX="-110973" custLinFactNeighborY="16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D2EECB-6E28-4816-BB4D-88CA7B3028A3}" type="presOf" srcId="{8022E155-232A-4972-A6FD-CC92C62743E5}" destId="{CE91E45F-B072-42B6-ADE7-E4452639DE32}" srcOrd="0" destOrd="0" presId="urn:microsoft.com/office/officeart/2005/8/layout/arrow2"/>
    <dgm:cxn modelId="{CEF94A1A-D7CA-4BB2-A28F-A99259BCE70E}" srcId="{D27913E1-A82D-4E3D-AFF1-495093DC8989}" destId="{A81E1428-1025-47BA-BCCD-57C7E7C966E1}" srcOrd="1" destOrd="0" parTransId="{F9999E54-1A7A-4995-935C-DBB1ECF54C3D}" sibTransId="{62C383AF-4ED6-4604-A173-68A2107168B3}"/>
    <dgm:cxn modelId="{ADB2DCF6-D627-43BA-B891-FF190F8CF8DF}" srcId="{D27913E1-A82D-4E3D-AFF1-495093DC8989}" destId="{8022E155-232A-4972-A6FD-CC92C62743E5}" srcOrd="3" destOrd="0" parTransId="{AC7606BC-0253-4224-BE1D-1D12C3E794ED}" sibTransId="{03A1F6CE-9C38-4774-B734-F379DF6C3256}"/>
    <dgm:cxn modelId="{42453136-6F51-4BA5-A00A-83F1A42E31AC}" srcId="{D27913E1-A82D-4E3D-AFF1-495093DC8989}" destId="{680AC89F-54A7-42D2-8228-40E469C0D694}" srcOrd="2" destOrd="0" parTransId="{AF96906E-B23C-4E88-A0A2-0013E8E11651}" sibTransId="{735E90D7-E988-4FF3-B062-D8A3CC58492E}"/>
    <dgm:cxn modelId="{D9870155-73C0-4A39-88D7-D7017AF6C79C}" type="presOf" srcId="{B9E61751-2BE2-4436-8C3A-1CCE341B01FC}" destId="{3E0F1262-5C0E-4AC3-BFC9-75206327B05D}" srcOrd="0" destOrd="0" presId="urn:microsoft.com/office/officeart/2005/8/layout/arrow2"/>
    <dgm:cxn modelId="{BB08D085-5B73-435F-89F5-6CEDCBCAD5E0}" type="presOf" srcId="{D27913E1-A82D-4E3D-AFF1-495093DC8989}" destId="{EB365D28-5284-4F11-BDB4-68013E06070E}" srcOrd="0" destOrd="0" presId="urn:microsoft.com/office/officeart/2005/8/layout/arrow2"/>
    <dgm:cxn modelId="{5099B30A-C63A-4506-8CFC-981D3D9A0605}" type="presOf" srcId="{680AC89F-54A7-42D2-8228-40E469C0D694}" destId="{FF441231-B22F-42CE-B53B-80FB868D74AB}" srcOrd="0" destOrd="0" presId="urn:microsoft.com/office/officeart/2005/8/layout/arrow2"/>
    <dgm:cxn modelId="{25196590-C3DE-4839-92E3-CC5E2124DD8C}" type="presOf" srcId="{A81E1428-1025-47BA-BCCD-57C7E7C966E1}" destId="{44C6E2AD-AA6D-4C62-AB3C-6ED0C694C4ED}" srcOrd="0" destOrd="0" presId="urn:microsoft.com/office/officeart/2005/8/layout/arrow2"/>
    <dgm:cxn modelId="{19A795C6-8975-47D1-86CA-E400B787E6B1}" srcId="{D27913E1-A82D-4E3D-AFF1-495093DC8989}" destId="{B9E61751-2BE2-4436-8C3A-1CCE341B01FC}" srcOrd="0" destOrd="0" parTransId="{C872A1AB-D499-475A-891B-15CA690524CC}" sibTransId="{4F19B669-8514-4D64-9A32-801CE2385BEB}"/>
    <dgm:cxn modelId="{8BDACAD9-8714-482C-98BC-3035A665407A}" type="presParOf" srcId="{EB365D28-5284-4F11-BDB4-68013E06070E}" destId="{2DC4B05A-17BC-441E-856A-0DA3CA993544}" srcOrd="0" destOrd="0" presId="urn:microsoft.com/office/officeart/2005/8/layout/arrow2"/>
    <dgm:cxn modelId="{C28A0906-36B5-4B5C-9A1A-F9DC532B7C6C}" type="presParOf" srcId="{EB365D28-5284-4F11-BDB4-68013E06070E}" destId="{114DE973-B5F7-4601-B566-76ADB15F51A4}" srcOrd="1" destOrd="0" presId="urn:microsoft.com/office/officeart/2005/8/layout/arrow2"/>
    <dgm:cxn modelId="{5C1D9632-533F-4152-ADF6-7B85119730F8}" type="presParOf" srcId="{114DE973-B5F7-4601-B566-76ADB15F51A4}" destId="{27F014A3-E8D0-4867-B060-8A185CF87AC8}" srcOrd="0" destOrd="0" presId="urn:microsoft.com/office/officeart/2005/8/layout/arrow2"/>
    <dgm:cxn modelId="{2704AAE4-2B23-4A71-9396-4CB3EF960044}" type="presParOf" srcId="{114DE973-B5F7-4601-B566-76ADB15F51A4}" destId="{3E0F1262-5C0E-4AC3-BFC9-75206327B05D}" srcOrd="1" destOrd="0" presId="urn:microsoft.com/office/officeart/2005/8/layout/arrow2"/>
    <dgm:cxn modelId="{D924610D-694D-404C-9CEA-0905532C66C8}" type="presParOf" srcId="{114DE973-B5F7-4601-B566-76ADB15F51A4}" destId="{BF306AA4-6602-4A72-B989-3CD8D325982C}" srcOrd="2" destOrd="0" presId="urn:microsoft.com/office/officeart/2005/8/layout/arrow2"/>
    <dgm:cxn modelId="{8B400484-9C4E-4C5D-939C-BD5155D795D0}" type="presParOf" srcId="{114DE973-B5F7-4601-B566-76ADB15F51A4}" destId="{44C6E2AD-AA6D-4C62-AB3C-6ED0C694C4ED}" srcOrd="3" destOrd="0" presId="urn:microsoft.com/office/officeart/2005/8/layout/arrow2"/>
    <dgm:cxn modelId="{EA06C9BA-DE11-4F58-8518-C4C813D0B198}" type="presParOf" srcId="{114DE973-B5F7-4601-B566-76ADB15F51A4}" destId="{6F1616C1-DD8D-49DC-86C1-6CBE69A07359}" srcOrd="4" destOrd="0" presId="urn:microsoft.com/office/officeart/2005/8/layout/arrow2"/>
    <dgm:cxn modelId="{2CCC7D79-9BC5-4114-8A05-953BFEA2BADC}" type="presParOf" srcId="{114DE973-B5F7-4601-B566-76ADB15F51A4}" destId="{FF441231-B22F-42CE-B53B-80FB868D74AB}" srcOrd="5" destOrd="0" presId="urn:microsoft.com/office/officeart/2005/8/layout/arrow2"/>
    <dgm:cxn modelId="{EEEC2D2F-5C2F-4B10-A1D9-22472052D403}" type="presParOf" srcId="{114DE973-B5F7-4601-B566-76ADB15F51A4}" destId="{C3949EEC-5999-42E5-8D41-ECA289CB13BE}" srcOrd="6" destOrd="0" presId="urn:microsoft.com/office/officeart/2005/8/layout/arrow2"/>
    <dgm:cxn modelId="{4440D279-A828-46E6-B471-D6177788014A}" type="presParOf" srcId="{114DE973-B5F7-4601-B566-76ADB15F51A4}" destId="{CE91E45F-B072-42B6-ADE7-E4452639DE32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CC323A-AD62-4C82-9DE3-EAD51BEB57B0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445FD71-0C27-471E-9382-DCCA76B8558D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>
            <a:lnSpc>
              <a:spcPct val="100000"/>
            </a:lnSpc>
          </a:pPr>
          <a:r>
            <a: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внедрения новых технологий формирования образовательных программ всех уровней, отражающих потребности реального сектора экономики, на основе сопряжения </a:t>
          </a:r>
          <a:r>
            <a:rPr lang="ru-RU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ФГОСов</a:t>
          </a:r>
          <a:r>
            <a: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и профессиональных стандартов</a:t>
          </a:r>
          <a:endParaRPr lang="ru-RU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D6A017D-FC99-4A69-92A4-5FAC68F44291}" type="parTrans" cxnId="{5A50BA84-545B-4809-90FC-4E88F6E7BF94}">
      <dgm:prSet/>
      <dgm:spPr/>
      <dgm:t>
        <a:bodyPr/>
        <a:lstStyle/>
        <a:p>
          <a:endParaRPr lang="ru-RU"/>
        </a:p>
      </dgm:t>
    </dgm:pt>
    <dgm:pt modelId="{569FF593-DA88-4D51-B0F9-5D20C41C34FD}" type="sibTrans" cxnId="{5A50BA84-545B-4809-90FC-4E88F6E7BF94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94569F05-F3FC-4612-9DD9-996B1BAA6905}">
      <dgm:prSet custT="1"/>
      <dgm:spPr>
        <a:solidFill>
          <a:srgbClr val="93B3E1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Разработка ОПОП и учебных планов по новым профессиям и специальностям во взаимодействии  с работодателями, согласование вариативной части создания учебно-методических комплексов по дисциплинам и профессиональным модулям, обеспечивающим формирование профессиональных компетенций (трудовых функций);</a:t>
          </a:r>
          <a:endParaRPr lang="ru-RU" sz="1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B66F745-44D3-459B-824B-14ABB185E9F0}" type="parTrans" cxnId="{CC5D47BC-371D-4AF2-9B68-960BBA7EFEBA}">
      <dgm:prSet/>
      <dgm:spPr/>
      <dgm:t>
        <a:bodyPr/>
        <a:lstStyle/>
        <a:p>
          <a:endParaRPr lang="ru-RU"/>
        </a:p>
      </dgm:t>
    </dgm:pt>
    <dgm:pt modelId="{F34C7237-E35E-467E-89C8-BC515B92711C}" type="sibTrans" cxnId="{CC5D47BC-371D-4AF2-9B68-960BBA7EFEBA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73204783-7967-4AF2-958C-E6799DE8644B}">
      <dgm:prSet custT="1"/>
      <dgm:spPr>
        <a:solidFill>
          <a:srgbClr val="0450C2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внедрение новых форм практики и организации учебного процесса</a:t>
          </a:r>
          <a:endParaRPr lang="ru-RU" sz="14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F31BB798-89A2-4D66-A8BD-9A53355607C7}" type="parTrans" cxnId="{251020A0-DB0B-434A-A676-A06CE87C6F8E}">
      <dgm:prSet/>
      <dgm:spPr/>
      <dgm:t>
        <a:bodyPr/>
        <a:lstStyle/>
        <a:p>
          <a:endParaRPr lang="ru-RU"/>
        </a:p>
      </dgm:t>
    </dgm:pt>
    <dgm:pt modelId="{24844166-F393-4FE0-8DAC-BD874D046AC3}" type="sibTrans" cxnId="{251020A0-DB0B-434A-A676-A06CE87C6F8E}">
      <dgm:prSet/>
      <dgm:spPr/>
      <dgm:t>
        <a:bodyPr/>
        <a:lstStyle/>
        <a:p>
          <a:endParaRPr lang="ru-RU"/>
        </a:p>
      </dgm:t>
    </dgm:pt>
    <dgm:pt modelId="{7462FC46-6052-4E3F-905D-AEA965AA05DB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использование дистанционных технологий и сетевого взаимодействия всех заинтересованных сторон</a:t>
          </a:r>
          <a:endParaRPr lang="ru-RU" sz="12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F5E260E5-5200-4A98-B97A-02036EB4FAA4}" type="parTrans" cxnId="{BB683129-8F43-49CD-B9A0-0459524C7267}">
      <dgm:prSet/>
      <dgm:spPr/>
      <dgm:t>
        <a:bodyPr/>
        <a:lstStyle/>
        <a:p>
          <a:endParaRPr lang="ru-RU"/>
        </a:p>
      </dgm:t>
    </dgm:pt>
    <dgm:pt modelId="{F7D436E4-E82B-4B84-8DDF-DAEF447E8F6A}" type="sibTrans" cxnId="{BB683129-8F43-49CD-B9A0-0459524C7267}">
      <dgm:prSet/>
      <dgm:spPr>
        <a:solidFill>
          <a:srgbClr val="0450C2"/>
        </a:solidFill>
      </dgm:spPr>
      <dgm:t>
        <a:bodyPr/>
        <a:lstStyle/>
        <a:p>
          <a:endParaRPr lang="ru-RU"/>
        </a:p>
      </dgm:t>
    </dgm:pt>
    <dgm:pt modelId="{1D411274-AFB6-4AFE-A20C-44D51DE9EB6E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Масштабное повышение квалификации педагогических кадров </a:t>
          </a:r>
          <a:endParaRPr lang="ru-RU" sz="1200" b="1" dirty="0">
            <a:solidFill>
              <a:schemeClr val="bg1"/>
            </a:solidFill>
          </a:endParaRPr>
        </a:p>
      </dgm:t>
    </dgm:pt>
    <dgm:pt modelId="{BE15BB76-3AE0-4484-9DE3-703FB08B1810}" type="parTrans" cxnId="{127B4C68-4988-4FBB-AC50-45A6E6384598}">
      <dgm:prSet/>
      <dgm:spPr/>
      <dgm:t>
        <a:bodyPr/>
        <a:lstStyle/>
        <a:p>
          <a:endParaRPr lang="ru-RU"/>
        </a:p>
      </dgm:t>
    </dgm:pt>
    <dgm:pt modelId="{DCB73077-6012-421A-93ED-2D7CB48559ED}" type="sibTrans" cxnId="{127B4C68-4988-4FBB-AC50-45A6E6384598}">
      <dgm:prSet/>
      <dgm:spPr/>
      <dgm:t>
        <a:bodyPr/>
        <a:lstStyle/>
        <a:p>
          <a:endParaRPr lang="ru-RU"/>
        </a:p>
      </dgm:t>
    </dgm:pt>
    <dgm:pt modelId="{4A3CFCD5-5010-41F3-92EE-4A8CF3AC1DDE}" type="pres">
      <dgm:prSet presAssocID="{E1CC323A-AD62-4C82-9DE3-EAD51BEB57B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3E5565-8BD9-4778-86DB-D91BC5EF0F5C}" type="pres">
      <dgm:prSet presAssocID="{2445FD71-0C27-471E-9382-DCCA76B8558D}" presName="node" presStyleLbl="node1" presStyleIdx="0" presStyleCnt="5" custScaleX="206612" custScaleY="102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4BE89-0F9E-4E98-A82E-EF414D7A3B01}" type="pres">
      <dgm:prSet presAssocID="{569FF593-DA88-4D51-B0F9-5D20C41C34F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32CCCEB1-9F48-45C1-A6F7-49F6C20D77D4}" type="pres">
      <dgm:prSet presAssocID="{569FF593-DA88-4D51-B0F9-5D20C41C34FD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2A7DB8D1-604F-4942-BCFD-0B5054A2007B}" type="pres">
      <dgm:prSet presAssocID="{94569F05-F3FC-4612-9DD9-996B1BAA6905}" presName="node" presStyleLbl="node1" presStyleIdx="1" presStyleCnt="5" custScaleX="264024" custScaleY="107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D761A5-1404-44E9-9937-3853D22E16EF}" type="pres">
      <dgm:prSet presAssocID="{F34C7237-E35E-467E-89C8-BC515B92711C}" presName="sibTrans" presStyleLbl="sibTrans2D1" presStyleIdx="1" presStyleCnt="4"/>
      <dgm:spPr/>
      <dgm:t>
        <a:bodyPr/>
        <a:lstStyle/>
        <a:p>
          <a:endParaRPr lang="ru-RU"/>
        </a:p>
      </dgm:t>
    </dgm:pt>
    <dgm:pt modelId="{D6972AC6-CA92-4540-8469-6456EB55BCF4}" type="pres">
      <dgm:prSet presAssocID="{F34C7237-E35E-467E-89C8-BC515B92711C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51E1EC94-FA3F-4709-A455-D1B42F5C2BF7}" type="pres">
      <dgm:prSet presAssocID="{7462FC46-6052-4E3F-905D-AEA965AA05DB}" presName="node" presStyleLbl="node1" presStyleIdx="2" presStyleCnt="5" custScaleX="249924" custScaleY="106625" custLinFactNeighborX="-7560" custLinFactNeighborY="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801B1-F2CD-4107-9E8E-5EC8775DEC52}" type="pres">
      <dgm:prSet presAssocID="{F7D436E4-E82B-4B84-8DDF-DAEF447E8F6A}" presName="sibTrans" presStyleLbl="sibTrans2D1" presStyleIdx="2" presStyleCnt="4"/>
      <dgm:spPr/>
      <dgm:t>
        <a:bodyPr/>
        <a:lstStyle/>
        <a:p>
          <a:endParaRPr lang="ru-RU"/>
        </a:p>
      </dgm:t>
    </dgm:pt>
    <dgm:pt modelId="{DC4F2C3D-BF7C-44DE-905A-C9A617C15960}" type="pres">
      <dgm:prSet presAssocID="{F7D436E4-E82B-4B84-8DDF-DAEF447E8F6A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D716D501-6D4F-45F8-97F0-AF93D6A30C08}" type="pres">
      <dgm:prSet presAssocID="{73204783-7967-4AF2-958C-E6799DE8644B}" presName="node" presStyleLbl="node1" presStyleIdx="3" presStyleCnt="5" custScaleX="217134" custScaleY="93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11FEA2-01C1-4351-B685-798C239D5116}" type="pres">
      <dgm:prSet presAssocID="{24844166-F393-4FE0-8DAC-BD874D046AC3}" presName="sibTrans" presStyleLbl="sibTrans2D1" presStyleIdx="3" presStyleCnt="4"/>
      <dgm:spPr/>
      <dgm:t>
        <a:bodyPr/>
        <a:lstStyle/>
        <a:p>
          <a:endParaRPr lang="ru-RU"/>
        </a:p>
      </dgm:t>
    </dgm:pt>
    <dgm:pt modelId="{872B9866-8260-4EB6-9EBD-5B8545D2E53E}" type="pres">
      <dgm:prSet presAssocID="{24844166-F393-4FE0-8DAC-BD874D046AC3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DC633581-A185-4E87-A38C-85A152D4B1F0}" type="pres">
      <dgm:prSet presAssocID="{1D411274-AFB6-4AFE-A20C-44D51DE9EB6E}" presName="node" presStyleLbl="node1" presStyleIdx="4" presStyleCnt="5" custScaleX="188832" custScaleY="992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7B4C68-4988-4FBB-AC50-45A6E6384598}" srcId="{E1CC323A-AD62-4C82-9DE3-EAD51BEB57B0}" destId="{1D411274-AFB6-4AFE-A20C-44D51DE9EB6E}" srcOrd="4" destOrd="0" parTransId="{BE15BB76-3AE0-4484-9DE3-703FB08B1810}" sibTransId="{DCB73077-6012-421A-93ED-2D7CB48559ED}"/>
    <dgm:cxn modelId="{2C6B7163-FB28-4BF3-A915-812EB1905A2E}" type="presOf" srcId="{F34C7237-E35E-467E-89C8-BC515B92711C}" destId="{D6972AC6-CA92-4540-8469-6456EB55BCF4}" srcOrd="1" destOrd="0" presId="urn:microsoft.com/office/officeart/2005/8/layout/process1"/>
    <dgm:cxn modelId="{251020A0-DB0B-434A-A676-A06CE87C6F8E}" srcId="{E1CC323A-AD62-4C82-9DE3-EAD51BEB57B0}" destId="{73204783-7967-4AF2-958C-E6799DE8644B}" srcOrd="3" destOrd="0" parTransId="{F31BB798-89A2-4D66-A8BD-9A53355607C7}" sibTransId="{24844166-F393-4FE0-8DAC-BD874D046AC3}"/>
    <dgm:cxn modelId="{D6696E1E-2A04-4F2C-92EE-96E8B791A944}" type="presOf" srcId="{24844166-F393-4FE0-8DAC-BD874D046AC3}" destId="{872B9866-8260-4EB6-9EBD-5B8545D2E53E}" srcOrd="1" destOrd="0" presId="urn:microsoft.com/office/officeart/2005/8/layout/process1"/>
    <dgm:cxn modelId="{17E3D358-D41C-4C25-AAA0-19386766597D}" type="presOf" srcId="{E1CC323A-AD62-4C82-9DE3-EAD51BEB57B0}" destId="{4A3CFCD5-5010-41F3-92EE-4A8CF3AC1DDE}" srcOrd="0" destOrd="0" presId="urn:microsoft.com/office/officeart/2005/8/layout/process1"/>
    <dgm:cxn modelId="{CC5D47BC-371D-4AF2-9B68-960BBA7EFEBA}" srcId="{E1CC323A-AD62-4C82-9DE3-EAD51BEB57B0}" destId="{94569F05-F3FC-4612-9DD9-996B1BAA6905}" srcOrd="1" destOrd="0" parTransId="{AB66F745-44D3-459B-824B-14ABB185E9F0}" sibTransId="{F34C7237-E35E-467E-89C8-BC515B92711C}"/>
    <dgm:cxn modelId="{491A9A7C-8380-431E-B1E7-6E15D26C9C75}" type="presOf" srcId="{1D411274-AFB6-4AFE-A20C-44D51DE9EB6E}" destId="{DC633581-A185-4E87-A38C-85A152D4B1F0}" srcOrd="0" destOrd="0" presId="urn:microsoft.com/office/officeart/2005/8/layout/process1"/>
    <dgm:cxn modelId="{E1D304A8-3DF3-491B-8380-1B98BF5BA800}" type="presOf" srcId="{7462FC46-6052-4E3F-905D-AEA965AA05DB}" destId="{51E1EC94-FA3F-4709-A455-D1B42F5C2BF7}" srcOrd="0" destOrd="0" presId="urn:microsoft.com/office/officeart/2005/8/layout/process1"/>
    <dgm:cxn modelId="{CEC0FB6D-FE38-47D3-B87D-F0D1BBAE3D2D}" type="presOf" srcId="{569FF593-DA88-4D51-B0F9-5D20C41C34FD}" destId="{1294BE89-0F9E-4E98-A82E-EF414D7A3B01}" srcOrd="0" destOrd="0" presId="urn:microsoft.com/office/officeart/2005/8/layout/process1"/>
    <dgm:cxn modelId="{05098A7B-FD88-40F8-AFF2-C5C348C79C7C}" type="presOf" srcId="{F7D436E4-E82B-4B84-8DDF-DAEF447E8F6A}" destId="{DC4F2C3D-BF7C-44DE-905A-C9A617C15960}" srcOrd="1" destOrd="0" presId="urn:microsoft.com/office/officeart/2005/8/layout/process1"/>
    <dgm:cxn modelId="{BB683129-8F43-49CD-B9A0-0459524C7267}" srcId="{E1CC323A-AD62-4C82-9DE3-EAD51BEB57B0}" destId="{7462FC46-6052-4E3F-905D-AEA965AA05DB}" srcOrd="2" destOrd="0" parTransId="{F5E260E5-5200-4A98-B97A-02036EB4FAA4}" sibTransId="{F7D436E4-E82B-4B84-8DDF-DAEF447E8F6A}"/>
    <dgm:cxn modelId="{7E902E51-649F-49F9-8852-87F9C8305912}" type="presOf" srcId="{94569F05-F3FC-4612-9DD9-996B1BAA6905}" destId="{2A7DB8D1-604F-4942-BCFD-0B5054A2007B}" srcOrd="0" destOrd="0" presId="urn:microsoft.com/office/officeart/2005/8/layout/process1"/>
    <dgm:cxn modelId="{AC308C87-067B-4DE9-A8EC-CA69D093BA07}" type="presOf" srcId="{73204783-7967-4AF2-958C-E6799DE8644B}" destId="{D716D501-6D4F-45F8-97F0-AF93D6A30C08}" srcOrd="0" destOrd="0" presId="urn:microsoft.com/office/officeart/2005/8/layout/process1"/>
    <dgm:cxn modelId="{232067C8-6DA1-413D-B81F-A3CD0A51AD3F}" type="presOf" srcId="{F7D436E4-E82B-4B84-8DDF-DAEF447E8F6A}" destId="{378801B1-F2CD-4107-9E8E-5EC8775DEC52}" srcOrd="0" destOrd="0" presId="urn:microsoft.com/office/officeart/2005/8/layout/process1"/>
    <dgm:cxn modelId="{84750260-7BCC-4F7B-AF5C-9BEFB976C273}" type="presOf" srcId="{569FF593-DA88-4D51-B0F9-5D20C41C34FD}" destId="{32CCCEB1-9F48-45C1-A6F7-49F6C20D77D4}" srcOrd="1" destOrd="0" presId="urn:microsoft.com/office/officeart/2005/8/layout/process1"/>
    <dgm:cxn modelId="{9D12D0C6-81C1-4607-8B8B-1FE57135B3E0}" type="presOf" srcId="{F34C7237-E35E-467E-89C8-BC515B92711C}" destId="{90D761A5-1404-44E9-9937-3853D22E16EF}" srcOrd="0" destOrd="0" presId="urn:microsoft.com/office/officeart/2005/8/layout/process1"/>
    <dgm:cxn modelId="{546BE3BD-3B04-4BEA-8063-CED28006B3B9}" type="presOf" srcId="{24844166-F393-4FE0-8DAC-BD874D046AC3}" destId="{3C11FEA2-01C1-4351-B685-798C239D5116}" srcOrd="0" destOrd="0" presId="urn:microsoft.com/office/officeart/2005/8/layout/process1"/>
    <dgm:cxn modelId="{5A50BA84-545B-4809-90FC-4E88F6E7BF94}" srcId="{E1CC323A-AD62-4C82-9DE3-EAD51BEB57B0}" destId="{2445FD71-0C27-471E-9382-DCCA76B8558D}" srcOrd="0" destOrd="0" parTransId="{BD6A017D-FC99-4A69-92A4-5FAC68F44291}" sibTransId="{569FF593-DA88-4D51-B0F9-5D20C41C34FD}"/>
    <dgm:cxn modelId="{7CBE90F7-CEAA-47E9-86E7-EB761923FCEC}" type="presOf" srcId="{2445FD71-0C27-471E-9382-DCCA76B8558D}" destId="{603E5565-8BD9-4778-86DB-D91BC5EF0F5C}" srcOrd="0" destOrd="0" presId="urn:microsoft.com/office/officeart/2005/8/layout/process1"/>
    <dgm:cxn modelId="{B4394D6C-8D71-4721-864B-9456E7454BA1}" type="presParOf" srcId="{4A3CFCD5-5010-41F3-92EE-4A8CF3AC1DDE}" destId="{603E5565-8BD9-4778-86DB-D91BC5EF0F5C}" srcOrd="0" destOrd="0" presId="urn:microsoft.com/office/officeart/2005/8/layout/process1"/>
    <dgm:cxn modelId="{351DB6BF-2A3A-4B46-8F95-92C15FA30F13}" type="presParOf" srcId="{4A3CFCD5-5010-41F3-92EE-4A8CF3AC1DDE}" destId="{1294BE89-0F9E-4E98-A82E-EF414D7A3B01}" srcOrd="1" destOrd="0" presId="urn:microsoft.com/office/officeart/2005/8/layout/process1"/>
    <dgm:cxn modelId="{5FD2EB7F-401A-435A-BC8F-F0B45B6957B7}" type="presParOf" srcId="{1294BE89-0F9E-4E98-A82E-EF414D7A3B01}" destId="{32CCCEB1-9F48-45C1-A6F7-49F6C20D77D4}" srcOrd="0" destOrd="0" presId="urn:microsoft.com/office/officeart/2005/8/layout/process1"/>
    <dgm:cxn modelId="{C4CE89D3-0EA9-450B-B4DD-2A4448456757}" type="presParOf" srcId="{4A3CFCD5-5010-41F3-92EE-4A8CF3AC1DDE}" destId="{2A7DB8D1-604F-4942-BCFD-0B5054A2007B}" srcOrd="2" destOrd="0" presId="urn:microsoft.com/office/officeart/2005/8/layout/process1"/>
    <dgm:cxn modelId="{A1B104D5-83D7-4C91-9109-8CBC4B5B7B88}" type="presParOf" srcId="{4A3CFCD5-5010-41F3-92EE-4A8CF3AC1DDE}" destId="{90D761A5-1404-44E9-9937-3853D22E16EF}" srcOrd="3" destOrd="0" presId="urn:microsoft.com/office/officeart/2005/8/layout/process1"/>
    <dgm:cxn modelId="{AD8345BD-AA7C-4E42-A59C-921C9FABEAF2}" type="presParOf" srcId="{90D761A5-1404-44E9-9937-3853D22E16EF}" destId="{D6972AC6-CA92-4540-8469-6456EB55BCF4}" srcOrd="0" destOrd="0" presId="urn:microsoft.com/office/officeart/2005/8/layout/process1"/>
    <dgm:cxn modelId="{8BCFF19B-369F-4FF1-914A-3BD29C008473}" type="presParOf" srcId="{4A3CFCD5-5010-41F3-92EE-4A8CF3AC1DDE}" destId="{51E1EC94-FA3F-4709-A455-D1B42F5C2BF7}" srcOrd="4" destOrd="0" presId="urn:microsoft.com/office/officeart/2005/8/layout/process1"/>
    <dgm:cxn modelId="{A90CDC0F-EC5A-4312-A8DA-7A807C40014F}" type="presParOf" srcId="{4A3CFCD5-5010-41F3-92EE-4A8CF3AC1DDE}" destId="{378801B1-F2CD-4107-9E8E-5EC8775DEC52}" srcOrd="5" destOrd="0" presId="urn:microsoft.com/office/officeart/2005/8/layout/process1"/>
    <dgm:cxn modelId="{3FF7DF4F-7C86-4FD3-A4CB-E677D94B678F}" type="presParOf" srcId="{378801B1-F2CD-4107-9E8E-5EC8775DEC52}" destId="{DC4F2C3D-BF7C-44DE-905A-C9A617C15960}" srcOrd="0" destOrd="0" presId="urn:microsoft.com/office/officeart/2005/8/layout/process1"/>
    <dgm:cxn modelId="{99AFDC87-8E8C-4FFD-B0A3-97FD9E67CFB0}" type="presParOf" srcId="{4A3CFCD5-5010-41F3-92EE-4A8CF3AC1DDE}" destId="{D716D501-6D4F-45F8-97F0-AF93D6A30C08}" srcOrd="6" destOrd="0" presId="urn:microsoft.com/office/officeart/2005/8/layout/process1"/>
    <dgm:cxn modelId="{90FF09F9-6597-42DB-91F1-049123C0C0DD}" type="presParOf" srcId="{4A3CFCD5-5010-41F3-92EE-4A8CF3AC1DDE}" destId="{3C11FEA2-01C1-4351-B685-798C239D5116}" srcOrd="7" destOrd="0" presId="urn:microsoft.com/office/officeart/2005/8/layout/process1"/>
    <dgm:cxn modelId="{3CC4B228-4BB1-4CCC-BACB-AE0FD6B3B526}" type="presParOf" srcId="{3C11FEA2-01C1-4351-B685-798C239D5116}" destId="{872B9866-8260-4EB6-9EBD-5B8545D2E53E}" srcOrd="0" destOrd="0" presId="urn:microsoft.com/office/officeart/2005/8/layout/process1"/>
    <dgm:cxn modelId="{0F3A8B81-0D5D-4E7E-9D28-2A4787EAEEDD}" type="presParOf" srcId="{4A3CFCD5-5010-41F3-92EE-4A8CF3AC1DDE}" destId="{DC633581-A185-4E87-A38C-85A152D4B1F0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C4B05A-17BC-441E-856A-0DA3CA993544}">
      <dsp:nvSpPr>
        <dsp:cNvPr id="0" name=""/>
        <dsp:cNvSpPr/>
      </dsp:nvSpPr>
      <dsp:spPr>
        <a:xfrm>
          <a:off x="758587" y="0"/>
          <a:ext cx="7740188" cy="407196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F014A3-E8D0-4867-B060-8A185CF87AC8}">
      <dsp:nvSpPr>
        <dsp:cNvPr id="0" name=""/>
        <dsp:cNvSpPr/>
      </dsp:nvSpPr>
      <dsp:spPr>
        <a:xfrm>
          <a:off x="1598818" y="2326838"/>
          <a:ext cx="436332" cy="436328"/>
        </a:xfrm>
        <a:prstGeom prst="ellipse">
          <a:avLst/>
        </a:prstGeom>
        <a:solidFill>
          <a:srgbClr val="0450C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0F1262-5C0E-4AC3-BFC9-75206327B05D}">
      <dsp:nvSpPr>
        <dsp:cNvPr id="0" name=""/>
        <dsp:cNvSpPr/>
      </dsp:nvSpPr>
      <dsp:spPr>
        <a:xfrm>
          <a:off x="758574" y="2964955"/>
          <a:ext cx="2112771" cy="11529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402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Проведение аудита  готовности образовательной организации к переходу на обучение по профессиям и специальностям по ТОП-50</a:t>
          </a:r>
          <a:endParaRPr lang="ru-RU" sz="1400" b="1" kern="1200" dirty="0"/>
        </a:p>
      </dsp:txBody>
      <dsp:txXfrm>
        <a:off x="758574" y="2964955"/>
        <a:ext cx="2112771" cy="1152971"/>
      </dsp:txXfrm>
    </dsp:sp>
    <dsp:sp modelId="{BF306AA4-6602-4A72-B989-3CD8D325982C}">
      <dsp:nvSpPr>
        <dsp:cNvPr id="0" name=""/>
        <dsp:cNvSpPr/>
      </dsp:nvSpPr>
      <dsp:spPr>
        <a:xfrm>
          <a:off x="3408582" y="1421957"/>
          <a:ext cx="387515" cy="387515"/>
        </a:xfrm>
        <a:prstGeom prst="ellipse">
          <a:avLst/>
        </a:prstGeom>
        <a:solidFill>
          <a:srgbClr val="0450C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6E2AD-AA6D-4C62-AB3C-6ED0C694C4ED}">
      <dsp:nvSpPr>
        <dsp:cNvPr id="0" name=""/>
        <dsp:cNvSpPr/>
      </dsp:nvSpPr>
      <dsp:spPr>
        <a:xfrm>
          <a:off x="4895168" y="1551228"/>
          <a:ext cx="1595490" cy="18608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09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Доведение МТБ ПОО до лицензионных требований (с учетом сетевых форматов взаимодействия, дуального обучения и др.)</a:t>
          </a:r>
          <a:endParaRPr lang="ru-RU" sz="1600" b="1" kern="1200" dirty="0"/>
        </a:p>
      </dsp:txBody>
      <dsp:txXfrm>
        <a:off x="4895168" y="1551228"/>
        <a:ext cx="1595490" cy="1860888"/>
      </dsp:txXfrm>
    </dsp:sp>
    <dsp:sp modelId="{6F1616C1-DD8D-49DC-86C1-6CBE69A07359}">
      <dsp:nvSpPr>
        <dsp:cNvPr id="0" name=""/>
        <dsp:cNvSpPr/>
      </dsp:nvSpPr>
      <dsp:spPr>
        <a:xfrm>
          <a:off x="5412249" y="710977"/>
          <a:ext cx="412312" cy="412308"/>
        </a:xfrm>
        <a:prstGeom prst="ellipse">
          <a:avLst/>
        </a:prstGeom>
        <a:solidFill>
          <a:srgbClr val="0450C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41231-B22F-42CE-B53B-80FB868D74AB}">
      <dsp:nvSpPr>
        <dsp:cNvPr id="0" name=""/>
        <dsp:cNvSpPr/>
      </dsp:nvSpPr>
      <dsp:spPr>
        <a:xfrm>
          <a:off x="6640299" y="1098791"/>
          <a:ext cx="1460737" cy="2516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969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Определение направлений развития МТБ</a:t>
          </a:r>
          <a:endParaRPr lang="ru-RU" sz="1600" b="1" kern="1200" dirty="0"/>
        </a:p>
      </dsp:txBody>
      <dsp:txXfrm>
        <a:off x="6640299" y="1098791"/>
        <a:ext cx="1460737" cy="2516474"/>
      </dsp:txXfrm>
    </dsp:sp>
    <dsp:sp modelId="{C3949EEC-5999-42E5-8D41-ECA289CB13BE}">
      <dsp:nvSpPr>
        <dsp:cNvPr id="0" name=""/>
        <dsp:cNvSpPr/>
      </dsp:nvSpPr>
      <dsp:spPr>
        <a:xfrm>
          <a:off x="7157373" y="387808"/>
          <a:ext cx="462575" cy="462575"/>
        </a:xfrm>
        <a:prstGeom prst="ellipse">
          <a:avLst/>
        </a:prstGeom>
        <a:solidFill>
          <a:srgbClr val="0450C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91E45F-B072-42B6-ADE7-E4452639DE32}">
      <dsp:nvSpPr>
        <dsp:cNvPr id="0" name=""/>
        <dsp:cNvSpPr/>
      </dsp:nvSpPr>
      <dsp:spPr>
        <a:xfrm>
          <a:off x="2627785" y="2197576"/>
          <a:ext cx="2480593" cy="1693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109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Выявление соответствия материально-технической базы профессиональной образовательной организации требованиям ФГОС;</a:t>
          </a:r>
          <a:endParaRPr lang="ru-RU" sz="1600" b="1" kern="1200" dirty="0"/>
        </a:p>
      </dsp:txBody>
      <dsp:txXfrm>
        <a:off x="2627785" y="2197576"/>
        <a:ext cx="2480593" cy="169389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3E5565-8BD9-4778-86DB-D91BC5EF0F5C}">
      <dsp:nvSpPr>
        <dsp:cNvPr id="0" name=""/>
        <dsp:cNvSpPr/>
      </dsp:nvSpPr>
      <dsp:spPr>
        <a:xfrm>
          <a:off x="9716" y="143051"/>
          <a:ext cx="1442436" cy="4214491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внедрения новых технологий формирования образовательных программ всех уровней, отражающих потребности реального сектора экономики, на основе сопряжения </a:t>
          </a:r>
          <a:r>
            <a:rPr lang="ru-RU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ФГОСов</a:t>
          </a:r>
          <a:r>
            <a:rPr lang="ru-RU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и профессиональных стандартов</a:t>
          </a:r>
          <a:endParaRPr lang="ru-RU" sz="1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9716" y="143051"/>
        <a:ext cx="1442436" cy="4214491"/>
      </dsp:txXfrm>
    </dsp:sp>
    <dsp:sp modelId="{1294BE89-0F9E-4E98-A82E-EF414D7A3B01}">
      <dsp:nvSpPr>
        <dsp:cNvPr id="0" name=""/>
        <dsp:cNvSpPr/>
      </dsp:nvSpPr>
      <dsp:spPr>
        <a:xfrm>
          <a:off x="1521966" y="2163727"/>
          <a:ext cx="148005" cy="173138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521966" y="2163727"/>
        <a:ext cx="148005" cy="173138"/>
      </dsp:txXfrm>
    </dsp:sp>
    <dsp:sp modelId="{2A7DB8D1-604F-4942-BCFD-0B5054A2007B}">
      <dsp:nvSpPr>
        <dsp:cNvPr id="0" name=""/>
        <dsp:cNvSpPr/>
      </dsp:nvSpPr>
      <dsp:spPr>
        <a:xfrm>
          <a:off x="1731407" y="60535"/>
          <a:ext cx="1843251" cy="4379522"/>
        </a:xfrm>
        <a:prstGeom prst="roundRect">
          <a:avLst>
            <a:gd name="adj" fmla="val 10000"/>
          </a:avLst>
        </a:prstGeom>
        <a:solidFill>
          <a:srgbClr val="93B3E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Разработка ОПОП и учебных планов по новым профессиям и специальностям во взаимодействии  с работодателями, согласование вариативной части создания учебно-методических комплексов по дисциплинам и профессиональным модулям, обеспечивающим формирование профессиональных компетенций (трудовых функций);</a:t>
          </a:r>
          <a:endParaRPr lang="ru-RU" sz="12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1731407" y="60535"/>
        <a:ext cx="1843251" cy="4379522"/>
      </dsp:txXfrm>
    </dsp:sp>
    <dsp:sp modelId="{90D761A5-1404-44E9-9937-3853D22E16EF}">
      <dsp:nvSpPr>
        <dsp:cNvPr id="0" name=""/>
        <dsp:cNvSpPr/>
      </dsp:nvSpPr>
      <dsp:spPr>
        <a:xfrm rot="4524">
          <a:off x="3639194" y="2165115"/>
          <a:ext cx="136816" cy="173138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4524">
        <a:off x="3639194" y="2165115"/>
        <a:ext cx="136816" cy="173138"/>
      </dsp:txXfrm>
    </dsp:sp>
    <dsp:sp modelId="{51E1EC94-FA3F-4709-A455-D1B42F5C2BF7}">
      <dsp:nvSpPr>
        <dsp:cNvPr id="0" name=""/>
        <dsp:cNvSpPr/>
      </dsp:nvSpPr>
      <dsp:spPr>
        <a:xfrm>
          <a:off x="3832802" y="71441"/>
          <a:ext cx="1744813" cy="4363113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использование дистанционных технологий и сетевого взаимодействия всех заинтересованных сторон</a:t>
          </a:r>
          <a:endParaRPr lang="ru-RU" sz="12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3832802" y="71441"/>
        <a:ext cx="1744813" cy="4363113"/>
      </dsp:txXfrm>
    </dsp:sp>
    <dsp:sp modelId="{378801B1-F2CD-4107-9E8E-5EC8775DEC52}">
      <dsp:nvSpPr>
        <dsp:cNvPr id="0" name=""/>
        <dsp:cNvSpPr/>
      </dsp:nvSpPr>
      <dsp:spPr>
        <a:xfrm rot="21595191">
          <a:off x="5652707" y="2164991"/>
          <a:ext cx="159194" cy="173138"/>
        </a:xfrm>
        <a:prstGeom prst="rightArrow">
          <a:avLst>
            <a:gd name="adj1" fmla="val 60000"/>
            <a:gd name="adj2" fmla="val 50000"/>
          </a:avLst>
        </a:prstGeom>
        <a:solidFill>
          <a:srgbClr val="0450C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21595191">
        <a:off x="5652707" y="2164991"/>
        <a:ext cx="159194" cy="173138"/>
      </dsp:txXfrm>
    </dsp:sp>
    <dsp:sp modelId="{D716D501-6D4F-45F8-97F0-AF93D6A30C08}">
      <dsp:nvSpPr>
        <dsp:cNvPr id="0" name=""/>
        <dsp:cNvSpPr/>
      </dsp:nvSpPr>
      <dsp:spPr>
        <a:xfrm>
          <a:off x="5877982" y="334353"/>
          <a:ext cx="1515894" cy="3831887"/>
        </a:xfrm>
        <a:prstGeom prst="roundRect">
          <a:avLst>
            <a:gd name="adj" fmla="val 10000"/>
          </a:avLst>
        </a:prstGeom>
        <a:solidFill>
          <a:srgbClr val="0450C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внедрение новых форм практики и организации учебного процесса</a:t>
          </a:r>
          <a:endParaRPr lang="ru-RU" sz="14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5877982" y="334353"/>
        <a:ext cx="1515894" cy="3831887"/>
      </dsp:txXfrm>
    </dsp:sp>
    <dsp:sp modelId="{3C11FEA2-01C1-4351-B685-798C239D5116}">
      <dsp:nvSpPr>
        <dsp:cNvPr id="0" name=""/>
        <dsp:cNvSpPr/>
      </dsp:nvSpPr>
      <dsp:spPr>
        <a:xfrm>
          <a:off x="7463691" y="2163727"/>
          <a:ext cx="148005" cy="1731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7463691" y="2163727"/>
        <a:ext cx="148005" cy="173138"/>
      </dsp:txXfrm>
    </dsp:sp>
    <dsp:sp modelId="{DC633581-A185-4E87-A38C-85A152D4B1F0}">
      <dsp:nvSpPr>
        <dsp:cNvPr id="0" name=""/>
        <dsp:cNvSpPr/>
      </dsp:nvSpPr>
      <dsp:spPr>
        <a:xfrm>
          <a:off x="7673132" y="219531"/>
          <a:ext cx="1318307" cy="4061531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Масштабное повышение квалификации педагогических кадров </a:t>
          </a:r>
          <a:endParaRPr lang="ru-RU" sz="1200" b="1" kern="1200" dirty="0">
            <a:solidFill>
              <a:schemeClr val="bg1"/>
            </a:solidFill>
          </a:endParaRPr>
        </a:p>
      </dsp:txBody>
      <dsp:txXfrm>
        <a:off x="7673132" y="219531"/>
        <a:ext cx="1318307" cy="4061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2FDC1-C93B-405B-8F4A-210067355793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2B4D0-C121-4127-BAC4-A07DEAF12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2B4D0-C121-4127-BAC4-A07DEAF1236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2B4D0-C121-4127-BAC4-A07DEAF1236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2B4D0-C121-4127-BAC4-A07DEAF1236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459E8-D2D9-473E-99CD-4994402CD8C8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45CB8-7502-4B53-A01C-B5A62BD9E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14794"/>
            <a:ext cx="8715436" cy="2643206"/>
          </a:xfr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dirty="0" smtClean="0"/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</a:rPr>
              <a:t>ВЕДУЩИЙ ПРОФЕССИОНАЛЬНЫЙ ТЕХНИКУМ», ОБЕСПЕЧИВАЮЩИЙ ПОДГОТОВКУ КАДРОВ  ПО НАПРАВЛЕНИЮ «ОБСЛУЖИВАНИЕ ТРАНСПОРТА И ЛОГИСТИКА» В СООТВЕТСТВИИ С МЕЖДУНАРОДНЫМИ СТАНДАРТАМИ И ПЕРЕДОВЫМИ ТЕХНОЛОГИЯМИ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142852"/>
            <a:ext cx="2286016" cy="72547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СЦК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928670"/>
            <a:ext cx="5500726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Ремонт и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обслуживание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легковых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автомобилей</a:t>
            </a:r>
          </a:p>
          <a:p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http://smolenskteh.ru/wp-content/uploads/2017/02/DSC0021_800x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988780"/>
            <a:ext cx="4429156" cy="2940550"/>
          </a:xfrm>
          <a:prstGeom prst="rect">
            <a:avLst/>
          </a:prstGeom>
          <a:noFill/>
        </p:spPr>
      </p:pic>
      <p:pic>
        <p:nvPicPr>
          <p:cNvPr id="11" name="Picture 4" descr="http://smolenskteh.ru/wp-content/uploads/2017/02/DSC0049_800x531.jpg"/>
          <p:cNvPicPr>
            <a:picLocks noChangeAspect="1" noChangeArrowheads="1"/>
          </p:cNvPicPr>
          <p:nvPr/>
        </p:nvPicPr>
        <p:blipFill>
          <a:blip r:embed="rId4" cstate="print"/>
          <a:srcRect l="3232"/>
          <a:stretch>
            <a:fillRect/>
          </a:stretch>
        </p:blipFill>
        <p:spPr bwMode="auto">
          <a:xfrm>
            <a:off x="4714876" y="2986289"/>
            <a:ext cx="4278038" cy="2935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Работа в ТЕХНИКУМЕ\Абилимпикс\2017\Абелимпикс\III национальный чемпионат Абилимпикс\2 Инструктаж участников и экспертов по ТБ\IMG_3618.JPG"/>
          <p:cNvPicPr>
            <a:picLocks noChangeAspect="1" noChangeArrowheads="1"/>
          </p:cNvPicPr>
          <p:nvPr/>
        </p:nvPicPr>
        <p:blipFill>
          <a:blip r:embed="rId3" cstate="print"/>
          <a:srcRect t="11668"/>
          <a:stretch>
            <a:fillRect/>
          </a:stretch>
        </p:blipFill>
        <p:spPr bwMode="auto">
          <a:xfrm>
            <a:off x="142844" y="3000372"/>
            <a:ext cx="4429156" cy="2934272"/>
          </a:xfrm>
          <a:prstGeom prst="rect">
            <a:avLst/>
          </a:prstGeom>
          <a:noFill/>
        </p:spPr>
      </p:pic>
      <p:pic>
        <p:nvPicPr>
          <p:cNvPr id="6" name="Picture 5" descr="E:\Работа в ТЕХНИКУМЕ\Абилимпикс\2017\Абелимпикс\III национальный чемпионат Абилимпикс\2 Инструктаж участников и экспертов по ТБ\IMG_3622.JPG"/>
          <p:cNvPicPr>
            <a:picLocks noChangeAspect="1" noChangeArrowheads="1"/>
          </p:cNvPicPr>
          <p:nvPr/>
        </p:nvPicPr>
        <p:blipFill>
          <a:blip r:embed="rId4" cstate="print"/>
          <a:srcRect t="9059"/>
          <a:stretch>
            <a:fillRect/>
          </a:stretch>
        </p:blipFill>
        <p:spPr bwMode="auto">
          <a:xfrm>
            <a:off x="4714876" y="3000372"/>
            <a:ext cx="4270560" cy="2912755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14282" y="142852"/>
            <a:ext cx="2286016" cy="7254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Р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ЦК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928670"/>
            <a:ext cx="5500726" cy="95410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Ремонт и обслуживание автомобилей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282" y="2428868"/>
            <a:ext cx="871543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11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Подготовка материально-технической базы и образовательной организации в целом осуществлялась и продолжает осуществляться за счёт собственных средств организации: о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бновление автопарка  оборудованными учебными транспортными средствами, оснащение  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учебно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производственных мастерских  и лабораторий современным оборудованием и инструментом, подготовка  площадки для первоначальному обучению вождению ТС, согласно   Административному  регламенту МВД России по предоставлению соответствующей государственной услуги (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ПриказМВД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России от 20.10.2015 N 995).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2331" y="5579030"/>
            <a:ext cx="86793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Проведена </a:t>
            </a: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огромная работа по привлечению к сотрудничеству работодателей, а также представителей мелкого и среднего бизнеса.</a:t>
            </a:r>
            <a:endParaRPr lang="ru-RU" sz="2000" b="1" dirty="0">
              <a:solidFill>
                <a:srgbClr val="00319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715436" cy="121444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DejaVu Sans"/>
                <a:cs typeface="Arial" pitchFamily="34" charset="0"/>
              </a:rPr>
              <a:t>Информация о партнерских организациях:</a:t>
            </a:r>
            <a:endParaRPr lang="ru-RU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31032" y="2513239"/>
          <a:ext cx="8570124" cy="3910954"/>
        </p:xfrm>
        <a:graphic>
          <a:graphicData uri="http://schemas.openxmlformats.org/drawingml/2006/table">
            <a:tbl>
              <a:tblPr/>
              <a:tblGrid>
                <a:gridCol w="5784042"/>
                <a:gridCol w="2786082"/>
              </a:tblGrid>
              <a:tr h="234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latin typeface="+mn-lt"/>
                          <a:ea typeface="DejaVu Sans"/>
                          <a:cs typeface="Times New Roman"/>
                        </a:rPr>
                        <a:t>Наименование организации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50">
                          <a:latin typeface="+mn-lt"/>
                          <a:ea typeface="DejaVu Sans"/>
                          <a:cs typeface="Times New Roman"/>
                        </a:rPr>
                        <a:t>Наличие договоров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0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latin typeface="+mn-lt"/>
                          <a:ea typeface="DejaVu Sans"/>
                          <a:cs typeface="Times New Roman"/>
                        </a:rPr>
                        <a:t>Федеральное государственное бюджетное образовательное учреждение высшего профессионального образования «Смоленская государственная сельскохозяйственная академия (ФГБОУ ВПО Смоленская ГСХА)»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50" dirty="0" smtClean="0">
                          <a:latin typeface="+mn-lt"/>
                          <a:ea typeface="DejaVu Sans"/>
                          <a:cs typeface="Times New Roman"/>
                        </a:rPr>
                        <a:t>Соглашение о сотрудничестве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n-lt"/>
                        <a:ea typeface="Calibri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Компания «Альфа-Транс»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Соглашение о сотрудничестве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Группа компаний РИВЕР, НЕСТА и др.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Международные автомобильные перевозки грузов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Соглашение о сотрудничестве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Группы компаний «Олакс»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Соглашение о сотрудничестве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+mn-lt"/>
                          <a:ea typeface="Calibri"/>
                          <a:cs typeface="Times New Roman"/>
                        </a:rPr>
                        <a:t>Группа компаний «Транзит»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Соглашение о сотрудничестве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ООО «</a:t>
                      </a:r>
                      <a:r>
                        <a:rPr lang="ru-RU" sz="1600" b="1" dirty="0" err="1">
                          <a:latin typeface="+mn-lt"/>
                          <a:ea typeface="Calibri"/>
                          <a:cs typeface="Times New Roman"/>
                        </a:rPr>
                        <a:t>СтройАвтоСервис</a:t>
                      </a: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»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+mn-lt"/>
                          <a:ea typeface="Calibri"/>
                          <a:cs typeface="Times New Roman"/>
                        </a:rPr>
                        <a:t>Соглашение о сотрудничестве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Ведущий техникум по направлению «Обслуживание транспорта и логистика»</a:t>
            </a:r>
            <a:endParaRPr lang="ru-RU" sz="2800" b="1" dirty="0">
              <a:solidFill>
                <a:schemeClr val="bg1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643306" y="1772816"/>
            <a:ext cx="2143140" cy="20133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kern="50" dirty="0" smtClean="0">
                <a:ea typeface="DejaVu Sans"/>
                <a:cs typeface="Times New Roman"/>
              </a:rPr>
              <a:t>Соглашение о сотрудничестве</a:t>
            </a:r>
            <a:endParaRPr lang="ru-RU" sz="1600" b="1" kern="50" dirty="0">
              <a:ea typeface="DejaVu Sans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3643314"/>
            <a:ext cx="4857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Ульяновский Авиационный Колледж – Межрегиональный Центр Компетенций</a:t>
            </a:r>
          </a:p>
          <a:p>
            <a:pPr algn="ctr"/>
            <a:r>
              <a:rPr lang="ru-RU" sz="28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в области обслуживания транспорта и логистики</a:t>
            </a:r>
            <a:endParaRPr lang="ru-RU" sz="2800" dirty="0">
              <a:solidFill>
                <a:srgbClr val="00319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F:\GE\tehobsluzhivan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285992"/>
            <a:ext cx="1857356" cy="1714512"/>
          </a:xfrm>
          <a:prstGeom prst="rect">
            <a:avLst/>
          </a:prstGeom>
          <a:noFill/>
        </p:spPr>
      </p:pic>
      <p:pic>
        <p:nvPicPr>
          <p:cNvPr id="6" name="Picture 5" descr="F:\GE\8285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500306"/>
            <a:ext cx="1757273" cy="1264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1785926"/>
          <a:ext cx="900115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21429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Методическое сопровождение в системе подготовки кадров осуществляется  за счёт: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240235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ru-RU" sz="2400" b="1" dirty="0" smtClean="0"/>
              <a:t>Разработаны ОПОП и учебные планы по новым профессиям и специальностям во взаимодействии  с работодателями, согласование вариативной части.</a:t>
            </a:r>
          </a:p>
          <a:p>
            <a:pPr>
              <a:buNone/>
            </a:pPr>
            <a:r>
              <a:rPr lang="ru-RU" sz="2400" b="1" dirty="0" smtClean="0"/>
              <a:t>  	Разработаны востребованные на рынке образовательных услуг программы дополнительного профессионального образования (профессиональной переподготовки и повышения квалификации),основные программы профессионального обучения (профессиональной подготовки, переподготовки и повышения квалификации)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9286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</a:t>
            </a:r>
            <a:r>
              <a:rPr lang="ru-RU" alt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 разработке  профессиональных модулей учтены  следующие факторы и условия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57554" y="2786058"/>
            <a:ext cx="2428892" cy="3143272"/>
          </a:xfrm>
          <a:prstGeom prst="round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TOP50_лог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3071810"/>
            <a:ext cx="1664361" cy="83327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28992" y="4071942"/>
            <a:ext cx="22860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Требования основного заказчика – государства (образовательные стандарты ФГОС)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786058"/>
            <a:ext cx="2428892" cy="3143272"/>
          </a:xfrm>
          <a:prstGeom prst="round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TOP50_лог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071810"/>
            <a:ext cx="1664361" cy="83327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00034" y="4071942"/>
            <a:ext cx="22860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Международные профессиональные стандарты, нормы, правила, в т.ч. WS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86512" y="2786058"/>
            <a:ext cx="2428892" cy="3143272"/>
          </a:xfrm>
          <a:prstGeom prst="round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TOP50_лог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3071810"/>
            <a:ext cx="1664361" cy="83327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215074" y="4071942"/>
            <a:ext cx="2571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Требования работодателей Национальные рамки квалификаций, профессиональные стандарты ПС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Двойная стрелка влево/вправо 13"/>
          <p:cNvSpPr/>
          <p:nvPr/>
        </p:nvSpPr>
        <p:spPr>
          <a:xfrm>
            <a:off x="2357422" y="5357826"/>
            <a:ext cx="4429156" cy="357190"/>
          </a:xfrm>
          <a:prstGeom prst="leftRightArrow">
            <a:avLst>
              <a:gd name="adj1" fmla="val 50000"/>
              <a:gd name="adj2" fmla="val 82632"/>
            </a:avLst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Основная задача образовательных программ: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143248"/>
            <a:ext cx="8229600" cy="307183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организация отвечающего мировым трендам, эффективного, современного профессионального образования, способного удовлетворить потребности производства и запросы обучающихся в профессиональном и личном развитии.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14810" y="1928802"/>
            <a:ext cx="484632" cy="1071570"/>
          </a:xfrm>
          <a:prstGeom prst="downArrow">
            <a:avLst/>
          </a:prstGeom>
          <a:solidFill>
            <a:srgbClr val="003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Профессиональное развитие и повышение профессиональной компетентности и квалификации педагогических кадров </a:t>
            </a:r>
            <a:b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357430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Обучение по программам, повышение профессиональной квалификации</a:t>
            </a:r>
          </a:p>
          <a:p>
            <a:r>
              <a:rPr lang="ru-RU" sz="2000" b="1" dirty="0" smtClean="0"/>
              <a:t>Организация повышения квалификации и стажировки  сотрудников  и преподавателей по направлению ТОП-50 </a:t>
            </a:r>
          </a:p>
          <a:p>
            <a:r>
              <a:rPr lang="ru-RU" sz="2000" b="1" dirty="0" smtClean="0"/>
              <a:t>Взаимодействие  с представителями всех профильных  департаментов и организаций, МЦК с целью реализации программ по ТОП-50</a:t>
            </a:r>
          </a:p>
          <a:p>
            <a:r>
              <a:rPr lang="ru-RU" sz="2000" b="1" i="1" dirty="0" smtClean="0"/>
              <a:t>повышение квалификации  </a:t>
            </a:r>
            <a:r>
              <a:rPr lang="ru-RU" sz="2000" b="1" dirty="0" smtClean="0"/>
              <a:t>преподавателей  и мастеров производственного обучения с учетом стандарта компетенции  </a:t>
            </a:r>
            <a:r>
              <a:rPr lang="ru-RU" sz="2000" b="1" dirty="0" err="1" smtClean="0"/>
              <a:t>WorldSkills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International</a:t>
            </a:r>
            <a:r>
              <a:rPr lang="ru-RU" sz="2000" b="1" dirty="0" smtClean="0"/>
              <a:t>  и  на основе применения современных технологий</a:t>
            </a:r>
          </a:p>
          <a:p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571480"/>
            <a:ext cx="9144000" cy="95410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Приоритетный проект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«Рабочие кадры для передовых технологий»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66437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285992"/>
            <a:ext cx="81439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В число приоритетных проектов в сфере образования включено направление «Подготовка высококвалифицированных специалистов и рабочих кадров с учетом современных стандартов и передовых технологий» («Рабочие кадры для передовых технологий».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TOP50_лог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188840"/>
            <a:ext cx="3571900" cy="1883365"/>
          </a:xfrm>
          <a:prstGeom prst="rect">
            <a:avLst/>
          </a:prstGeom>
        </p:spPr>
      </p:pic>
      <p:pic>
        <p:nvPicPr>
          <p:cNvPr id="8" name="Рисунок 7" descr="ВСР_лог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4453834"/>
            <a:ext cx="4385553" cy="1475496"/>
          </a:xfrm>
          <a:prstGeom prst="rect">
            <a:avLst/>
          </a:prstGeom>
        </p:spPr>
      </p:pic>
      <p:sp>
        <p:nvSpPr>
          <p:cNvPr id="9" name="Стрелка вниз 8"/>
          <p:cNvSpPr/>
          <p:nvPr/>
        </p:nvSpPr>
        <p:spPr>
          <a:xfrm>
            <a:off x="4000496" y="3714752"/>
            <a:ext cx="372624" cy="920756"/>
          </a:xfrm>
          <a:prstGeom prst="downArrow">
            <a:avLst>
              <a:gd name="adj1" fmla="val 33640"/>
              <a:gd name="adj2" fmla="val 58533"/>
            </a:avLst>
          </a:prstGeom>
          <a:noFill/>
          <a:ln>
            <a:solidFill>
              <a:srgbClr val="0021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643314"/>
            <a:ext cx="3199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Меры по реализации проекта</a:t>
            </a:r>
            <a:endParaRPr lang="ru-RU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472518" cy="146971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Профессиональное развитие и повышение профессиональной компетентности и квалификации педагогических кадров и работников транспортно - </a:t>
            </a:r>
            <a:r>
              <a:rPr lang="ru-RU" sz="2800" b="1" dirty="0" err="1" smtClean="0">
                <a:solidFill>
                  <a:schemeClr val="bg1"/>
                </a:solidFill>
              </a:rPr>
              <a:t>логистической</a:t>
            </a:r>
            <a:r>
              <a:rPr lang="ru-RU" sz="2800" b="1" dirty="0" smtClean="0">
                <a:solidFill>
                  <a:schemeClr val="bg1"/>
                </a:solidFill>
              </a:rPr>
              <a:t> отрасли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786214"/>
          </a:xfrm>
        </p:spPr>
        <p:txBody>
          <a:bodyPr>
            <a:normAutofit/>
          </a:bodyPr>
          <a:lstStyle/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Picture 1" descr="C:\Users\Наталья Сергеевна\Downloads\5556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57224" y="1428736"/>
            <a:ext cx="2857520" cy="4286280"/>
          </a:xfrm>
          <a:prstGeom prst="rect">
            <a:avLst/>
          </a:prstGeom>
          <a:noFill/>
        </p:spPr>
      </p:pic>
      <p:pic>
        <p:nvPicPr>
          <p:cNvPr id="7170" name="Picture 2" descr="C:\Users\Наталья Сергеевна\Downloads\5556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375658" y="1410896"/>
            <a:ext cx="2364865" cy="3972181"/>
          </a:xfrm>
          <a:prstGeom prst="rect">
            <a:avLst/>
          </a:prstGeom>
          <a:noFill/>
        </p:spPr>
      </p:pic>
      <p:pic>
        <p:nvPicPr>
          <p:cNvPr id="7171" name="Picture 3" descr="C:\Users\Наталья Сергеевна\Downloads\5556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44261" y="3256211"/>
            <a:ext cx="2785512" cy="39883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28992" y="4786322"/>
            <a:ext cx="54292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Наличие преподавателей (мастеров </a:t>
            </a:r>
            <a:r>
              <a:rPr lang="ru-RU" sz="2000" b="1" dirty="0" err="1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en-US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о), обученных по стандартам WSR </a:t>
            </a:r>
            <a:endParaRPr lang="en-US" sz="2000" b="1" dirty="0" smtClean="0">
              <a:solidFill>
                <a:srgbClr val="00319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n-US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Наличие преподавателей (мастеров </a:t>
            </a:r>
            <a:r>
              <a:rPr lang="ru-RU" sz="2000" b="1" dirty="0" err="1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en-US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о)  экспертов WSR </a:t>
            </a:r>
            <a:endParaRPr lang="en-US" sz="2000" b="1" dirty="0" smtClean="0">
              <a:solidFill>
                <a:srgbClr val="00319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55314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PR-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кампания по привлечению абитуриентов</a:t>
            </a:r>
            <a:b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785786" y="2428868"/>
            <a:ext cx="7929618" cy="3340105"/>
          </a:xfrm>
        </p:spPr>
        <p:txBody>
          <a:bodyPr>
            <a:noAutofit/>
          </a:bodyPr>
          <a:lstStyle/>
          <a:p>
            <a:r>
              <a:rPr lang="ru-RU" sz="2000" b="1" dirty="0">
                <a:cs typeface="Arial" pitchFamily="34" charset="0"/>
              </a:rPr>
              <a:t>Проведение </a:t>
            </a:r>
            <a:r>
              <a:rPr lang="ru-RU" sz="2000" b="1" dirty="0" err="1">
                <a:cs typeface="Arial" pitchFamily="34" charset="0"/>
              </a:rPr>
              <a:t>профориентационных</a:t>
            </a:r>
            <a:r>
              <a:rPr lang="ru-RU" sz="2000" b="1" dirty="0">
                <a:cs typeface="Arial" pitchFamily="34" charset="0"/>
              </a:rPr>
              <a:t> мероприятиях в рамках проведения региональных олимпиад </a:t>
            </a:r>
            <a:r>
              <a:rPr lang="ru-RU" sz="2000" b="1" dirty="0" err="1">
                <a:cs typeface="Arial" pitchFamily="34" charset="0"/>
              </a:rPr>
              <a:t>профмастерства</a:t>
            </a:r>
            <a:r>
              <a:rPr lang="ru-RU" sz="2000" b="1" dirty="0">
                <a:cs typeface="Arial" pitchFamily="34" charset="0"/>
              </a:rPr>
              <a:t>, РЧ  </a:t>
            </a:r>
            <a:r>
              <a:rPr lang="ru-RU" sz="2000" b="1" dirty="0" smtClean="0">
                <a:cs typeface="Arial" pitchFamily="34" charset="0"/>
              </a:rPr>
              <a:t>«Молодые </a:t>
            </a:r>
            <a:r>
              <a:rPr lang="ru-RU" sz="2000" b="1" dirty="0">
                <a:cs typeface="Arial" pitchFamily="34" charset="0"/>
              </a:rPr>
              <a:t>профессионалы» (</a:t>
            </a:r>
            <a:r>
              <a:rPr lang="en-US" sz="2000" b="1" dirty="0" err="1">
                <a:cs typeface="Arial" pitchFamily="34" charset="0"/>
              </a:rPr>
              <a:t>Worldskils</a:t>
            </a:r>
            <a:r>
              <a:rPr lang="en-US" sz="2000" b="1" dirty="0">
                <a:cs typeface="Arial" pitchFamily="34" charset="0"/>
              </a:rPr>
              <a:t> Russia</a:t>
            </a:r>
            <a:r>
              <a:rPr lang="ru-RU" sz="2000" b="1" dirty="0">
                <a:cs typeface="Arial" pitchFamily="34" charset="0"/>
              </a:rPr>
              <a:t>)Смоленской области</a:t>
            </a:r>
            <a:r>
              <a:rPr lang="ru-RU" sz="2000" b="1" dirty="0" smtClean="0">
                <a:cs typeface="Arial" pitchFamily="34" charset="0"/>
              </a:rPr>
              <a:t>.</a:t>
            </a:r>
          </a:p>
          <a:p>
            <a:r>
              <a:rPr lang="ru-RU" sz="2000" b="1" dirty="0">
                <a:cs typeface="Arial" pitchFamily="34" charset="0"/>
              </a:rPr>
              <a:t>Проведение элективных курсов для школьников в рамках </a:t>
            </a:r>
            <a:r>
              <a:rPr lang="ru-RU" sz="2000" b="1" dirty="0" err="1">
                <a:cs typeface="Arial" pitchFamily="34" charset="0"/>
              </a:rPr>
              <a:t>предпрофильной</a:t>
            </a:r>
            <a:r>
              <a:rPr lang="ru-RU" sz="2000" b="1" dirty="0">
                <a:cs typeface="Arial" pitchFamily="34" charset="0"/>
              </a:rPr>
              <a:t> </a:t>
            </a:r>
            <a:r>
              <a:rPr lang="ru-RU" sz="2000" b="1" dirty="0" smtClean="0">
                <a:cs typeface="Arial" pitchFamily="34" charset="0"/>
              </a:rPr>
              <a:t>подготовки</a:t>
            </a:r>
          </a:p>
          <a:p>
            <a:r>
              <a:rPr lang="ru-RU" sz="2000" b="1" dirty="0">
                <a:cs typeface="Arial" pitchFamily="34" charset="0"/>
              </a:rPr>
              <a:t>Проведение </a:t>
            </a:r>
            <a:r>
              <a:rPr lang="ru-RU" sz="2000" b="1" dirty="0" err="1">
                <a:cs typeface="Arial" pitchFamily="34" charset="0"/>
              </a:rPr>
              <a:t>профориентационного</a:t>
            </a:r>
            <a:r>
              <a:rPr lang="ru-RU" sz="2000" b="1" dirty="0">
                <a:cs typeface="Arial" pitchFamily="34" charset="0"/>
              </a:rPr>
              <a:t>   марафона  </a:t>
            </a:r>
            <a:r>
              <a:rPr lang="en-US" sz="2000" b="1" dirty="0">
                <a:cs typeface="Arial" pitchFamily="34" charset="0"/>
              </a:rPr>
              <a:t>Skills</a:t>
            </a:r>
            <a:r>
              <a:rPr lang="ru-RU" sz="2000" b="1" dirty="0" smtClean="0">
                <a:cs typeface="Arial" pitchFamily="34" charset="0"/>
              </a:rPr>
              <a:t>-навигатора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PR-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кампания по привлечению абитуриентов</a:t>
            </a:r>
            <a:b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00108"/>
            <a:ext cx="8215370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Проведение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профориентационных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мероприятиях в рамках проведения региональных олимпиад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профмастерства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РЧ  «Молодые профессионалы» (</a:t>
            </a:r>
            <a:r>
              <a:rPr lang="en-US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Worldskils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Russia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)Смоленской области.</a:t>
            </a:r>
          </a:p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2" name="Picture 8" descr="E:\Работа в ТЕХНИКУМЕ\WorldSkills Russia\2016-2017\II Региональный чемпионат Молпроф Смо олб\День открытых дверей\_DSC0098.JPG"/>
          <p:cNvPicPr>
            <a:picLocks noChangeAspect="1" noChangeArrowheads="1"/>
          </p:cNvPicPr>
          <p:nvPr/>
        </p:nvPicPr>
        <p:blipFill>
          <a:blip r:embed="rId3" cstate="print"/>
          <a:srcRect t="19741" b="10777"/>
          <a:stretch>
            <a:fillRect/>
          </a:stretch>
        </p:blipFill>
        <p:spPr bwMode="auto">
          <a:xfrm>
            <a:off x="392251" y="2500306"/>
            <a:ext cx="8359499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PR-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кампания по привлечению абитуриентов</a:t>
            </a:r>
            <a:b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214422"/>
            <a:ext cx="821537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Проведение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профориентационного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марафона  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Skills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-навигатора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smolenskteh.ru/wp-content/uploads/2017/04/IMG_7847_500x6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047" y="2714620"/>
            <a:ext cx="2566879" cy="3424217"/>
          </a:xfrm>
          <a:prstGeom prst="rect">
            <a:avLst/>
          </a:prstGeom>
          <a:noFill/>
        </p:spPr>
      </p:pic>
      <p:pic>
        <p:nvPicPr>
          <p:cNvPr id="1028" name="Picture 4" descr="http://smolenskteh.ru/wp-content/uploads/2017/04/IMG_7826_600x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7446" y="2714620"/>
            <a:ext cx="2569109" cy="3425478"/>
          </a:xfrm>
          <a:prstGeom prst="rect">
            <a:avLst/>
          </a:prstGeom>
          <a:noFill/>
        </p:spPr>
      </p:pic>
      <p:pic>
        <p:nvPicPr>
          <p:cNvPr id="1030" name="Picture 6" descr="http://smolenskteh.ru/wp-content/uploads/2017/04/IMG_7858_500x6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2714620"/>
            <a:ext cx="2566879" cy="34242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2800" b="1" dirty="0" smtClean="0">
                <a:solidFill>
                  <a:schemeClr val="bg1"/>
                </a:solidFill>
              </a:rPr>
              <a:t>иагностические материалы, разработанные в ходе инновационной деятельности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97319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b="1" dirty="0" smtClean="0"/>
              <a:t>Комплекс </a:t>
            </a:r>
            <a:r>
              <a:rPr lang="ru-RU" b="1" dirty="0" err="1" smtClean="0"/>
              <a:t>профориентационного</a:t>
            </a:r>
            <a:r>
              <a:rPr lang="ru-RU" b="1" dirty="0" smtClean="0"/>
              <a:t> тестирования для  абитуриентов с целью рекомендации вариантов профессионального образования по профессиям и специальностям</a:t>
            </a:r>
            <a:endParaRPr lang="ru-RU" b="1" dirty="0" smtClean="0">
              <a:cs typeface="Arial" pitchFamily="34" charset="0"/>
            </a:endParaRPr>
          </a:p>
          <a:p>
            <a:pPr algn="ctr">
              <a:lnSpc>
                <a:spcPct val="120000"/>
              </a:lnSpc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исследования реактивной</a:t>
            </a:r>
            <a:b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 личностной тревожности по методике Спилберга-Ханина.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428868"/>
          <a:ext cx="7072362" cy="4062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Результаты исследования самооценки по методике Розенберга.</a:t>
            </a:r>
            <a:b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142976" y="2571744"/>
          <a:ext cx="6143668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исследования </a:t>
            </a:r>
            <a:r>
              <a:rPr lang="ru-RU" sz="2800" b="1" dirty="0" err="1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стрессоустойчивости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928662" y="2500306"/>
          <a:ext cx="7143800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16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исследования профессиональной направленности с помощью </a:t>
            </a:r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дифференциально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диагностического </a:t>
            </a:r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опросника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Е. А. Климова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2428868"/>
          <a:ext cx="8143932" cy="4233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16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 отчетный период опыт работы профильной  площадки техникума  был представлен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786058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56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на  </a:t>
            </a:r>
            <a:r>
              <a:rPr lang="ru-RU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вебинаре</a:t>
            </a:r>
            <a:r>
              <a:rPr lang="ru-RU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«Деятельность ведущих колледжей по внедрению ФГОС СПО по </a:t>
            </a:r>
            <a:r>
              <a:rPr lang="ru-RU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ТОП-50</a:t>
            </a:r>
          </a:p>
          <a:p>
            <a:pPr lvl="0" indent="355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indent="3556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в рамках стажировки по теме «Организация практического обучения с учетом требованиям ФГОС по профессиям ТОП-50</a:t>
            </a:r>
            <a:r>
              <a:rPr lang="ru-RU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</a:p>
          <a:p>
            <a:pPr lvl="0" indent="355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indent="3556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в формате описания лучших практик по обеспечению деятельности сети ведущих ПОО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Региональный проект</a:t>
            </a:r>
            <a:b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«Рабочие кадры для передовых технологий»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000372"/>
            <a:ext cx="8286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 Смоленской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области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конкурентоспособной системы СПО,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обеспечивающей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подготовку высококвалифицированных специалистов и рабочих кадров в соответствии с современными стандартами и передовыми технологиями, обеспечив </a:t>
            </a: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увеличение к концу 2020 года до 800 человек численности выпускников 00, реализующих программы СПО, продемонстрировавших уровень подготовки, соответствующий стандартам </a:t>
            </a:r>
            <a:r>
              <a:rPr lang="ru-RU" sz="2000" b="1" dirty="0" err="1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Ворлдскиллс</a:t>
            </a: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 Россия.</a:t>
            </a:r>
            <a:endParaRPr lang="ru-RU" sz="2000" dirty="0">
              <a:solidFill>
                <a:srgbClr val="00319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544958"/>
            <a:ext cx="7715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семинар по обсуждению методических рекомендаций по консультационно-информационному сопровождению внедрения ФГОС по ТОП-50 «Формирование экспертного сообщества по вопросам оценки качества образовательных программ при подготовке рабочих и специалистов среднего звена с учетом международных требований и профессиональных стандартов.</a:t>
            </a:r>
          </a:p>
          <a:p>
            <a:pPr algn="just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Стратегия на 2017-2018 год:</a:t>
            </a:r>
            <a:endParaRPr lang="ru-RU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643182"/>
            <a:ext cx="8229600" cy="2840039"/>
          </a:xfrm>
        </p:spPr>
        <p:txBody>
          <a:bodyPr>
            <a:no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трансляция практик подготовки по профессиям ТОП-50</a:t>
            </a:r>
            <a:endParaRPr lang="ru-RU" sz="2400" b="1" dirty="0" smtClean="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создание банка образовательных продуктов по подготовке кадров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по направлению «Обслуживание транспорта и логистики»</a:t>
            </a:r>
            <a:endParaRPr lang="ru-RU" sz="2400" b="1" dirty="0" smtClean="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международное сотрудничество (обмен опытом, стажировки)</a:t>
            </a:r>
            <a:endParaRPr lang="ru-RU" sz="2400" b="1" dirty="0" smtClean="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лучшие практики и технологии обучения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ea typeface="Calibri" pitchFamily="34" charset="0"/>
                <a:cs typeface="Times New Roman" pitchFamily="18" charset="0"/>
              </a:rPr>
              <a:t>профориентационные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, социальные проекты</a:t>
            </a:r>
            <a:r>
              <a:rPr lang="ru-RU" sz="2400" b="1" dirty="0" smtClean="0"/>
              <a:t> </a:t>
            </a:r>
            <a:endParaRPr lang="en-US" sz="2400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Меры по реализации проекта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86512" y="2847330"/>
            <a:ext cx="27146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Подготовка Региональный чемпионатов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2990206"/>
            <a:ext cx="2605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Апробация новых ФГОС СПО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3990338"/>
            <a:ext cx="5616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 в субъектах РФ  определены: МЦК,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профессиональные образовательные организации в статусе "ведущий колледж" с целью координации работ по обеспечению подготовки кадров на мировом уровне качества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28596" y="2784120"/>
            <a:ext cx="8286808" cy="25545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2016 г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техникум получил статус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региональной инновационной площадки по теме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ВЕДУЩИЙ ПРОФЕССИОНАЛЬНЫЙ ТЕХНИКУМ, ОБЕСПЕЧИВАЮЩИЙ ПОДГОТОВКУ КАДРОВ  ПО НАПРАВЛЕНИЮ «ОБСЛУЖИВАНИЕ ТРАНСПОРТА И ЛОГИСТИКА» В СООТВЕТСТВИИ С МЕЖДУНАРОДНЫМИ СТАНДАРТАМИ И ПЕРЕДОВЫМИ ТЕХНОЛОГИЯМИ.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</a:pP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Сроки реализации программы </a:t>
            </a:r>
            <a:r>
              <a:rPr lang="ru-RU" sz="2000" b="1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u="sng" dirty="0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2016-2020 </a:t>
            </a:r>
            <a:r>
              <a:rPr lang="ru-RU" sz="2000" b="1" u="sng" dirty="0" err="1" smtClean="0">
                <a:solidFill>
                  <a:srgbClr val="003192"/>
                </a:solidFill>
                <a:latin typeface="Arial" pitchFamily="34" charset="0"/>
                <a:cs typeface="Arial" pitchFamily="34" charset="0"/>
              </a:rPr>
              <a:t>гг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00319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Цель деятельности РИП (в соответствии с программой):</a:t>
            </a:r>
            <a:b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66437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28596" y="2643182"/>
            <a:ext cx="81816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создание отвечающей вызовам современности системы развития профессионального образования, а также реализация эффективных механизмов удовлетворения потребностей и ожидания региональной экономики, работодателей и граждан в области качества подготовки кадров  по направлению  «Обслуживание транспорта и логистика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715436" cy="121444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indent="449263" eaLnBrk="0" fontAlgn="base" hangingPunct="0"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Цель и задачи за отчетный период </a:t>
            </a:r>
            <a:b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(с 1 ноября 2016 года по 1 сентября 2017 года )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71472" y="2514932"/>
            <a:ext cx="828680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Разработка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апробация и внедрение: нормативного, методического, организационного, материально-технического обеспечения системы подготовки кадров по направлению «Обслуживание транспорта и логистика» в рамках сетевой формы  реализации образовательных программ с учетом стандарта компетенции 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WorldSkills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International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indent="355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Создание </a:t>
            </a: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организационных условий деятельности инновационной площадки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355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0" algn="l"/>
              </a:tabLst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Разработка и формирование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учебно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методического обеспечения образовательного процесса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355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0" algn="l"/>
              </a:tabLst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Повышение квалификации, прохождение стажировки преподавателей и мастеров производственного обучения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785918" y="2643182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163"/>
                </a:solidFill>
              </a:rPr>
              <a:t>МТБ                                          КАДРЫ                                        ОПОП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4500570"/>
            <a:ext cx="8715436" cy="1857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	Необходимость подготовки конкурентоспособных специалистов, удовлетворение образовательных запросов личности обучающегося ставят перед организациями среднего профессионального образования задачи, направленные на совершенствование процесса управления качеством образования.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2875136" flipV="1">
            <a:off x="4246825" y="2874898"/>
            <a:ext cx="372624" cy="1599387"/>
          </a:xfrm>
          <a:prstGeom prst="downArrow">
            <a:avLst>
              <a:gd name="adj1" fmla="val 33640"/>
              <a:gd name="adj2" fmla="val 58533"/>
            </a:avLst>
          </a:prstGeom>
          <a:noFill/>
          <a:ln>
            <a:solidFill>
              <a:srgbClr val="0021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2875136" flipV="1">
            <a:off x="1460743" y="2874897"/>
            <a:ext cx="372624" cy="1599387"/>
          </a:xfrm>
          <a:prstGeom prst="downArrow">
            <a:avLst>
              <a:gd name="adj1" fmla="val 33640"/>
              <a:gd name="adj2" fmla="val 58533"/>
            </a:avLst>
          </a:prstGeom>
          <a:noFill/>
          <a:ln>
            <a:solidFill>
              <a:srgbClr val="0021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2875136" flipV="1">
            <a:off x="6961469" y="2874899"/>
            <a:ext cx="372624" cy="1599387"/>
          </a:xfrm>
          <a:prstGeom prst="downArrow">
            <a:avLst>
              <a:gd name="adj1" fmla="val 33640"/>
              <a:gd name="adj2" fmla="val 58533"/>
            </a:avLst>
          </a:prstGeom>
          <a:noFill/>
          <a:ln>
            <a:solidFill>
              <a:srgbClr val="0021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928670"/>
            <a:ext cx="32861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</a:rPr>
              <a:t>Формирование инфраструктуры для внедрения новых ФГОС СПО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857232"/>
            <a:ext cx="3071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</a:rPr>
              <a:t>Профессиональное развитие  управленческих и педагогических работников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1000108"/>
            <a:ext cx="2643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  <a:latin typeface="Calibri" pitchFamily="34" charset="0"/>
              </a:rPr>
              <a:t>Апробация новых ФГОС СПО по ТОП-50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1928802"/>
          <a:ext cx="914400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428604"/>
            <a:ext cx="9144000" cy="13849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Создание организационных условий деятельности для обеспечения показателей успешности внедрения ФГОС по ТОП-50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948</Words>
  <Application>Microsoft Office PowerPoint</Application>
  <PresentationFormat>Экран (4:3)</PresentationFormat>
  <Paragraphs>119</Paragraphs>
  <Slides>31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 «ВЕДУЩИЙ ПРОФЕССИОНАЛЬНЫЙ ТЕХНИКУМ», ОБЕСПЕЧИВАЮЩИЙ ПОДГОТОВКУ КАДРОВ  ПО НАПРАВЛЕНИЮ «ОБСЛУЖИВАНИЕ ТРАНСПОРТА И ЛОГИСТИКА» В СООТВЕТСТВИИ С МЕЖДУНАРОДНЫМИ СТАНДАРТАМИ И ПЕРЕДОВЫМИ ТЕХНОЛОГИЯМИ  </vt:lpstr>
      <vt:lpstr>  </vt:lpstr>
      <vt:lpstr> Региональный проект «Рабочие кадры для передовых технологий»</vt:lpstr>
      <vt:lpstr>Меры по реализации проекта</vt:lpstr>
      <vt:lpstr>Слайд 5</vt:lpstr>
      <vt:lpstr> Цель деятельности РИП (в соответствии с программой): </vt:lpstr>
      <vt:lpstr>Цель и задачи за отчетный период  (с 1 ноября 2016 года по 1 сентября 2017 года )</vt:lpstr>
      <vt:lpstr>Слайд 8</vt:lpstr>
      <vt:lpstr>Слайд 9</vt:lpstr>
      <vt:lpstr>СЦК</vt:lpstr>
      <vt:lpstr>Слайд 11</vt:lpstr>
      <vt:lpstr>Слайд 12</vt:lpstr>
      <vt:lpstr>Информация о партнерских организациях:</vt:lpstr>
      <vt:lpstr>  Ведущий техникум по направлению «Обслуживание транспорта и логистика»</vt:lpstr>
      <vt:lpstr>Слайд 15</vt:lpstr>
      <vt:lpstr>Слайд 16</vt:lpstr>
      <vt:lpstr> При разработке  профессиональных модулей учтены  следующие факторы и условия </vt:lpstr>
      <vt:lpstr>Основная задача образовательных программ:</vt:lpstr>
      <vt:lpstr>Профессиональное развитие и повышение профессиональной компетентности и квалификации педагогических кадров  </vt:lpstr>
      <vt:lpstr>Профессиональное развитие и повышение профессиональной компетентности и квалификации педагогических кадров и работников транспортно - логистической отрасли</vt:lpstr>
      <vt:lpstr>PR- кампания по привлечению абитуриентов </vt:lpstr>
      <vt:lpstr>PR- кампания по привлечению абитуриентов </vt:lpstr>
      <vt:lpstr>PR- кампания по привлечению абитуриентов </vt:lpstr>
      <vt:lpstr> Диагностические материалы, разработанные в ходе инновационной деятельности </vt:lpstr>
      <vt:lpstr> Результаты исследования реактивной  и личностной тревожности по методике Спилберга-Ханина.  </vt:lpstr>
      <vt:lpstr> Результаты исследования самооценки по методике Розенберга.   </vt:lpstr>
      <vt:lpstr> Результаты исследования стрессоустойчивости.  </vt:lpstr>
      <vt:lpstr> Результаты исследования профессиональной направленности с помощью дифференциально диагностического опросника Е. А. Климова   </vt:lpstr>
      <vt:lpstr> В отчетный период опыт работы профильной  площадки техникума  был представлен:   </vt:lpstr>
      <vt:lpstr>Слайд 30</vt:lpstr>
      <vt:lpstr>Стратегия на 2017-2018 год:</vt:lpstr>
    </vt:vector>
  </TitlesOfParts>
  <Company>TOT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Александр Андреевич</cp:lastModifiedBy>
  <cp:revision>84</cp:revision>
  <dcterms:created xsi:type="dcterms:W3CDTF">2017-08-28T10:26:15Z</dcterms:created>
  <dcterms:modified xsi:type="dcterms:W3CDTF">2017-10-25T06:50:23Z</dcterms:modified>
</cp:coreProperties>
</file>