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3" r:id="rId3"/>
    <p:sldId id="266" r:id="rId4"/>
    <p:sldId id="269" r:id="rId5"/>
    <p:sldId id="275" r:id="rId6"/>
    <p:sldId id="257" r:id="rId7"/>
    <p:sldId id="276" r:id="rId8"/>
    <p:sldId id="267" r:id="rId9"/>
    <p:sldId id="268" r:id="rId10"/>
    <p:sldId id="279" r:id="rId11"/>
    <p:sldId id="261" r:id="rId12"/>
    <p:sldId id="260" r:id="rId13"/>
    <p:sldId id="262" r:id="rId14"/>
    <p:sldId id="265" r:id="rId15"/>
    <p:sldId id="264" r:id="rId16"/>
    <p:sldId id="277" r:id="rId17"/>
    <p:sldId id="272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2DE"/>
    <a:srgbClr val="DDA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D6597-C393-4FBE-94AB-07B86259CF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3420D-5EBA-48D4-B948-36C37B1A43EF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Начальная</a:t>
          </a:r>
          <a:r>
            <a:rPr lang="ru-RU" sz="2000" dirty="0" smtClean="0"/>
            <a:t> </a:t>
          </a:r>
          <a:r>
            <a:rPr lang="ru-RU" sz="3600" dirty="0" smtClean="0">
              <a:solidFill>
                <a:srgbClr val="FF0000"/>
              </a:solidFill>
            </a:rPr>
            <a:t>школа</a:t>
          </a:r>
          <a:endParaRPr lang="ru-RU" sz="3600" dirty="0">
            <a:solidFill>
              <a:srgbClr val="FF0000"/>
            </a:solidFill>
          </a:endParaRPr>
        </a:p>
      </dgm:t>
    </dgm:pt>
    <dgm:pt modelId="{5588DF1F-309A-4843-89FC-2CCB7B91EB02}" type="parTrans" cxnId="{B35F1E97-FF92-493B-8338-4E0F7EA83B30}">
      <dgm:prSet/>
      <dgm:spPr/>
      <dgm:t>
        <a:bodyPr/>
        <a:lstStyle/>
        <a:p>
          <a:endParaRPr lang="ru-RU"/>
        </a:p>
      </dgm:t>
    </dgm:pt>
    <dgm:pt modelId="{D2E6E432-3D94-45D6-B602-A628B44F42FC}" type="sibTrans" cxnId="{B35F1E97-FF92-493B-8338-4E0F7EA83B30}">
      <dgm:prSet/>
      <dgm:spPr/>
      <dgm:t>
        <a:bodyPr/>
        <a:lstStyle/>
        <a:p>
          <a:endParaRPr lang="ru-RU"/>
        </a:p>
      </dgm:t>
    </dgm:pt>
    <dgm:pt modelId="{57EC22C0-A997-4CDB-BAC1-E598D3DEF525}">
      <dgm:prSet phldrT="[Текст]"/>
      <dgm:spPr/>
      <dgm:t>
        <a:bodyPr/>
        <a:lstStyle/>
        <a:p>
          <a:pPr algn="ctr"/>
          <a:r>
            <a:rPr lang="ru-RU" dirty="0" smtClean="0"/>
            <a:t>Модель школы полного дня</a:t>
          </a:r>
          <a:endParaRPr lang="ru-RU" dirty="0"/>
        </a:p>
      </dgm:t>
    </dgm:pt>
    <dgm:pt modelId="{18B5E536-2DCB-4296-9DB9-5EFBBDED2474}" type="parTrans" cxnId="{F04D3610-C5F7-4286-9552-BD376BDC6FAD}">
      <dgm:prSet/>
      <dgm:spPr/>
      <dgm:t>
        <a:bodyPr/>
        <a:lstStyle/>
        <a:p>
          <a:endParaRPr lang="ru-RU"/>
        </a:p>
      </dgm:t>
    </dgm:pt>
    <dgm:pt modelId="{C9E60F5B-0785-4F3F-88ED-D141EAAA6314}" type="sibTrans" cxnId="{F04D3610-C5F7-4286-9552-BD376BDC6FAD}">
      <dgm:prSet/>
      <dgm:spPr/>
      <dgm:t>
        <a:bodyPr/>
        <a:lstStyle/>
        <a:p>
          <a:endParaRPr lang="ru-RU"/>
        </a:p>
      </dgm:t>
    </dgm:pt>
    <dgm:pt modelId="{402C3D58-BC3E-49A8-A7CD-DC2DE7A71544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Основная школа</a:t>
          </a:r>
          <a:endParaRPr lang="ru-RU" sz="3600" dirty="0">
            <a:solidFill>
              <a:srgbClr val="FF0000"/>
            </a:solidFill>
          </a:endParaRPr>
        </a:p>
      </dgm:t>
    </dgm:pt>
    <dgm:pt modelId="{2BD5C9B5-DFEF-4866-96BE-8EB2DA2B4C18}" type="parTrans" cxnId="{C1A77F88-117B-4D7F-AEBB-BE9EC2ED4791}">
      <dgm:prSet/>
      <dgm:spPr/>
      <dgm:t>
        <a:bodyPr/>
        <a:lstStyle/>
        <a:p>
          <a:endParaRPr lang="ru-RU"/>
        </a:p>
      </dgm:t>
    </dgm:pt>
    <dgm:pt modelId="{2EC59FB3-829E-4369-8913-E73AAB43E390}" type="sibTrans" cxnId="{C1A77F88-117B-4D7F-AEBB-BE9EC2ED4791}">
      <dgm:prSet/>
      <dgm:spPr/>
      <dgm:t>
        <a:bodyPr/>
        <a:lstStyle/>
        <a:p>
          <a:endParaRPr lang="ru-RU"/>
        </a:p>
      </dgm:t>
    </dgm:pt>
    <dgm:pt modelId="{022975AA-F521-4669-A6CE-7FC1D3666CD9}">
      <dgm:prSet phldrT="[Текст]"/>
      <dgm:spPr/>
      <dgm:t>
        <a:bodyPr/>
        <a:lstStyle/>
        <a:p>
          <a:pPr algn="ctr"/>
          <a:r>
            <a:rPr lang="ru-RU" dirty="0" smtClean="0"/>
            <a:t>Модель сотрудничества с УДО</a:t>
          </a:r>
          <a:endParaRPr lang="ru-RU" dirty="0"/>
        </a:p>
      </dgm:t>
    </dgm:pt>
    <dgm:pt modelId="{553FF746-B16A-4514-A488-5C78150D051E}" type="parTrans" cxnId="{561961D2-2F13-40D7-9D98-770524C80A8B}">
      <dgm:prSet/>
      <dgm:spPr/>
      <dgm:t>
        <a:bodyPr/>
        <a:lstStyle/>
        <a:p>
          <a:endParaRPr lang="ru-RU"/>
        </a:p>
      </dgm:t>
    </dgm:pt>
    <dgm:pt modelId="{ED3D3784-4A97-4921-A875-95DCDFA7160B}" type="sibTrans" cxnId="{561961D2-2F13-40D7-9D98-770524C80A8B}">
      <dgm:prSet/>
      <dgm:spPr/>
      <dgm:t>
        <a:bodyPr/>
        <a:lstStyle/>
        <a:p>
          <a:endParaRPr lang="ru-RU"/>
        </a:p>
      </dgm:t>
    </dgm:pt>
    <dgm:pt modelId="{28B4E827-821E-4E56-89D4-AFB430377A0F}">
      <dgm:prSet phldrT="[Текст]" custT="1"/>
      <dgm:spPr/>
      <dgm:t>
        <a:bodyPr/>
        <a:lstStyle/>
        <a:p>
          <a:r>
            <a:rPr lang="ru-RU" sz="3600" dirty="0" smtClean="0">
              <a:solidFill>
                <a:srgbClr val="FF0000"/>
              </a:solidFill>
            </a:rPr>
            <a:t>Старшая</a:t>
          </a:r>
          <a:r>
            <a:rPr lang="ru-RU" sz="5100" dirty="0" smtClean="0"/>
            <a:t> </a:t>
          </a:r>
          <a:r>
            <a:rPr lang="ru-RU" sz="3600" dirty="0" smtClean="0">
              <a:solidFill>
                <a:srgbClr val="FF0000"/>
              </a:solidFill>
            </a:rPr>
            <a:t>школа</a:t>
          </a:r>
          <a:endParaRPr lang="ru-RU" sz="3600" dirty="0">
            <a:solidFill>
              <a:srgbClr val="FF0000"/>
            </a:solidFill>
          </a:endParaRPr>
        </a:p>
      </dgm:t>
    </dgm:pt>
    <dgm:pt modelId="{99552054-8697-4FCF-9529-8882BC3B5469}" type="parTrans" cxnId="{3A8EAB2C-B504-431F-B94B-D611F149FD8A}">
      <dgm:prSet/>
      <dgm:spPr/>
      <dgm:t>
        <a:bodyPr/>
        <a:lstStyle/>
        <a:p>
          <a:endParaRPr lang="ru-RU"/>
        </a:p>
      </dgm:t>
    </dgm:pt>
    <dgm:pt modelId="{A23D47ED-4759-4C8B-980A-9F845FB65F8B}" type="sibTrans" cxnId="{3A8EAB2C-B504-431F-B94B-D611F149FD8A}">
      <dgm:prSet/>
      <dgm:spPr/>
      <dgm:t>
        <a:bodyPr/>
        <a:lstStyle/>
        <a:p>
          <a:endParaRPr lang="ru-RU"/>
        </a:p>
      </dgm:t>
    </dgm:pt>
    <dgm:pt modelId="{BE353D8B-F1A4-4187-8030-7660050E6320}">
      <dgm:prSet phldrT="[Текст]"/>
      <dgm:spPr/>
      <dgm:t>
        <a:bodyPr/>
        <a:lstStyle/>
        <a:p>
          <a:pPr algn="ctr"/>
          <a:r>
            <a:rPr lang="ru-RU" dirty="0" smtClean="0"/>
            <a:t>Оптимизационная модель</a:t>
          </a:r>
          <a:endParaRPr lang="ru-RU" dirty="0"/>
        </a:p>
      </dgm:t>
    </dgm:pt>
    <dgm:pt modelId="{4EA9A55B-876A-4CF9-B690-3EC84E1FEB81}" type="parTrans" cxnId="{A0D4F1A2-6B25-45E8-AB3B-A896E59968EA}">
      <dgm:prSet/>
      <dgm:spPr/>
      <dgm:t>
        <a:bodyPr/>
        <a:lstStyle/>
        <a:p>
          <a:endParaRPr lang="ru-RU"/>
        </a:p>
      </dgm:t>
    </dgm:pt>
    <dgm:pt modelId="{880CBFF1-13E5-4216-B738-530F118355E8}" type="sibTrans" cxnId="{A0D4F1A2-6B25-45E8-AB3B-A896E59968EA}">
      <dgm:prSet/>
      <dgm:spPr/>
      <dgm:t>
        <a:bodyPr/>
        <a:lstStyle/>
        <a:p>
          <a:endParaRPr lang="ru-RU"/>
        </a:p>
      </dgm:t>
    </dgm:pt>
    <dgm:pt modelId="{5D61A375-BC66-4D97-897D-4C8AE4064CD2}" type="pres">
      <dgm:prSet presAssocID="{AE5D6597-C393-4FBE-94AB-07B86259CF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078C0-69A4-4CE5-A5B3-CCAC7E4B8913}" type="pres">
      <dgm:prSet presAssocID="{1123420D-5EBA-48D4-B948-36C37B1A43EF}" presName="composite" presStyleCnt="0"/>
      <dgm:spPr/>
    </dgm:pt>
    <dgm:pt modelId="{27F96D78-DBEF-4A6B-B980-3F364072AA39}" type="pres">
      <dgm:prSet presAssocID="{1123420D-5EBA-48D4-B948-36C37B1A43EF}" presName="parentText" presStyleLbl="alignNode1" presStyleIdx="0" presStyleCnt="3" custScaleX="287584" custLinFactNeighborX="-1218" custLinFactNeighborY="-8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B2C18-C676-4687-84EA-EDAA1E43A7DC}" type="pres">
      <dgm:prSet presAssocID="{1123420D-5EBA-48D4-B948-36C37B1A43EF}" presName="descendantText" presStyleLbl="alignAcc1" presStyleIdx="0" presStyleCnt="3" custScaleX="6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883D-AEC1-4AED-B5F5-F0D33FCA8E7A}" type="pres">
      <dgm:prSet presAssocID="{D2E6E432-3D94-45D6-B602-A628B44F42FC}" presName="sp" presStyleCnt="0"/>
      <dgm:spPr/>
    </dgm:pt>
    <dgm:pt modelId="{01CF139E-56AE-4B36-A5A6-6A8A2038B125}" type="pres">
      <dgm:prSet presAssocID="{402C3D58-BC3E-49A8-A7CD-DC2DE7A71544}" presName="composite" presStyleCnt="0"/>
      <dgm:spPr/>
    </dgm:pt>
    <dgm:pt modelId="{833F5AC8-1B91-415E-AEB0-FA7BFCE459AF}" type="pres">
      <dgm:prSet presAssocID="{402C3D58-BC3E-49A8-A7CD-DC2DE7A71544}" presName="parentText" presStyleLbl="alignNode1" presStyleIdx="1" presStyleCnt="3" custScaleX="2754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783A-2DEE-4866-9181-CF9F838FBA5B}" type="pres">
      <dgm:prSet presAssocID="{402C3D58-BC3E-49A8-A7CD-DC2DE7A71544}" presName="descendantText" presStyleLbl="alignAcc1" presStyleIdx="1" presStyleCnt="3" custScaleX="65180" custLinFactNeighborX="1137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209B0-4019-49F8-9678-936E7A768F0D}" type="pres">
      <dgm:prSet presAssocID="{2EC59FB3-829E-4369-8913-E73AAB43E390}" presName="sp" presStyleCnt="0"/>
      <dgm:spPr/>
    </dgm:pt>
    <dgm:pt modelId="{CC1D05DD-EC2D-4EAA-B169-6F1155AC39C2}" type="pres">
      <dgm:prSet presAssocID="{28B4E827-821E-4E56-89D4-AFB430377A0F}" presName="composite" presStyleCnt="0"/>
      <dgm:spPr/>
    </dgm:pt>
    <dgm:pt modelId="{95C5ABEF-5DD9-48EB-8684-DC42F5B522AD}" type="pres">
      <dgm:prSet presAssocID="{28B4E827-821E-4E56-89D4-AFB430377A0F}" presName="parentText" presStyleLbl="alignNode1" presStyleIdx="2" presStyleCnt="3" custScaleX="308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33753-BD7C-45FE-BC04-F0DCEA5727BC}" type="pres">
      <dgm:prSet presAssocID="{28B4E827-821E-4E56-89D4-AFB430377A0F}" presName="descendantText" presStyleLbl="alignAcc1" presStyleIdx="2" presStyleCnt="3" custScaleX="6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8EAB2C-B504-431F-B94B-D611F149FD8A}" srcId="{AE5D6597-C393-4FBE-94AB-07B86259CF81}" destId="{28B4E827-821E-4E56-89D4-AFB430377A0F}" srcOrd="2" destOrd="0" parTransId="{99552054-8697-4FCF-9529-8882BC3B5469}" sibTransId="{A23D47ED-4759-4C8B-980A-9F845FB65F8B}"/>
    <dgm:cxn modelId="{AB719033-605C-4A59-884A-3135AEC539D5}" type="presOf" srcId="{BE353D8B-F1A4-4187-8030-7660050E6320}" destId="{48733753-BD7C-45FE-BC04-F0DCEA5727BC}" srcOrd="0" destOrd="0" presId="urn:microsoft.com/office/officeart/2005/8/layout/chevron2"/>
    <dgm:cxn modelId="{50645C4C-23C8-4C00-9485-08C64FE0F00C}" type="presOf" srcId="{402C3D58-BC3E-49A8-A7CD-DC2DE7A71544}" destId="{833F5AC8-1B91-415E-AEB0-FA7BFCE459AF}" srcOrd="0" destOrd="0" presId="urn:microsoft.com/office/officeart/2005/8/layout/chevron2"/>
    <dgm:cxn modelId="{8DB8FBDC-3B37-4F41-BEAF-CBF9F882E472}" type="presOf" srcId="{AE5D6597-C393-4FBE-94AB-07B86259CF81}" destId="{5D61A375-BC66-4D97-897D-4C8AE4064CD2}" srcOrd="0" destOrd="0" presId="urn:microsoft.com/office/officeart/2005/8/layout/chevron2"/>
    <dgm:cxn modelId="{A0D4F1A2-6B25-45E8-AB3B-A896E59968EA}" srcId="{28B4E827-821E-4E56-89D4-AFB430377A0F}" destId="{BE353D8B-F1A4-4187-8030-7660050E6320}" srcOrd="0" destOrd="0" parTransId="{4EA9A55B-876A-4CF9-B690-3EC84E1FEB81}" sibTransId="{880CBFF1-13E5-4216-B738-530F118355E8}"/>
    <dgm:cxn modelId="{CBC80D0C-A215-4B7E-B3FB-0DA4C2511048}" type="presOf" srcId="{022975AA-F521-4669-A6CE-7FC1D3666CD9}" destId="{91FD783A-2DEE-4866-9181-CF9F838FBA5B}" srcOrd="0" destOrd="0" presId="urn:microsoft.com/office/officeart/2005/8/layout/chevron2"/>
    <dgm:cxn modelId="{C1A77F88-117B-4D7F-AEBB-BE9EC2ED4791}" srcId="{AE5D6597-C393-4FBE-94AB-07B86259CF81}" destId="{402C3D58-BC3E-49A8-A7CD-DC2DE7A71544}" srcOrd="1" destOrd="0" parTransId="{2BD5C9B5-DFEF-4866-96BE-8EB2DA2B4C18}" sibTransId="{2EC59FB3-829E-4369-8913-E73AAB43E390}"/>
    <dgm:cxn modelId="{3DDBB702-0DE1-48AE-91A6-A52BA5AAF016}" type="presOf" srcId="{1123420D-5EBA-48D4-B948-36C37B1A43EF}" destId="{27F96D78-DBEF-4A6B-B980-3F364072AA39}" srcOrd="0" destOrd="0" presId="urn:microsoft.com/office/officeart/2005/8/layout/chevron2"/>
    <dgm:cxn modelId="{A367A8FC-0911-41E2-89F9-C348822B3EAE}" type="presOf" srcId="{57EC22C0-A997-4CDB-BAC1-E598D3DEF525}" destId="{2E0B2C18-C676-4687-84EA-EDAA1E43A7DC}" srcOrd="0" destOrd="0" presId="urn:microsoft.com/office/officeart/2005/8/layout/chevron2"/>
    <dgm:cxn modelId="{F04D3610-C5F7-4286-9552-BD376BDC6FAD}" srcId="{1123420D-5EBA-48D4-B948-36C37B1A43EF}" destId="{57EC22C0-A997-4CDB-BAC1-E598D3DEF525}" srcOrd="0" destOrd="0" parTransId="{18B5E536-2DCB-4296-9DB9-5EFBBDED2474}" sibTransId="{C9E60F5B-0785-4F3F-88ED-D141EAAA6314}"/>
    <dgm:cxn modelId="{561961D2-2F13-40D7-9D98-770524C80A8B}" srcId="{402C3D58-BC3E-49A8-A7CD-DC2DE7A71544}" destId="{022975AA-F521-4669-A6CE-7FC1D3666CD9}" srcOrd="0" destOrd="0" parTransId="{553FF746-B16A-4514-A488-5C78150D051E}" sibTransId="{ED3D3784-4A97-4921-A875-95DCDFA7160B}"/>
    <dgm:cxn modelId="{B35F1E97-FF92-493B-8338-4E0F7EA83B30}" srcId="{AE5D6597-C393-4FBE-94AB-07B86259CF81}" destId="{1123420D-5EBA-48D4-B948-36C37B1A43EF}" srcOrd="0" destOrd="0" parTransId="{5588DF1F-309A-4843-89FC-2CCB7B91EB02}" sibTransId="{D2E6E432-3D94-45D6-B602-A628B44F42FC}"/>
    <dgm:cxn modelId="{5BB88779-FBAB-4F62-9FE9-5A083955C227}" type="presOf" srcId="{28B4E827-821E-4E56-89D4-AFB430377A0F}" destId="{95C5ABEF-5DD9-48EB-8684-DC42F5B522AD}" srcOrd="0" destOrd="0" presId="urn:microsoft.com/office/officeart/2005/8/layout/chevron2"/>
    <dgm:cxn modelId="{5ED3B5A1-5182-48EA-B2BF-63095F24DDC7}" type="presParOf" srcId="{5D61A375-BC66-4D97-897D-4C8AE4064CD2}" destId="{F17078C0-69A4-4CE5-A5B3-CCAC7E4B8913}" srcOrd="0" destOrd="0" presId="urn:microsoft.com/office/officeart/2005/8/layout/chevron2"/>
    <dgm:cxn modelId="{FF62B785-ED3C-4D37-96BC-7755FB62601D}" type="presParOf" srcId="{F17078C0-69A4-4CE5-A5B3-CCAC7E4B8913}" destId="{27F96D78-DBEF-4A6B-B980-3F364072AA39}" srcOrd="0" destOrd="0" presId="urn:microsoft.com/office/officeart/2005/8/layout/chevron2"/>
    <dgm:cxn modelId="{304DFA5B-A25E-4F3B-A7CE-A160A7D1A187}" type="presParOf" srcId="{F17078C0-69A4-4CE5-A5B3-CCAC7E4B8913}" destId="{2E0B2C18-C676-4687-84EA-EDAA1E43A7DC}" srcOrd="1" destOrd="0" presId="urn:microsoft.com/office/officeart/2005/8/layout/chevron2"/>
    <dgm:cxn modelId="{568796E2-2B43-4199-B708-4966814EAFA3}" type="presParOf" srcId="{5D61A375-BC66-4D97-897D-4C8AE4064CD2}" destId="{C4E2883D-AEC1-4AED-B5F5-F0D33FCA8E7A}" srcOrd="1" destOrd="0" presId="urn:microsoft.com/office/officeart/2005/8/layout/chevron2"/>
    <dgm:cxn modelId="{D6EF78FE-5F77-4975-82D3-2CE15BE29EC1}" type="presParOf" srcId="{5D61A375-BC66-4D97-897D-4C8AE4064CD2}" destId="{01CF139E-56AE-4B36-A5A6-6A8A2038B125}" srcOrd="2" destOrd="0" presId="urn:microsoft.com/office/officeart/2005/8/layout/chevron2"/>
    <dgm:cxn modelId="{15147EA2-8152-4300-AD0F-578FF463087B}" type="presParOf" srcId="{01CF139E-56AE-4B36-A5A6-6A8A2038B125}" destId="{833F5AC8-1B91-415E-AEB0-FA7BFCE459AF}" srcOrd="0" destOrd="0" presId="urn:microsoft.com/office/officeart/2005/8/layout/chevron2"/>
    <dgm:cxn modelId="{F555C823-1DA6-4871-A598-6F6ECB6130C0}" type="presParOf" srcId="{01CF139E-56AE-4B36-A5A6-6A8A2038B125}" destId="{91FD783A-2DEE-4866-9181-CF9F838FBA5B}" srcOrd="1" destOrd="0" presId="urn:microsoft.com/office/officeart/2005/8/layout/chevron2"/>
    <dgm:cxn modelId="{294CC658-C5C8-4392-AA3F-E058FDD6979D}" type="presParOf" srcId="{5D61A375-BC66-4D97-897D-4C8AE4064CD2}" destId="{EF0209B0-4019-49F8-9678-936E7A768F0D}" srcOrd="3" destOrd="0" presId="urn:microsoft.com/office/officeart/2005/8/layout/chevron2"/>
    <dgm:cxn modelId="{C6D9F323-694E-46FD-8271-5B8EC13B4A76}" type="presParOf" srcId="{5D61A375-BC66-4D97-897D-4C8AE4064CD2}" destId="{CC1D05DD-EC2D-4EAA-B169-6F1155AC39C2}" srcOrd="4" destOrd="0" presId="urn:microsoft.com/office/officeart/2005/8/layout/chevron2"/>
    <dgm:cxn modelId="{1DF0E6F9-6300-4C4F-A1E8-88634915E69E}" type="presParOf" srcId="{CC1D05DD-EC2D-4EAA-B169-6F1155AC39C2}" destId="{95C5ABEF-5DD9-48EB-8684-DC42F5B522AD}" srcOrd="0" destOrd="0" presId="urn:microsoft.com/office/officeart/2005/8/layout/chevron2"/>
    <dgm:cxn modelId="{893F852F-08BD-4F5A-A1A7-D800E9DD0476}" type="presParOf" srcId="{CC1D05DD-EC2D-4EAA-B169-6F1155AC39C2}" destId="{48733753-BD7C-45FE-BC04-F0DCEA5727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F64CC-58AB-49E1-A8B5-6E92AE91582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E703CD-039F-438C-AC23-AF1FC01D5B20}">
      <dgm:prSet phldrT="[Текст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полного дня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31FE7E-CCF8-4AB4-928F-74501281CDB9}" type="parTrans" cxnId="{0FA5FAB5-6BE4-4EF4-BCB1-1B18710016A4}">
      <dgm:prSet/>
      <dgm:spPr/>
      <dgm:t>
        <a:bodyPr/>
        <a:lstStyle/>
        <a:p>
          <a:endParaRPr lang="ru-RU"/>
        </a:p>
      </dgm:t>
    </dgm:pt>
    <dgm:pt modelId="{6258E6A1-81C2-46CF-8E6D-9A4D074CE368}" type="sibTrans" cxnId="{0FA5FAB5-6BE4-4EF4-BCB1-1B18710016A4}">
      <dgm:prSet/>
      <dgm:spPr/>
      <dgm:t>
        <a:bodyPr/>
        <a:lstStyle/>
        <a:p>
          <a:endParaRPr lang="ru-RU"/>
        </a:p>
      </dgm:t>
    </dgm:pt>
    <dgm:pt modelId="{0EA9F399-5158-4479-B0AA-8DBC1EC30623}">
      <dgm:prSet phldrT="[Текст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ru-RU" dirty="0" smtClean="0"/>
            <a:t>Сотрудничество с УДО</a:t>
          </a:r>
          <a:endParaRPr lang="ru-RU" dirty="0"/>
        </a:p>
      </dgm:t>
    </dgm:pt>
    <dgm:pt modelId="{D0528868-328B-42B2-946A-084D29956437}" type="parTrans" cxnId="{48BB1E08-D466-49D9-971E-607EE189949C}">
      <dgm:prSet/>
      <dgm:spPr/>
      <dgm:t>
        <a:bodyPr/>
        <a:lstStyle/>
        <a:p>
          <a:endParaRPr lang="ru-RU"/>
        </a:p>
      </dgm:t>
    </dgm:pt>
    <dgm:pt modelId="{FF258924-2A5C-4F76-92ED-EA3E36A3D9B2}" type="sibTrans" cxnId="{48BB1E08-D466-49D9-971E-607EE189949C}">
      <dgm:prSet/>
      <dgm:spPr/>
      <dgm:t>
        <a:bodyPr/>
        <a:lstStyle/>
        <a:p>
          <a:endParaRPr lang="ru-RU"/>
        </a:p>
      </dgm:t>
    </dgm:pt>
    <dgm:pt modelId="{EC011539-79F6-4AA7-88DF-7A69E55D05D6}">
      <dgm:prSet phldrT="[Текст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Оптимизационная модель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69068-D3B6-4E09-8067-E758A0F12527}" type="parTrans" cxnId="{927F958A-A0E1-485D-9E8B-C37F0A2CB9D2}">
      <dgm:prSet/>
      <dgm:spPr/>
      <dgm:t>
        <a:bodyPr/>
        <a:lstStyle/>
        <a:p>
          <a:endParaRPr lang="ru-RU"/>
        </a:p>
      </dgm:t>
    </dgm:pt>
    <dgm:pt modelId="{00DBD437-3E47-4FF6-8733-DD0517BA7238}" type="sibTrans" cxnId="{927F958A-A0E1-485D-9E8B-C37F0A2CB9D2}">
      <dgm:prSet/>
      <dgm:spPr/>
      <dgm:t>
        <a:bodyPr/>
        <a:lstStyle/>
        <a:p>
          <a:endParaRPr lang="ru-RU"/>
        </a:p>
      </dgm:t>
    </dgm:pt>
    <dgm:pt modelId="{B71642B3-232D-4BE2-8D41-1EB0DEB843B5}">
      <dgm:prSet/>
      <dgm:spPr/>
      <dgm:t>
        <a:bodyPr/>
        <a:lstStyle/>
        <a:p>
          <a:endParaRPr lang="ru-RU"/>
        </a:p>
      </dgm:t>
    </dgm:pt>
    <dgm:pt modelId="{D5AF0A0A-F574-4499-84C2-16DD61769ED0}" type="parTrans" cxnId="{CBA447E8-EBA9-498F-A28D-4CC1909FCE91}">
      <dgm:prSet/>
      <dgm:spPr/>
      <dgm:t>
        <a:bodyPr/>
        <a:lstStyle/>
        <a:p>
          <a:endParaRPr lang="ru-RU"/>
        </a:p>
      </dgm:t>
    </dgm:pt>
    <dgm:pt modelId="{88EA4328-ADE1-47CD-9C6B-4A7E4648874C}" type="sibTrans" cxnId="{CBA447E8-EBA9-498F-A28D-4CC1909FCE91}">
      <dgm:prSet/>
      <dgm:spPr/>
      <dgm:t>
        <a:bodyPr/>
        <a:lstStyle/>
        <a:p>
          <a:endParaRPr lang="ru-RU"/>
        </a:p>
      </dgm:t>
    </dgm:pt>
    <dgm:pt modelId="{B2890CD4-DE58-4F09-A1D6-5B786F18A189}" type="pres">
      <dgm:prSet presAssocID="{752F64CC-58AB-49E1-A8B5-6E92AE91582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F67274-087E-46E1-802C-C86FE2D417B6}" type="pres">
      <dgm:prSet presAssocID="{752F64CC-58AB-49E1-A8B5-6E92AE91582E}" presName="radial" presStyleCnt="0">
        <dgm:presLayoutVars>
          <dgm:animLvl val="ctr"/>
        </dgm:presLayoutVars>
      </dgm:prSet>
      <dgm:spPr/>
    </dgm:pt>
    <dgm:pt modelId="{A3649378-A6E6-4B37-8E5A-62D4507F5800}" type="pres">
      <dgm:prSet presAssocID="{80E703CD-039F-438C-AC23-AF1FC01D5B20}" presName="centerShape" presStyleLbl="vennNode1" presStyleIdx="0" presStyleCnt="3" custScaleX="114119" custScaleY="115152" custLinFactNeighborX="16628" custLinFactNeighborY="-25189"/>
      <dgm:spPr/>
      <dgm:t>
        <a:bodyPr/>
        <a:lstStyle/>
        <a:p>
          <a:endParaRPr lang="ru-RU"/>
        </a:p>
      </dgm:t>
    </dgm:pt>
    <dgm:pt modelId="{5D9DB0E1-50E8-4476-9E81-3F5A663354D4}" type="pres">
      <dgm:prSet presAssocID="{0EA9F399-5158-4479-B0AA-8DBC1EC30623}" presName="node" presStyleLbl="vennNode1" presStyleIdx="1" presStyleCnt="3" custScaleX="224003" custScaleY="218342" custRadScaleRad="133543" custRadScaleInc="666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9D0F2-E85C-45F1-B968-1E4F79352113}" type="pres">
      <dgm:prSet presAssocID="{EC011539-79F6-4AA7-88DF-7A69E55D05D6}" presName="node" presStyleLbl="vennNode1" presStyleIdx="2" presStyleCnt="3" custScaleX="264140" custScaleY="222367" custRadScaleRad="66858" custRadScaleInc="21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A1F750-8080-4571-A479-FE05428F6291}" type="presOf" srcId="{80E703CD-039F-438C-AC23-AF1FC01D5B20}" destId="{A3649378-A6E6-4B37-8E5A-62D4507F5800}" srcOrd="0" destOrd="0" presId="urn:microsoft.com/office/officeart/2005/8/layout/radial3"/>
    <dgm:cxn modelId="{CBA447E8-EBA9-498F-A28D-4CC1909FCE91}" srcId="{752F64CC-58AB-49E1-A8B5-6E92AE91582E}" destId="{B71642B3-232D-4BE2-8D41-1EB0DEB843B5}" srcOrd="1" destOrd="0" parTransId="{D5AF0A0A-F574-4499-84C2-16DD61769ED0}" sibTransId="{88EA4328-ADE1-47CD-9C6B-4A7E4648874C}"/>
    <dgm:cxn modelId="{3604740E-50EB-4CEE-805F-0CADB89F7A39}" type="presOf" srcId="{752F64CC-58AB-49E1-A8B5-6E92AE91582E}" destId="{B2890CD4-DE58-4F09-A1D6-5B786F18A189}" srcOrd="0" destOrd="0" presId="urn:microsoft.com/office/officeart/2005/8/layout/radial3"/>
    <dgm:cxn modelId="{B5753896-A016-4257-9AF5-3461EF2FD4CD}" type="presOf" srcId="{EC011539-79F6-4AA7-88DF-7A69E55D05D6}" destId="{4B79D0F2-E85C-45F1-B968-1E4F79352113}" srcOrd="0" destOrd="0" presId="urn:microsoft.com/office/officeart/2005/8/layout/radial3"/>
    <dgm:cxn modelId="{927F958A-A0E1-485D-9E8B-C37F0A2CB9D2}" srcId="{80E703CD-039F-438C-AC23-AF1FC01D5B20}" destId="{EC011539-79F6-4AA7-88DF-7A69E55D05D6}" srcOrd="1" destOrd="0" parTransId="{6F069068-D3B6-4E09-8067-E758A0F12527}" sibTransId="{00DBD437-3E47-4FF6-8733-DD0517BA7238}"/>
    <dgm:cxn modelId="{0FA5FAB5-6BE4-4EF4-BCB1-1B18710016A4}" srcId="{752F64CC-58AB-49E1-A8B5-6E92AE91582E}" destId="{80E703CD-039F-438C-AC23-AF1FC01D5B20}" srcOrd="0" destOrd="0" parTransId="{7631FE7E-CCF8-4AB4-928F-74501281CDB9}" sibTransId="{6258E6A1-81C2-46CF-8E6D-9A4D074CE368}"/>
    <dgm:cxn modelId="{CF30447E-AD9E-49AD-B0DE-285323BA2611}" type="presOf" srcId="{0EA9F399-5158-4479-B0AA-8DBC1EC30623}" destId="{5D9DB0E1-50E8-4476-9E81-3F5A663354D4}" srcOrd="0" destOrd="0" presId="urn:microsoft.com/office/officeart/2005/8/layout/radial3"/>
    <dgm:cxn modelId="{48BB1E08-D466-49D9-971E-607EE189949C}" srcId="{80E703CD-039F-438C-AC23-AF1FC01D5B20}" destId="{0EA9F399-5158-4479-B0AA-8DBC1EC30623}" srcOrd="0" destOrd="0" parTransId="{D0528868-328B-42B2-946A-084D29956437}" sibTransId="{FF258924-2A5C-4F76-92ED-EA3E36A3D9B2}"/>
    <dgm:cxn modelId="{740A017E-FA93-4112-901B-0DFEF702B40D}" type="presParOf" srcId="{B2890CD4-DE58-4F09-A1D6-5B786F18A189}" destId="{7FF67274-087E-46E1-802C-C86FE2D417B6}" srcOrd="0" destOrd="0" presId="urn:microsoft.com/office/officeart/2005/8/layout/radial3"/>
    <dgm:cxn modelId="{D30B40C1-7457-48AB-BC5A-A2261B5C56B1}" type="presParOf" srcId="{7FF67274-087E-46E1-802C-C86FE2D417B6}" destId="{A3649378-A6E6-4B37-8E5A-62D4507F5800}" srcOrd="0" destOrd="0" presId="urn:microsoft.com/office/officeart/2005/8/layout/radial3"/>
    <dgm:cxn modelId="{D810C7EB-7EAA-4AD1-808B-8EF2E2345A7E}" type="presParOf" srcId="{7FF67274-087E-46E1-802C-C86FE2D417B6}" destId="{5D9DB0E1-50E8-4476-9E81-3F5A663354D4}" srcOrd="1" destOrd="0" presId="urn:microsoft.com/office/officeart/2005/8/layout/radial3"/>
    <dgm:cxn modelId="{CE48DA96-EF14-4ACA-8CDB-40FF853D6A64}" type="presParOf" srcId="{7FF67274-087E-46E1-802C-C86FE2D417B6}" destId="{4B79D0F2-E85C-45F1-B968-1E4F79352113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96D78-DBEF-4A6B-B980-3F364072AA39}">
      <dsp:nvSpPr>
        <dsp:cNvPr id="0" name=""/>
        <dsp:cNvSpPr/>
      </dsp:nvSpPr>
      <dsp:spPr>
        <a:xfrm rot="5400000">
          <a:off x="2176753" y="-798867"/>
          <a:ext cx="1577093" cy="31748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Начальная</a:t>
          </a:r>
          <a:r>
            <a:rPr lang="ru-RU" sz="2000" kern="1200" dirty="0" smtClean="0"/>
            <a:t> </a:t>
          </a:r>
          <a:r>
            <a:rPr lang="ru-RU" sz="3600" kern="1200" dirty="0" smtClean="0">
              <a:solidFill>
                <a:srgbClr val="FF0000"/>
              </a:solidFill>
            </a:rPr>
            <a:t>школа</a:t>
          </a:r>
          <a:endParaRPr lang="ru-RU" sz="3600" kern="1200" dirty="0">
            <a:solidFill>
              <a:srgbClr val="FF0000"/>
            </a:solidFill>
          </a:endParaRPr>
        </a:p>
      </dsp:txBody>
      <dsp:txXfrm rot="-5400000">
        <a:off x="1377886" y="0"/>
        <a:ext cx="3174827" cy="1577093"/>
      </dsp:txXfrm>
    </dsp:sp>
    <dsp:sp modelId="{2E0B2C18-C676-4687-84EA-EDAA1E43A7DC}">
      <dsp:nvSpPr>
        <dsp:cNvPr id="0" name=""/>
        <dsp:cNvSpPr/>
      </dsp:nvSpPr>
      <dsp:spPr>
        <a:xfrm rot="5400000">
          <a:off x="6298035" y="-1529337"/>
          <a:ext cx="1025649" cy="40926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Модель школы полного дня</a:t>
          </a:r>
          <a:endParaRPr lang="ru-RU" sz="3100" kern="1200" dirty="0"/>
        </a:p>
      </dsp:txBody>
      <dsp:txXfrm rot="-5400000">
        <a:off x="4764517" y="54249"/>
        <a:ext cx="4042617" cy="925513"/>
      </dsp:txXfrm>
    </dsp:sp>
    <dsp:sp modelId="{833F5AC8-1B91-415E-AEB0-FA7BFCE459AF}">
      <dsp:nvSpPr>
        <dsp:cNvPr id="0" name=""/>
        <dsp:cNvSpPr/>
      </dsp:nvSpPr>
      <dsp:spPr>
        <a:xfrm rot="5400000">
          <a:off x="2122963" y="655492"/>
          <a:ext cx="1577093" cy="3040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Основная школа</a:t>
          </a:r>
          <a:endParaRPr lang="ru-RU" sz="3600" kern="1200" dirty="0">
            <a:solidFill>
              <a:srgbClr val="FF0000"/>
            </a:solidFill>
          </a:endParaRPr>
        </a:p>
      </dsp:txBody>
      <dsp:txXfrm rot="-5400000">
        <a:off x="1391333" y="1387122"/>
        <a:ext cx="3040353" cy="1577093"/>
      </dsp:txXfrm>
    </dsp:sp>
    <dsp:sp modelId="{91FD783A-2DEE-4866-9181-CF9F838FBA5B}">
      <dsp:nvSpPr>
        <dsp:cNvPr id="0" name=""/>
        <dsp:cNvSpPr/>
      </dsp:nvSpPr>
      <dsp:spPr>
        <a:xfrm rot="5400000">
          <a:off x="7157895" y="-334063"/>
          <a:ext cx="1025110" cy="44674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Модель сотрудничества с УДО</a:t>
          </a:r>
          <a:endParaRPr lang="ru-RU" sz="3100" kern="1200" dirty="0"/>
        </a:p>
      </dsp:txBody>
      <dsp:txXfrm rot="-5400000">
        <a:off x="5436710" y="1437164"/>
        <a:ext cx="4417439" cy="925026"/>
      </dsp:txXfrm>
    </dsp:sp>
    <dsp:sp modelId="{95C5ABEF-5DD9-48EB-8684-DC42F5B522AD}">
      <dsp:nvSpPr>
        <dsp:cNvPr id="0" name=""/>
        <dsp:cNvSpPr/>
      </dsp:nvSpPr>
      <dsp:spPr>
        <a:xfrm rot="5400000">
          <a:off x="2305426" y="1855970"/>
          <a:ext cx="1577093" cy="3405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Старшая</a:t>
          </a:r>
          <a:r>
            <a:rPr lang="ru-RU" sz="5100" kern="1200" dirty="0" smtClean="0"/>
            <a:t> </a:t>
          </a:r>
          <a:r>
            <a:rPr lang="ru-RU" sz="3600" kern="1200" dirty="0" smtClean="0">
              <a:solidFill>
                <a:srgbClr val="FF0000"/>
              </a:solidFill>
            </a:rPr>
            <a:t>школа</a:t>
          </a:r>
          <a:endParaRPr lang="ru-RU" sz="3600" kern="1200" dirty="0">
            <a:solidFill>
              <a:srgbClr val="FF0000"/>
            </a:solidFill>
          </a:endParaRPr>
        </a:p>
      </dsp:txBody>
      <dsp:txXfrm rot="-5400000">
        <a:off x="1391333" y="2770063"/>
        <a:ext cx="3405280" cy="1577093"/>
      </dsp:txXfrm>
    </dsp:sp>
    <dsp:sp modelId="{48733753-BD7C-45FE-BC04-F0DCEA5727BC}">
      <dsp:nvSpPr>
        <dsp:cNvPr id="0" name=""/>
        <dsp:cNvSpPr/>
      </dsp:nvSpPr>
      <dsp:spPr>
        <a:xfrm rot="5400000">
          <a:off x="6451860" y="1188173"/>
          <a:ext cx="1025110" cy="41888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Оптимизационная модель</a:t>
          </a:r>
          <a:endParaRPr lang="ru-RU" sz="3100" kern="1200" dirty="0"/>
        </a:p>
      </dsp:txBody>
      <dsp:txXfrm rot="-5400000">
        <a:off x="4869969" y="2820106"/>
        <a:ext cx="4138850" cy="925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649378-A6E6-4B37-8E5A-62D4507F5800}">
      <dsp:nvSpPr>
        <dsp:cNvPr id="0" name=""/>
        <dsp:cNvSpPr/>
      </dsp:nvSpPr>
      <dsp:spPr>
        <a:xfrm>
          <a:off x="4081788" y="0"/>
          <a:ext cx="3790872" cy="3825187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Школа полного дня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36948" y="560186"/>
        <a:ext cx="2680552" cy="2704815"/>
      </dsp:txXfrm>
    </dsp:sp>
    <dsp:sp modelId="{5D9DB0E1-50E8-4476-9E81-3F5A663354D4}">
      <dsp:nvSpPr>
        <dsp:cNvPr id="0" name=""/>
        <dsp:cNvSpPr/>
      </dsp:nvSpPr>
      <dsp:spPr>
        <a:xfrm>
          <a:off x="5900718" y="2362197"/>
          <a:ext cx="3720532" cy="3626506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Сотрудничество с УДО</a:t>
          </a:r>
          <a:endParaRPr lang="ru-RU" sz="2900" kern="1200" dirty="0"/>
        </a:p>
      </dsp:txBody>
      <dsp:txXfrm>
        <a:off x="6445577" y="2893287"/>
        <a:ext cx="2630814" cy="2564326"/>
      </dsp:txXfrm>
    </dsp:sp>
    <dsp:sp modelId="{4B79D0F2-E85C-45F1-B968-1E4F79352113}">
      <dsp:nvSpPr>
        <dsp:cNvPr id="0" name=""/>
        <dsp:cNvSpPr/>
      </dsp:nvSpPr>
      <dsp:spPr>
        <a:xfrm>
          <a:off x="2147051" y="2249308"/>
          <a:ext cx="4387179" cy="3693359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Оптимизационная модель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9538" y="2790188"/>
        <a:ext cx="3102205" cy="261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C6213-3F6D-4E34-AFDE-42599680DEDD}" type="datetimeFigureOut">
              <a:rPr lang="ru-RU" smtClean="0"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Новикова И.В., директор, кандидат педагогических наук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205C0-A339-4686-B2BD-7A51BB95F9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692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F6C9B-22CC-447C-BA63-76C8499CBB24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Новикова И.В., директор, кандидат педагогических наук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4786A-5158-4BA8-A4C4-427D37A62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618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786A-5158-4BA8-A4C4-427D37A628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Новикова И.В., директор, кандидат педагогических наук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0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4786A-5158-4BA8-A4C4-427D37A628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Новикова И.В., директор, кандидат педагогических наук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27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00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4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4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4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9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6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68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53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1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A2DE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5812-9C94-4902-91F3-3EF6C885D5D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3D9E-D644-48E0-B485-BCFF2378F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15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123" y="1893556"/>
            <a:ext cx="10515600" cy="195415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создания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персонифицированной образовательной среды МБОУ «СШ №40»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061" y="5579390"/>
            <a:ext cx="814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Ирина Владимировна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«СШ №40», кандидат педагогических наук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построения персонифицированной образовательной среды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7159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5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698" y="1"/>
            <a:ext cx="11372045" cy="7143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Модель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школы полного 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дня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http://im4-tub-ru.yandex.net/i?id=617829128-0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285875"/>
            <a:ext cx="13620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m3-tub-ru.yandex.net/i?id=233070862-2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929063"/>
            <a:ext cx="22098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im5-tub-ru.yandex.net/i?id=387076210-2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6" y="4000500"/>
            <a:ext cx="20097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im7-tub-ru.yandex.net/i?id=378511996-6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0005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im6-tub-ru.yandex.net/i?id=40224323-0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9" y="4000500"/>
            <a:ext cx="123516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738438" y="1857376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167438" y="2000251"/>
            <a:ext cx="57150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095626" y="3214689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453063" y="3286126"/>
            <a:ext cx="214312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667626" y="3214689"/>
            <a:ext cx="214313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453563" y="3286126"/>
            <a:ext cx="214312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" name="Picture 5" descr="DSC020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2" t="11359" b="14500"/>
          <a:stretch>
            <a:fillRect/>
          </a:stretch>
        </p:blipFill>
        <p:spPr bwMode="auto">
          <a:xfrm>
            <a:off x="6810375" y="1143001"/>
            <a:ext cx="28527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:\DCIM\101MSDCF\DSC036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143000"/>
            <a:ext cx="2643188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81188" y="5429250"/>
            <a:ext cx="8786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школы, открытой целый день и обеспечивающей максимальное раскрытие способностей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5382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with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2-tub-ru.yandex.net/i?id=2d9c8dce7cbcdb0c6331d42c79e0c01e-10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08" y="2018763"/>
            <a:ext cx="2098250" cy="132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2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49" y="1537182"/>
            <a:ext cx="2867695" cy="215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m3-tub-ru.yandex.net/i?id=8de827b2a9e1a8d5f68e3b9af517c2c0-141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0" y="1900491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685834" y="2727588"/>
            <a:ext cx="581212" cy="16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422749" y="2727588"/>
            <a:ext cx="581212" cy="16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://im0-tub-ru.yandex.net/i?id=ad73bfacb066a5d38a7c1c5dd4a20677-13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136" y="189819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9150827" y="2645284"/>
            <a:ext cx="581212" cy="164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81533" y="-57787"/>
            <a:ext cx="92849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Модель сотрудничества с УДО</a:t>
            </a:r>
          </a:p>
          <a:p>
            <a:pPr algn="ctr"/>
            <a:endParaRPr lang="ru-RU" sz="1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046" y="5476930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 требований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 общего образование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предпочтений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 детей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046" y="3961132"/>
            <a:ext cx="6096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 не разделенное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общее и дополнительное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046" y="4719031"/>
            <a:ext cx="6096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возможности выбора обучающимися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образовательных маршрутов</a:t>
            </a:r>
          </a:p>
        </p:txBody>
      </p:sp>
      <p:sp>
        <p:nvSpPr>
          <p:cNvPr id="12" name="Стрелка вниз 11"/>
          <p:cNvSpPr/>
          <p:nvPr/>
        </p:nvSpPr>
        <p:spPr>
          <a:xfrm rot="3062367">
            <a:off x="9533356" y="3327868"/>
            <a:ext cx="124226" cy="463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650256" y="3407855"/>
            <a:ext cx="138947" cy="35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989841" y="3390180"/>
            <a:ext cx="138947" cy="35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0332812" y="3372505"/>
            <a:ext cx="138947" cy="3528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im2-tub-ru.yandex.net/i?id=fd7846a88b96b20c43f76354e95189ce-7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11" y="3757558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1-tub-ru.yandex.net/i?id=5d5992a4efe452285731d6130efc1f0a-111-144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43" y="3803947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im2-tub-ru.yandex.net/i?id=f91da853b1145ac593e16f413895809a-17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511" y="5408886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63942" y="825449"/>
            <a:ext cx="11455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вовлечение обучаемого в образовательный процесс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принуждения»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учащийся сам принимает решения относительно своего учебного процесса (когда и как он будет решать задачи</a:t>
            </a:r>
            <a:r>
              <a:rPr lang="ru-RU" sz="1400" dirty="0"/>
              <a:t>)</a:t>
            </a:r>
          </a:p>
        </p:txBody>
      </p:sp>
      <p:pic>
        <p:nvPicPr>
          <p:cNvPr id="5122" name="Picture 2" descr="http://im1-tub-ru.yandex.net/i?id=2fa6f00e90973c48032eff3c04c5d81c-03-144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29" y="5408885"/>
            <a:ext cx="2126639" cy="14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6" grpId="0"/>
      <p:bldP spid="3" grpId="0" animBg="1"/>
      <p:bldP spid="9" grpId="0" animBg="1"/>
      <p:bldP spid="11" grpId="0" animBg="1"/>
      <p:bldP spid="12" grpId="0" animBg="1"/>
      <p:bldP spid="17" grpId="0" animBg="1"/>
      <p:bldP spid="18" grpId="0" animBg="1"/>
      <p:bldP spid="20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2-tub-ru.yandex.net/i?id=3902abe73fef0212859ca60c0c176023-0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41" y="1420036"/>
            <a:ext cx="2152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8079" y="130006"/>
            <a:ext cx="83835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Оптимизационная  модель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6784" y="1420036"/>
            <a:ext cx="610750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Оптимизация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всех внутренних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ресурсов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образовательного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учреждения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6784" y="2496251"/>
            <a:ext cx="610750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апробация, внедрение новых образовательных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в зависимости от уровня потребности учащихся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84" y="3509282"/>
            <a:ext cx="610750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взаимодействие с учреждениями дополнительного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образования,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высшего профессионального образования</a:t>
            </a:r>
          </a:p>
        </p:txBody>
      </p:sp>
      <p:pic>
        <p:nvPicPr>
          <p:cNvPr id="4098" name="Picture 2" descr="http://im0-tub-ru.yandex.net/i?id=ef64a839e76fce8bed3b59ce105d7e33-103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41" y="2981396"/>
            <a:ext cx="215265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2-tub-ru.yandex.net/i?id=368ae38650aef9b41eb0fe1c8bb812a4-22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64" y="4728494"/>
            <a:ext cx="2954004" cy="16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784" y="4892444"/>
            <a:ext cx="616024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«Образовательный округ» на интеграция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школ на базе одной, обладающей наибольшим материальным и кадровым потенциалом</a:t>
            </a:r>
          </a:p>
        </p:txBody>
      </p:sp>
    </p:spTree>
    <p:extLst>
      <p:ext uri="{BB962C8B-B14F-4D97-AF65-F5344CB8AC3E}">
        <p14:creationId xmlns:p14="http://schemas.microsoft.com/office/powerpoint/2010/main" val="323695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930742"/>
              </p:ext>
            </p:extLst>
          </p:nvPr>
        </p:nvGraphicFramePr>
        <p:xfrm>
          <a:off x="838200" y="188259"/>
          <a:ext cx="10515600" cy="5988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 rot="19151839">
            <a:off x="-388954" y="1869139"/>
            <a:ext cx="5639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Персонифицированная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3568" y="0"/>
            <a:ext cx="407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723652">
            <a:off x="9719190" y="1314153"/>
            <a:ext cx="1559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</p:txBody>
      </p:sp>
    </p:spTree>
    <p:extLst>
      <p:ext uri="{BB962C8B-B14F-4D97-AF65-F5344CB8AC3E}">
        <p14:creationId xmlns:p14="http://schemas.microsoft.com/office/powerpoint/2010/main" val="10430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0490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Ребёнку предоставляется широкий выбор для реализации своих интересов, возможности самоопределения и самореализации</a:t>
            </a:r>
          </a:p>
          <a:p>
            <a:r>
              <a:rPr lang="ru-RU" dirty="0" smtClean="0"/>
              <a:t>Создаётся широкое поле для реализации культурных практик, приобретение учащимися социального знания, приобретения опыта самостоятельного общественного действия</a:t>
            </a:r>
          </a:p>
          <a:p>
            <a:r>
              <a:rPr lang="ru-RU" dirty="0" smtClean="0"/>
              <a:t>Обеспечивается реализация индивидуальной траектории развития ребёнка</a:t>
            </a:r>
          </a:p>
          <a:p>
            <a:r>
              <a:rPr lang="ru-RU" dirty="0" smtClean="0"/>
              <a:t>Обеспечивается содержательное единство учебной, внеурочной деятельности и системы дополнительного образования в целом воспитательном процессе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5366479" y="4946754"/>
            <a:ext cx="449705" cy="644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3523" y="5591331"/>
            <a:ext cx="100449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единое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в котором объединяются все подразделения и создается социокультурный центр</a:t>
            </a:r>
          </a:p>
        </p:txBody>
      </p:sp>
    </p:spTree>
    <p:extLst>
      <p:ext uri="{BB962C8B-B14F-4D97-AF65-F5344CB8AC3E}">
        <p14:creationId xmlns:p14="http://schemas.microsoft.com/office/powerpoint/2010/main" val="411460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36986"/>
            <a:ext cx="10515600" cy="6136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как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центр? 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0040" y="4190098"/>
            <a:ext cx="9836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Влияет на культурно-образовательный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внешней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образовательных,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0040" y="5188745"/>
            <a:ext cx="9642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качественно новый уровень, связанный с социокультурной практикой школьников, педагогов, родителей</a:t>
            </a: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10434918" y="497541"/>
            <a:ext cx="1112922" cy="3684231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293" y="980388"/>
            <a:ext cx="7364507" cy="7078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социальной и культурной жизни микрорайона-новостройки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849" y="1821979"/>
            <a:ext cx="7364507" cy="795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содружество педагогов, учащихся, родителей, общественности, партнёров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50040" y="2759214"/>
            <a:ext cx="8675595" cy="8525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развития, адаптации и социализации учащихся через деятельностные подходы к воспитанию и обучению учащихся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29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 animBg="1"/>
      <p:bldP spid="4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387" y="6033244"/>
            <a:ext cx="857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современного образования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школа для всех учащихся с разными уровнями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DSC029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71" y="151759"/>
            <a:ext cx="4177123" cy="3132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m1-tub-ru.yandex.net/i?id=9204a691074439d2c4c624ac64820017-13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32" y="247389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ранц Клинцевич посетил культурно-выставочный центр имени Тенишевых Af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828" y="109718"/>
            <a:ext cx="3427172" cy="228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1-tub-ru.yandex.net/i?id=d083796f5eab9fb261fcaa71a7043fc6-94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12" y="2139877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im0-tub-ru.yandex.net/i?id=c7f669d084eea8bd07d668698ce89954-04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209906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53925" y="2826393"/>
            <a:ext cx="432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 центр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745991" y="3359064"/>
            <a:ext cx="293381" cy="442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745991" y="4080710"/>
            <a:ext cx="293381" cy="403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123" y="3699134"/>
            <a:ext cx="10930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пространства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вариативного образования для самореализации личности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108" y="5154867"/>
            <a:ext cx="10918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сконструировать будущее, развить индивидуальность гражданина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796686" y="4826697"/>
            <a:ext cx="242686" cy="436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64989" y="4341372"/>
            <a:ext cx="4663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«самого себя»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07011" y="5717658"/>
            <a:ext cx="283058" cy="409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44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 animBg="1"/>
      <p:bldP spid="18" grpId="0" animBg="1"/>
      <p:bldP spid="13" grpId="0"/>
      <p:bldP spid="14" grpId="0"/>
      <p:bldP spid="21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5958" y="3892244"/>
            <a:ext cx="9186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Суфле из куриного филе : Вторые блю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740" y="294289"/>
            <a:ext cx="4908883" cy="4325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5134364" y="513756"/>
            <a:ext cx="785240" cy="2712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84100" y="318801"/>
            <a:ext cx="21153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6451" y="318801"/>
            <a:ext cx="2237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(2050)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2124" y="2067067"/>
            <a:ext cx="500451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самовыражения,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личностного роста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солидарности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96225" y="2069888"/>
            <a:ext cx="325058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человека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890" y="3762360"/>
            <a:ext cx="450713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доступности и обязательности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«массового» образования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33609" y="3762360"/>
            <a:ext cx="605319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вариативного образования для самореализации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5791" y="116881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32986" y="2912465"/>
            <a:ext cx="195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5163" y="5454832"/>
            <a:ext cx="336015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воспроизводство,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3312" y="4563814"/>
            <a:ext cx="236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0813" y="5177833"/>
            <a:ext cx="4554452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индивидуальности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3-tub-ru.yandex.net/i?id=64555d84eedf2481b3666e4a42bd5043-36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941" y="77361"/>
            <a:ext cx="2829059" cy="18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1146076b453c7dfb06ead04904566575-0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6"/>
            <a:ext cx="2925650" cy="193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 rot="2157062">
            <a:off x="5145442" y="1489354"/>
            <a:ext cx="107119" cy="367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076570">
            <a:off x="5723474" y="1504526"/>
            <a:ext cx="130041" cy="3375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2157062">
            <a:off x="4819114" y="3224172"/>
            <a:ext cx="112553" cy="386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076570">
            <a:off x="5910379" y="3247465"/>
            <a:ext cx="98272" cy="3558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2157062">
            <a:off x="4782082" y="4912592"/>
            <a:ext cx="81056" cy="474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20076570">
            <a:off x="6084449" y="4932862"/>
            <a:ext cx="83267" cy="4355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2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10" grpId="0" animBg="1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32" y="136334"/>
            <a:ext cx="12095018" cy="1452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цель образования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/>
              <a:t>создание </a:t>
            </a:r>
            <a:r>
              <a:rPr lang="ru-RU" sz="3200" b="1" dirty="0"/>
              <a:t>условий для самостоятельного осознанного выбора каждой личностью своей стратегии поведения, </a:t>
            </a:r>
            <a:r>
              <a:rPr lang="ru-RU" sz="3200" b="1" dirty="0" smtClean="0"/>
              <a:t>направлений </a:t>
            </a:r>
            <a:r>
              <a:rPr lang="ru-RU" sz="3200" b="1" dirty="0"/>
              <a:t>самореализации и </a:t>
            </a:r>
            <a:r>
              <a:rPr lang="ru-RU" sz="3200" b="1" dirty="0" smtClean="0"/>
              <a:t>самосовершенствования</a:t>
            </a:r>
            <a:r>
              <a:rPr lang="ru-RU" sz="3200" b="1" dirty="0"/>
              <a:t> , формирования культуры здорового образа жизни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956255" y="1675616"/>
            <a:ext cx="159386" cy="411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38200" y="2016499"/>
            <a:ext cx="4811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традиционная школа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40639" y="2038969"/>
            <a:ext cx="49067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адаптивная </a:t>
            </a:r>
            <a:r>
              <a:rPr lang="ru-RU" sz="4000" dirty="0" smtClean="0"/>
              <a:t>школа </a:t>
            </a:r>
          </a:p>
          <a:p>
            <a:r>
              <a:rPr lang="ru-RU" sz="2000" dirty="0" smtClean="0"/>
              <a:t>(персонифицированный подход к ребенку)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857639" y="2302892"/>
            <a:ext cx="675390" cy="185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0-tub-ru.yandex.net/i?id=a83a768798540f489f2c7f9e83883030-2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52104"/>
            <a:ext cx="3945764" cy="263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-tub-ru.yandex.net/i?id=c533bb638b28114e28e3e317138687b8-37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57" y="3115890"/>
            <a:ext cx="4611296" cy="26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7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5" grpId="0"/>
      <p:bldP spid="1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Адаптивная образовательная среда - это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9706"/>
            <a:ext cx="10515600" cy="47989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даптивная среда рассматривается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школа, создающая условия для самореализации личности, и строится на основе системного, синергетического и диалогического подходов.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приспосабливается к внешней среде и сама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влияя на неё приспосабливается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							</a:t>
            </a:r>
            <a:r>
              <a:rPr lang="ru-RU" i="1" dirty="0" smtClean="0"/>
              <a:t>Т.И.Шамова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приспосабливается к условиям изменяющейся внешней среды, и стремится,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стороны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максимально адаптироваться к личности с её индивидуальными особенностями, с другой  по возможности гибко реагировать на собственные социокультурные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</a:p>
          <a:p>
            <a:pPr marL="0" indent="0">
              <a:buNone/>
            </a:pPr>
            <a:r>
              <a:rPr lang="ru-RU" dirty="0" smtClean="0"/>
              <a:t>								</a:t>
            </a:r>
            <a:r>
              <a:rPr lang="ru-RU" i="1" dirty="0" smtClean="0"/>
              <a:t>П.И.Третьяков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даптивная образовательная система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«способную каждому ученику помочь достичь оптимального уровня интеллектуального развития в соответствии сего природными задатками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способностями…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							Н.П</a:t>
            </a:r>
            <a:r>
              <a:rPr lang="ru-RU" i="1" dirty="0"/>
              <a:t>. Капустин</a:t>
            </a: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317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060" y="4396543"/>
            <a:ext cx="10245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- создание такой образовательной среды, которая поможет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школьнику достичь оптимального уровня развития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8092" y="1740343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Внешняя среда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6837" y="283644"/>
            <a:ext cx="10523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Персонифицированная образовательная </a:t>
            </a:r>
            <a:r>
              <a:rPr lang="ru-RU" sz="4000" dirty="0" smtClean="0"/>
              <a:t>среда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37034" y="1787864"/>
            <a:ext cx="3362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Внутренняя среда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161888" y="1192961"/>
            <a:ext cx="819150" cy="576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37034" y="1174039"/>
            <a:ext cx="571500" cy="57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5501556" y="5591096"/>
            <a:ext cx="159386" cy="4113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45537" y="5938085"/>
            <a:ext cx="483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0-tub-ru.yandex.net/i?id=e77e56b4ed8aa274bff4ca48dc1dc29c-3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88" y="2372250"/>
            <a:ext cx="3122341" cy="184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оспитательное пространство - Картинка 17449/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63" y="2325118"/>
            <a:ext cx="2745924" cy="20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7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0" grpId="0"/>
      <p:bldP spid="13" grpId="0"/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174" y="0"/>
            <a:ext cx="10515600" cy="68083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257" y="680831"/>
            <a:ext cx="11349446" cy="3538472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 №273 от 29.12.2012г. ст.75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….Дополнительное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 и взрослых направлено на формирование и развитие творческих способностей детей и взрослых, удовлетворение их индивидуальных потребностей в интеллектуальном, нравственном и физическом совершенствовании, формирование культуры здорового и безопасного образа жизни, укрепление здоровья, а также на организацию их свободного времени.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«О мерах по реализации государственной политики в сфере образования» от 07.05.2012 №599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государственные стандарты общего образования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РФ «Развитие образования на 2013-2020 годы»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30 апреля 2014 г. №722-р О плане мероприятий («дорожная карта») «Изменение в отраслях социальной сферы, направленные на повышение эффективности образования и науки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….К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не менее 75 процентов детей от 5 до 18 лет будут охвачены программами дополнительного образования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стратегия действий в интересах детей на 2012-2017 гг. (утв. Указом Президента РФ от 1 июня 2012г. №761) Стратегия инновационного развития РФ на период до 2020г.//Официальные документы в образовании(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биллютень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нормативно-правовых актов, №10, 2012)</a:t>
            </a:r>
          </a:p>
          <a:p>
            <a:endParaRPr lang="ru-RU" sz="1600" i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8232" y="5296973"/>
            <a:ext cx="10931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реализация потенциала каждого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ребенка…</a:t>
            </a:r>
          </a:p>
          <a:p>
            <a:pPr algn="just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…В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должны создаваться условия для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достойной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перспективы для каждого ребенка, его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воспитания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социализации, максимально возможной 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 в </a:t>
            </a:r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позитивных видах деятельности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7616" y="4959561"/>
            <a:ext cx="5807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0080"/>
                </a:solidFill>
                <a:latin typeface="Arial" panose="020B0604020202020204" pitchFamily="34" charset="0"/>
              </a:rPr>
              <a:t>Ключевые принципы Национальной стратегии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5804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4990887" y="1252700"/>
            <a:ext cx="270456" cy="57954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im3-tub-ru.yandex.net/i?id=daeafb28ed0363ac6bbab2b1c96a376a-10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4" y="4949891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5576552" y="2936383"/>
            <a:ext cx="798490" cy="425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81325" y="2876299"/>
            <a:ext cx="817943" cy="48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859888" y="3484458"/>
            <a:ext cx="5872766" cy="1035942"/>
            <a:chOff x="1225701" y="2111551"/>
            <a:chExt cx="2610929" cy="1657939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225701" y="2111551"/>
              <a:ext cx="2610929" cy="1657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1274260" y="2160110"/>
              <a:ext cx="2513811" cy="1560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/>
              <a:r>
                <a:rPr lang="ru-RU" sz="2000" dirty="0"/>
                <a:t>Вовлечение социально-культурного окружения</a:t>
              </a:r>
            </a:p>
            <a:p>
              <a:pPr algn="ctr"/>
              <a:r>
                <a:rPr lang="ru-RU" sz="1600" dirty="0"/>
                <a:t>(учреждений дополнительного образования и культуры)</a:t>
              </a:r>
            </a:p>
          </p:txBody>
        </p:sp>
      </p:grpSp>
      <p:sp>
        <p:nvSpPr>
          <p:cNvPr id="17" name="Овал 16"/>
          <p:cNvSpPr/>
          <p:nvPr/>
        </p:nvSpPr>
        <p:spPr>
          <a:xfrm>
            <a:off x="1365484" y="186864"/>
            <a:ext cx="7521262" cy="9947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Реализация стратегии российского образования</a:t>
            </a:r>
          </a:p>
        </p:txBody>
      </p:sp>
      <p:sp>
        <p:nvSpPr>
          <p:cNvPr id="18" name="Овал 17"/>
          <p:cNvSpPr/>
          <p:nvPr/>
        </p:nvSpPr>
        <p:spPr>
          <a:xfrm>
            <a:off x="1996549" y="1853272"/>
            <a:ext cx="6259132" cy="97749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Персонифицированная (адаптивная) образовательная среда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192955" y="3527141"/>
            <a:ext cx="2552651" cy="779501"/>
            <a:chOff x="1225701" y="2111551"/>
            <a:chExt cx="2610929" cy="165793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225701" y="2111551"/>
              <a:ext cx="2610929" cy="16579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1274260" y="2160110"/>
              <a:ext cx="2513811" cy="15608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Дополнительные образовательные услуги</a:t>
              </a:r>
              <a:endParaRPr lang="ru-RU" sz="2000" kern="1200" dirty="0"/>
            </a:p>
          </p:txBody>
        </p:sp>
      </p:grpSp>
      <p:pic>
        <p:nvPicPr>
          <p:cNvPr id="27" name="Picture 2" descr="http://im1-tub-ru.yandex.net/i?id=23a7ef0b441ff00f75f3faeabd48a90e-68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246" y="493842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im2-tub-ru.yandex.net/i?id=6aa296f88f9419713df2db4a07d704a0-47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1" y="4938425"/>
            <a:ext cx="20288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http://im0-tub-ru.yandex.net/i?id=ca4cbaefe5bae5ca90d1739fe2bcf8b2-21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80" y="4938425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2-tub-ru.yandex.net/i?id=71847331aac14ee7c789b5cb8f896ea2-113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963" y="4938425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15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60895" y="1112564"/>
            <a:ext cx="5103095" cy="8882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1225" y="4885874"/>
            <a:ext cx="9522823" cy="16076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заказом общества на развитие ученика в соответствии с его природными задатками,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интересами, возможностями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отсутствием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педагогов дополнительного образования, квалифицированных в сфере искусства, культуры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7583" y="3004075"/>
            <a:ext cx="9287691" cy="17204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необходимостью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создания условий для проявления и развития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индивидуальных способностей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отсутствием в шаговой доступности учреждений дополнительного образования из-за отдалённости школы от культурно-досуговых центров города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SC029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410" y="161424"/>
            <a:ext cx="3682638" cy="276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1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1941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персонифицированную образовательную среду в условиях удаленности школы от культурно-досуговых центров города?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407486" y="1519707"/>
            <a:ext cx="259219" cy="40096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936035"/>
            <a:ext cx="10515600" cy="70802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школы в социокультурный центр микрорайона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199" y="2629541"/>
            <a:ext cx="1868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3245054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практически реализовать модель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персонифицированной образовательной среды школы,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ориентированной на социальный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199" y="4353920"/>
            <a:ext cx="10659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и развить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между школой 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дополнительного образования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совместного решения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проблем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199" y="5854610"/>
            <a:ext cx="958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стратегию и тактику перевода школы в новое состояние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8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928</Words>
  <Application>Microsoft Office PowerPoint</Application>
  <PresentationFormat>Произвольный</PresentationFormat>
  <Paragraphs>126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Модель создания персонифицированной образовательной среды МБОУ «СШ №40»  </vt:lpstr>
      <vt:lpstr>Презентация PowerPoint</vt:lpstr>
      <vt:lpstr>Ведущая цель образования – создание условий для самостоятельного осознанного выбора каждой личностью своей стратегии поведения, направлений самореализации и самосовершенствования , формирования культуры здорового образа жизни </vt:lpstr>
      <vt:lpstr>Адаптивная образовательная среда - это</vt:lpstr>
      <vt:lpstr>Презентация PowerPoint</vt:lpstr>
      <vt:lpstr>Нормативно-правовая база</vt:lpstr>
      <vt:lpstr>Презентация PowerPoint</vt:lpstr>
      <vt:lpstr>Презентация PowerPoint</vt:lpstr>
      <vt:lpstr>Как создать персонифицированную образовательную среду в условиях удаленности школы от культурно-досуговых центров города?</vt:lpstr>
      <vt:lpstr>Модель построения персонифицированной образовательной среды</vt:lpstr>
      <vt:lpstr> Модель школы полного дня  </vt:lpstr>
      <vt:lpstr>Презентация PowerPoint</vt:lpstr>
      <vt:lpstr>Презентация PowerPoint</vt:lpstr>
      <vt:lpstr>Презентация PowerPoint</vt:lpstr>
      <vt:lpstr>Результат:</vt:lpstr>
      <vt:lpstr>Школа как социокультурный центр?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ФГОС</dc:title>
  <dc:creator>1</dc:creator>
  <cp:lastModifiedBy>МБОУ СОШ № 40</cp:lastModifiedBy>
  <cp:revision>118</cp:revision>
  <dcterms:created xsi:type="dcterms:W3CDTF">2014-08-29T18:19:38Z</dcterms:created>
  <dcterms:modified xsi:type="dcterms:W3CDTF">2016-11-03T06:59:54Z</dcterms:modified>
</cp:coreProperties>
</file>