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</p:sldMasterIdLst>
  <p:sldIdLst>
    <p:sldId id="256" r:id="rId2"/>
    <p:sldId id="277" r:id="rId3"/>
    <p:sldId id="278" r:id="rId4"/>
    <p:sldId id="279" r:id="rId5"/>
    <p:sldId id="284" r:id="rId6"/>
    <p:sldId id="281" r:id="rId7"/>
    <p:sldId id="282" r:id="rId8"/>
    <p:sldId id="283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B27"/>
    <a:srgbClr val="376816"/>
    <a:srgbClr val="61B9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03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4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73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88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65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290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656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14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31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82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14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90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77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50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65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98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95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74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2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776" y="0"/>
            <a:ext cx="8812249" cy="161479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Смоленское областное государственное бюджетное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учреждение дополнительного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«Станция юных натуралистов»</a:t>
            </a:r>
            <a:r>
              <a:rPr lang="ru-RU" sz="1600" b="1" i="1" dirty="0" smtClean="0">
                <a:solidFill>
                  <a:schemeClr val="tx1"/>
                </a:solidFill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SCI1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3289465"/>
            <a:ext cx="6436426" cy="348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93767" y="1543792"/>
            <a:ext cx="9322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Педагогическая поддержка и помощь ребенку в формировании и обогащении субъектного опыта как ключевая идея реализации персонифицированного подхода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Коренькова </a:t>
            </a:r>
            <a:r>
              <a:rPr lang="ru-RU" i="1" dirty="0"/>
              <a:t>Наталья Викторовна, </a:t>
            </a:r>
            <a:endParaRPr lang="ru-RU" i="1" dirty="0" smtClean="0"/>
          </a:p>
          <a:p>
            <a:pPr algn="r"/>
            <a:r>
              <a:rPr lang="ru-RU" i="1" dirty="0" smtClean="0"/>
              <a:t>заместитель </a:t>
            </a:r>
            <a:r>
              <a:rPr lang="ru-RU" i="1" dirty="0"/>
              <a:t>директора </a:t>
            </a:r>
            <a:endParaRPr lang="ru-RU" b="1" i="1" dirty="0">
              <a:solidFill>
                <a:srgbClr val="63B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98" y="324593"/>
            <a:ext cx="9217403" cy="222405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 Идея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проявления и становления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субъектности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ребенка в процессе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дополнительного образования составляет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основу деятельности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исследовательского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коллектива областной станции юннатов. Причем эту проблему мы рассматриваем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позиции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разных категорий детей: и детей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одаренных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и детей с ограниченными возможностями здоровья.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48" y="2529191"/>
            <a:ext cx="9688749" cy="4328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понятиями в исследовании являются: </a:t>
            </a:r>
          </a:p>
          <a:p>
            <a:pPr algn="just"/>
            <a:r>
              <a:rPr lang="ru-RU" sz="2400" dirty="0" smtClean="0"/>
              <a:t>«</a:t>
            </a:r>
            <a:r>
              <a:rPr lang="ru-RU" sz="2400" dirty="0" err="1" smtClean="0"/>
              <a:t>субъектность</a:t>
            </a:r>
            <a:r>
              <a:rPr lang="ru-RU" sz="2400" dirty="0" smtClean="0"/>
              <a:t>» и «саморазвитие»,</a:t>
            </a:r>
          </a:p>
          <a:p>
            <a:pPr algn="just"/>
            <a:r>
              <a:rPr lang="ru-RU" sz="2400" dirty="0" smtClean="0"/>
              <a:t> «педагогическая помощь»   и «педагогическая поддержка».</a:t>
            </a:r>
          </a:p>
          <a:p>
            <a:pPr marL="0" indent="0" algn="just">
              <a:buNone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Субъектность</a:t>
            </a:r>
            <a:r>
              <a:rPr lang="ru-RU" sz="2400" dirty="0" smtClean="0"/>
              <a:t> – это способность человека осознавать себя, осознанно выбирать, отдавать отчет в своих действиях, быть стратегом собственного бытия, осмысливать связи своего «Я» с другими людьми. Как отмечает доктор педагогических наук Н.Е. </a:t>
            </a:r>
            <a:r>
              <a:rPr lang="ru-RU" sz="2400" dirty="0" err="1" smtClean="0"/>
              <a:t>Щуркова</a:t>
            </a:r>
            <a:r>
              <a:rPr lang="ru-RU" sz="2400" dirty="0" smtClean="0"/>
              <a:t>, эта способность формируется в социальной жизни в процессе духовных усилий ребенка и воспитывается целенаправленно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752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83790" cy="112192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Педагогическая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помощь ребенку в формировании и обогащении субъектного опыта саморазвития включает в себя такие составляющие: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39" y="1793174"/>
            <a:ext cx="9941669" cy="5064825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стимулирование желания (мотивации) ребенка заниматься саморазвитием, формирование потребности в этих занятиях;</a:t>
            </a:r>
          </a:p>
          <a:p>
            <a:pPr lvl="0"/>
            <a:r>
              <a:rPr lang="ru-RU" sz="2000" b="1" dirty="0"/>
              <a:t>помощь ребенку в освоении и применении знаний, умений и навыков планирования, организации, анализа деятельности по развитию самого себя;</a:t>
            </a:r>
          </a:p>
          <a:p>
            <a:pPr lvl="0"/>
            <a:r>
              <a:rPr lang="ru-RU" sz="2000" b="1" dirty="0"/>
              <a:t>поддержка усилий ребенка в развитии волевых качеств, рефлексивных способностей, </a:t>
            </a:r>
            <a:r>
              <a:rPr lang="ru-RU" sz="2000" b="1" dirty="0" err="1"/>
              <a:t>самопроцессов</a:t>
            </a:r>
            <a:r>
              <a:rPr lang="ru-RU" sz="2000" b="1" dirty="0"/>
              <a:t>;</a:t>
            </a:r>
          </a:p>
          <a:p>
            <a:pPr lvl="0"/>
            <a:r>
              <a:rPr lang="ru-RU" sz="2000" b="1" dirty="0"/>
              <a:t>развитие у учащихся нравственной направленности как ценностного наполнения содержания, форм и способов процесса саморазвития;</a:t>
            </a:r>
          </a:p>
          <a:p>
            <a:pPr lvl="0"/>
            <a:r>
              <a:rPr lang="ru-RU" sz="2000" b="1" dirty="0"/>
              <a:t>создание в образовательной организации условий для развития и проявления инициативы, самодеятельности и самоуправленческих начал, поддержки </a:t>
            </a:r>
            <a:r>
              <a:rPr lang="ru-RU" sz="2000" b="1" dirty="0" err="1"/>
              <a:t>самодетерминированной</a:t>
            </a:r>
            <a:r>
              <a:rPr lang="ru-RU" sz="2000" b="1" dirty="0"/>
              <a:t> активности учащихся;</a:t>
            </a:r>
          </a:p>
          <a:p>
            <a:pPr lvl="0"/>
            <a:r>
              <a:rPr lang="ru-RU" sz="2000" b="1" dirty="0"/>
              <a:t>учет субъектных проявлений детей в жизнедеятельности образовательной организации.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884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67057" cy="182231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педагогов ДО, работающих с детьми с особыми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образовательными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потребностями,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становится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актуальным персонифицированный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процесс и персонифицированное педагогическое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сопровождение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учащегося, которое заключается в следующем: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225423" cy="3880773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sz="2400" dirty="0" smtClean="0"/>
              <a:t>Педагогическое </a:t>
            </a:r>
            <a:r>
              <a:rPr lang="ru-RU" sz="2400" dirty="0"/>
              <a:t>сопровождение.</a:t>
            </a:r>
          </a:p>
          <a:p>
            <a:pPr lvl="0"/>
            <a:r>
              <a:rPr lang="ru-RU" sz="2400" dirty="0"/>
              <a:t>Сплочение детского коллектива.</a:t>
            </a:r>
          </a:p>
          <a:p>
            <a:pPr lvl="0"/>
            <a:r>
              <a:rPr lang="ru-RU" sz="2400" dirty="0"/>
              <a:t>Создание ситуации успеха. </a:t>
            </a:r>
          </a:p>
          <a:p>
            <a:pPr lvl="0"/>
            <a:r>
              <a:rPr lang="ru-RU" sz="2400" dirty="0"/>
              <a:t>Индивидуальная образовательная траектория.</a:t>
            </a:r>
          </a:p>
          <a:p>
            <a:pPr lvl="0"/>
            <a:r>
              <a:rPr lang="ru-RU" sz="2400" dirty="0"/>
              <a:t>Успешная адаптации и социализации в условиях современного общества.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327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944" y="291830"/>
            <a:ext cx="8482519" cy="14591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самых первых этапах взаимодействия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субъект-субъектных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отношений это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 «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педагогическое сопровождение», которое тесно связано с понятием «педагогическая поддержка,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помощь». 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472" y="1926077"/>
            <a:ext cx="9474741" cy="44747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/>
              <a:t>Педагог ДО оказывает ребенку с ОВЗ оперативную помощь в решении индивидуальных проблем, которые связанны с физическим и психическим здоровьем, стимулирует успешное продвижение в обучении и межличностной коммуникации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На любом занятии творческого объединения, как на теоретическом, так и на практическом важно для каждого учащегося создать ситуацию успеха, обеспечивающую создание условий для самостоятельности в принятии решений. Роль педагога заключается еще и в том, чтобы создать для ребенка такой эмоциональный фон уверенности в том, что в случае необходимости у него всегда есть взрослый, к которому он сможет обратиться за помощью и с любым вопросом.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8563"/>
            <a:ext cx="9653440" cy="200389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Индивидуальная образовательная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траектория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это персональный путь реализации личностного потенциала каждого учащегося, формируются “субъект – субъектные” отношения, когда педагог и воспитанник находятся в состоянии сотрудничества и сотворчества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06" y="2295728"/>
            <a:ext cx="10038945" cy="4202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2600" dirty="0" smtClean="0"/>
              <a:t>В </a:t>
            </a:r>
            <a:r>
              <a:rPr lang="ru-RU" sz="2600" dirty="0"/>
              <a:t>условиях организации дополнительного образования педагог ДО способен каждому ребенку с особыми образовательными потребностями выстроить траекторию движения для успешной адаптации и социализации в условиях современного общества. Заложить зачатки будущей профессии, обучая по </a:t>
            </a:r>
            <a:r>
              <a:rPr lang="ru-RU" sz="2600" dirty="0" err="1"/>
              <a:t>предпрофильным</a:t>
            </a:r>
            <a:r>
              <a:rPr lang="ru-RU" sz="2600" dirty="0"/>
              <a:t> программам. </a:t>
            </a:r>
            <a:endParaRPr lang="ru-RU" sz="2600" dirty="0" smtClean="0"/>
          </a:p>
          <a:p>
            <a:pPr algn="just"/>
            <a:r>
              <a:rPr lang="ru-RU" sz="2600" dirty="0" smtClean="0"/>
              <a:t>Благодаря </a:t>
            </a:r>
            <a:r>
              <a:rPr lang="ru-RU" sz="2600" dirty="0"/>
              <a:t>гибкости структуры и содержания дополнительных общеразвивающих программ организации дополнительного образования могут использовать свои программы</a:t>
            </a:r>
            <a:r>
              <a:rPr lang="ru-RU" sz="2600" b="1" dirty="0"/>
              <a:t> </a:t>
            </a:r>
            <a:r>
              <a:rPr lang="ru-RU" sz="2600" dirty="0"/>
              <a:t>для</a:t>
            </a:r>
            <a:r>
              <a:rPr lang="ru-RU" sz="2600" b="1" dirty="0"/>
              <a:t> </a:t>
            </a:r>
            <a:r>
              <a:rPr lang="ru-RU" sz="2600" dirty="0"/>
              <a:t>инклюзивного воспитания и образования в целях создания </a:t>
            </a:r>
            <a:r>
              <a:rPr lang="ru-RU" sz="2600" dirty="0" err="1"/>
              <a:t>безбарьерной</a:t>
            </a:r>
            <a:r>
              <a:rPr lang="ru-RU" sz="2600" dirty="0"/>
              <a:t> среды для учащихся с ОВЗ.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2583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28147" cy="1180289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/>
              <a:t> </a:t>
            </a:r>
            <a:r>
              <a:rPr lang="ru-RU" sz="2400" i="1" dirty="0" smtClean="0"/>
              <a:t>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Педагогическая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поддержка  и развитие одаренного ребенка  выстраивается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основе следующих концептуальных положений: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41" y="1984443"/>
            <a:ext cx="9572016" cy="447472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       Одаренные </a:t>
            </a:r>
            <a:r>
              <a:rPr lang="ru-RU" sz="2400" dirty="0"/>
              <a:t>дети уникальны– у каждого свой </a:t>
            </a:r>
            <a:r>
              <a:rPr lang="ru-RU" sz="2400" dirty="0" smtClean="0"/>
              <a:t>набор способностей</a:t>
            </a:r>
            <a:r>
              <a:rPr lang="ru-RU" sz="2400" dirty="0"/>
              <a:t>, свой темп развития, именно для них особую важность приобретает персонифицированный подход в обучении, воспитании, общении, и просто в повседневной жизни.  Все внешние социализирующие личность факторы (средовые и воспитательные воздействия) способствуют ее развитию и формированию только тогда, когда они взаимодействуют с внутренними механизмами собственной активности в работе над собой, а именно: с ее потребностями, мотивами, интересами, убеждениями, и оказывают на них положительное влияние.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8838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39432" cy="4215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Ключевые мероприятия базового коллектива в 2017г.: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06" y="1070043"/>
            <a:ext cx="9727660" cy="5787957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/>
              <a:t>Разработка индивидуальных образовательных маршрутов обучающихся и «программ личностного роста».</a:t>
            </a:r>
          </a:p>
          <a:p>
            <a:pPr lvl="0" algn="just"/>
            <a:r>
              <a:rPr lang="ru-RU" sz="2400" dirty="0"/>
              <a:t>Подготовка</a:t>
            </a:r>
            <a:r>
              <a:rPr lang="ru-RU" sz="2400" b="1" dirty="0"/>
              <a:t> </a:t>
            </a:r>
            <a:r>
              <a:rPr lang="ru-RU" sz="2400" dirty="0"/>
              <a:t>педагогов ДО к планированию и сопровождению одаренного и «особого» ребенка по индивидуальному образовательному маршруту/программе личностного роста.</a:t>
            </a:r>
          </a:p>
          <a:p>
            <a:pPr lvl="0" algn="just"/>
            <a:r>
              <a:rPr lang="ru-RU" sz="2400" dirty="0"/>
              <a:t>Проведение школы педагогического мастерства для педагогов ДО, методистов на тему: «Педагог дополнительного образования как субъект воспитательного взаимодействия с ребенком в рамках персонифицированной системы воспитания».</a:t>
            </a:r>
          </a:p>
          <a:p>
            <a:pPr lvl="0" algn="just"/>
            <a:r>
              <a:rPr lang="ru-RU" sz="2400" dirty="0"/>
              <a:t>Разработка и проведение цикла мероприятий с обучающимися, направленных на подготовку к проектированию и реализации индивидуальных  образовательных маршрутов и «программ личностного роста».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116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Благодарим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686296"/>
            <a:ext cx="5617029" cy="3700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299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576</TotalTime>
  <Words>739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Смоленское областное государственное бюджетное  учреждение дополнительного образования «Станция юных натуралистов»  </vt:lpstr>
      <vt:lpstr>         Идея проявления и становления субъектности ребенка в процессе дополнительного образования составляет основу деятельности исследовательского коллектива областной станции юннатов. Причем эту проблему мы рассматриваем с позиции разных категорий детей: и детей одаренных, и детей с ограниченными возможностями здоровья.</vt:lpstr>
      <vt:lpstr>     Педагогическая помощь ребенку в формировании и обогащении субъектного опыта саморазвития включает в себя такие составляющие:</vt:lpstr>
      <vt:lpstr>       Для педагогов ДО, работающих с детьми с особыми образовательными потребностями, становится актуальным персонифицированный образовательный процесс и персонифицированное педагогическое сопровождение учащегося, которое заключается в следующем:</vt:lpstr>
      <vt:lpstr>        На самых первых этапах взаимодействия субъект-субъектных отношений это - «педагогическое сопровождение», которое тесно связано с понятием «педагогическая поддержка, помощь».  </vt:lpstr>
      <vt:lpstr>          Индивидуальная образовательная траектория в ДО– это персональный путь реализации личностного потенциала каждого учащегося, формируются “субъект – субъектные” отношения, когда педагог и воспитанник находятся в состоянии сотрудничества и сотворчества.   </vt:lpstr>
      <vt:lpstr>         Педагогическая поддержка  и развитие одаренного ребенка  выстраивается на основе следующих концептуальных положений:</vt:lpstr>
      <vt:lpstr>Ключевые мероприятия базового коллектива в 2017г.: </vt:lpstr>
      <vt:lpstr>Благодарим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</dc:title>
  <dc:creator>User</dc:creator>
  <cp:lastModifiedBy>acer</cp:lastModifiedBy>
  <cp:revision>84</cp:revision>
  <dcterms:created xsi:type="dcterms:W3CDTF">2015-09-22T10:44:29Z</dcterms:created>
  <dcterms:modified xsi:type="dcterms:W3CDTF">2016-11-02T20:05:15Z</dcterms:modified>
</cp:coreProperties>
</file>