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94" r:id="rId2"/>
    <p:sldId id="311" r:id="rId3"/>
    <p:sldId id="312" r:id="rId4"/>
    <p:sldId id="313" r:id="rId5"/>
    <p:sldId id="314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15" r:id="rId22"/>
    <p:sldId id="31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5FA"/>
    <a:srgbClr val="2D7AB0"/>
    <a:srgbClr val="0D395F"/>
    <a:srgbClr val="FF66FF"/>
    <a:srgbClr val="E2EDFA"/>
    <a:srgbClr val="CCE9F6"/>
    <a:srgbClr val="FFFFFF"/>
    <a:srgbClr val="800000"/>
    <a:srgbClr val="B3E4D6"/>
    <a:srgbClr val="61A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22" autoAdjust="0"/>
    <p:restoredTop sz="92895" autoAdjust="0"/>
  </p:normalViewPr>
  <p:slideViewPr>
    <p:cSldViewPr>
      <p:cViewPr varScale="1">
        <p:scale>
          <a:sx n="68" d="100"/>
          <a:sy n="68" d="100"/>
        </p:scale>
        <p:origin x="-15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FA8CA-ABD2-406C-9010-D2F9FECF83F7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E7BC4-301A-4018-8BC9-6510F72F58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421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rgbClr val="2D7A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Владелец\Desktop\обложка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3"/>
            <a:ext cx="8945686" cy="6480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Picture 4"/>
          <p:cNvPicPr>
            <a:picLocks noChangeAspect="1" noChangeArrowheads="1"/>
          </p:cNvPicPr>
          <p:nvPr userDrawn="1"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62"/>
          <a:stretch/>
        </p:blipFill>
        <p:spPr bwMode="auto">
          <a:xfrm>
            <a:off x="777803" y="763489"/>
            <a:ext cx="1187593" cy="72008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 userDrawn="1"/>
        </p:nvSpPr>
        <p:spPr>
          <a:xfrm>
            <a:off x="1691680" y="864698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>
                <a:solidFill>
                  <a:schemeClr val="tx2"/>
                </a:solidFill>
                <a:latin typeface="Arial Narrow" pitchFamily="34" charset="0"/>
              </a:rPr>
              <a:t>ГОСУДАРСТВЕННОЕ АВТОНОМНОЕ УЧРЕЖДЕНИЕ</a:t>
            </a:r>
            <a:r>
              <a:rPr lang="ru-RU" sz="900" b="1" baseline="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ru-RU" sz="900" b="1" dirty="0" smtClean="0">
                <a:solidFill>
                  <a:schemeClr val="tx2"/>
                </a:solidFill>
                <a:latin typeface="Arial Narrow" pitchFamily="34" charset="0"/>
              </a:rPr>
              <a:t>ДОПОЛНИТЕЛЬНОГО ПРОФЕССИОНАЛЬНОГО ОБРАЗОВАНИЯ</a:t>
            </a:r>
            <a:endParaRPr lang="ru-RU" sz="900" b="1" baseline="0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algn="ctr"/>
            <a:r>
              <a:rPr lang="ru-RU" sz="900" b="1" dirty="0" smtClean="0">
                <a:solidFill>
                  <a:schemeClr val="tx2"/>
                </a:solidFill>
                <a:latin typeface="Arial Narrow" pitchFamily="34" charset="0"/>
              </a:rPr>
              <a:t>(ПОВЫШЕНИЯ КВАЛИФИКАЦИИ) СПЕЦИАЛИСТОВ</a:t>
            </a:r>
          </a:p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Arial Narrow" pitchFamily="34" charset="0"/>
              </a:rPr>
              <a:t>“СМОЛЕНСКИЙ ОБЛАСТНОЙ ИНСТИТУТ РАЗВИТИЯ ОБРАЗОВАНИЯ”</a:t>
            </a: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287797756"/>
              </p:ext>
            </p:extLst>
          </p:nvPr>
        </p:nvGraphicFramePr>
        <p:xfrm>
          <a:off x="5418474" y="6165304"/>
          <a:ext cx="3634717" cy="427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CorelDRAW" r:id="rId5" imgW="4074482" imgH="480060" progId="CorelDraw.Graphic.16">
                  <p:embed/>
                </p:oleObj>
              </mc:Choice>
              <mc:Fallback>
                <p:oleObj name="CorelDRAW" r:id="rId5" imgW="4074482" imgH="480060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18474" y="6165304"/>
                        <a:ext cx="3634717" cy="4276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413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91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203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Владелец\Desktop\обложка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4"/>
            <a:ext cx="8945686" cy="6741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4"/>
          <p:cNvPicPr>
            <a:picLocks noChangeAspect="1" noChangeArrowheads="1"/>
          </p:cNvPicPr>
          <p:nvPr userDrawn="1"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9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7762"/>
          <a:stretch/>
        </p:blipFill>
        <p:spPr bwMode="auto">
          <a:xfrm>
            <a:off x="6638900" y="5318050"/>
            <a:ext cx="2314600" cy="14034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7666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63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406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033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245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gradFill>
          <a:gsLst>
            <a:gs pos="0">
              <a:schemeClr val="accent2"/>
            </a:gs>
            <a:gs pos="50000">
              <a:schemeClr val="bg1"/>
            </a:gs>
            <a:gs pos="100000">
              <a:schemeClr val="accent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Скругленный прямоугольник 6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7256"/>
            </a:avLst>
          </a:prstGeom>
          <a:gradFill>
            <a:gsLst>
              <a:gs pos="0">
                <a:srgbClr val="2D7AB0"/>
              </a:gs>
              <a:gs pos="50000">
                <a:schemeClr val="bg1"/>
              </a:gs>
              <a:gs pos="100000">
                <a:srgbClr val="2D7AB0"/>
              </a:gs>
            </a:gsLst>
            <a:lin ang="5400000" scaled="0"/>
          </a:gra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 userDrawn="1"/>
        </p:nvSpPr>
        <p:spPr>
          <a:xfrm>
            <a:off x="270000" y="261000"/>
            <a:ext cx="8604000" cy="6336000"/>
          </a:xfrm>
          <a:prstGeom prst="roundRect">
            <a:avLst>
              <a:gd name="adj" fmla="val 7256"/>
            </a:avLst>
          </a:prstGeom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4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62"/>
          <a:stretch/>
        </p:blipFill>
        <p:spPr bwMode="auto">
          <a:xfrm>
            <a:off x="8100392" y="6165304"/>
            <a:ext cx="831313" cy="504055"/>
          </a:xfrm>
          <a:prstGeom prst="rect">
            <a:avLst/>
          </a:prstGeom>
          <a:noFill/>
          <a:ln>
            <a:noFill/>
          </a:ln>
          <a:effectLst>
            <a:outerShdw blurRad="25400" dist="12700" dir="3600000" algn="ctr" rotWithShape="0">
              <a:schemeClr val="bg1"/>
            </a:outerShd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240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676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850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F9C0E-67A6-4722-94DD-8BF1CDD30AC7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506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581128"/>
            <a:ext cx="4824536" cy="720080"/>
          </a:xfrm>
        </p:spPr>
        <p:txBody>
          <a:bodyPr>
            <a:noAutofit/>
          </a:bodyPr>
          <a:lstStyle/>
          <a:p>
            <a:pPr algn="l"/>
            <a:r>
              <a:rPr lang="ru-RU" sz="1200" b="1" dirty="0" smtClean="0">
                <a:solidFill>
                  <a:srgbClr val="0D395F"/>
                </a:solidFill>
                <a:latin typeface="Arial Narrow" pitchFamily="34" charset="0"/>
              </a:rPr>
              <a:t>О.С. Кольцова,</a:t>
            </a:r>
          </a:p>
          <a:p>
            <a:pPr algn="l"/>
            <a:r>
              <a:rPr lang="ru-RU" sz="1200" b="1" dirty="0" smtClean="0">
                <a:solidFill>
                  <a:srgbClr val="0D395F"/>
                </a:solidFill>
                <a:latin typeface="Arial Narrow" pitchFamily="34" charset="0"/>
              </a:rPr>
              <a:t>ректор Смоленского областного института развития образования,</a:t>
            </a:r>
          </a:p>
          <a:p>
            <a:pPr algn="l"/>
            <a:r>
              <a:rPr lang="ru-RU" sz="1200" b="1" dirty="0" smtClean="0">
                <a:solidFill>
                  <a:srgbClr val="0D395F"/>
                </a:solidFill>
                <a:latin typeface="Arial Narrow" pitchFamily="34" charset="0"/>
              </a:rPr>
              <a:t>кандидат педагогических наук</a:t>
            </a:r>
            <a:endParaRPr lang="ru-RU" sz="1200" b="1" dirty="0">
              <a:solidFill>
                <a:srgbClr val="0D395F"/>
              </a:solidFill>
              <a:latin typeface="Arial Narrow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688032" y="2060848"/>
            <a:ext cx="7772400" cy="208823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Круглый стол:</a:t>
            </a:r>
            <a:br>
              <a:rPr lang="ru-RU" sz="32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« Актуальные проблемы взаимодействия регионально-муниципальной методической службы в едином научно-методическом пространстве».</a:t>
            </a:r>
            <a:endParaRPr lang="ru-RU" sz="3200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90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Приоритетные направления деятельности МС </a:t>
            </a:r>
            <a:r>
              <a:rPr lang="ru-RU" sz="2800" b="1" dirty="0" smtClean="0"/>
              <a:t> </a:t>
            </a:r>
            <a:r>
              <a:rPr lang="ru-RU" sz="2800" b="1" dirty="0"/>
              <a:t>в современных условиях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i="1" dirty="0"/>
              <a:t>Первое направление. </a:t>
            </a:r>
            <a:endParaRPr lang="ru-RU" b="1" i="1" dirty="0" smtClean="0"/>
          </a:p>
          <a:p>
            <a:pPr marL="0" indent="0" algn="ctr">
              <a:buNone/>
            </a:pPr>
            <a:r>
              <a:rPr lang="ru-RU" b="1" dirty="0" smtClean="0"/>
              <a:t>Обеспечение </a:t>
            </a:r>
            <a:r>
              <a:rPr lang="ru-RU" b="1" dirty="0"/>
              <a:t>условий для непрерывного профессионального образования педагогических и руководящих кадров (педагогическое) 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 Повышение уровня профессиональной компетентности педагогических кадров, перенос акцента в содержании методической работы на развитие интеллектуальных способностей педагогов, их методологической, методической и информационной культуры. </a:t>
            </a:r>
          </a:p>
        </p:txBody>
      </p:sp>
    </p:spTree>
    <p:extLst>
      <p:ext uri="{BB962C8B-B14F-4D97-AF65-F5344CB8AC3E}">
        <p14:creationId xmlns:p14="http://schemas.microsoft.com/office/powerpoint/2010/main" val="71818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Приоритетные направления деятельности МС  в современных условиях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2. Построение индивидуальных программ развития педагогов на основе диагностики и анализа результатов профессионально- педагогической деятельности.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. Развитие у педагогических работников мотивации к инновационной, научно-исследовательской деятельности, к непрерывному профессиональному развитию и самообразованию. </a:t>
            </a:r>
          </a:p>
        </p:txBody>
      </p:sp>
    </p:spTree>
    <p:extLst>
      <p:ext uri="{BB962C8B-B14F-4D97-AF65-F5344CB8AC3E}">
        <p14:creationId xmlns:p14="http://schemas.microsoft.com/office/powerpoint/2010/main" val="45875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Приоритетные направления деятельности МС  в современных условиях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4. МР в ОУ должна стать средством профессиональной оперативной </a:t>
            </a:r>
            <a:r>
              <a:rPr lang="ru-RU" sz="2400" dirty="0" err="1"/>
              <a:t>доподготовки</a:t>
            </a:r>
            <a:r>
              <a:rPr lang="ru-RU" sz="2400" dirty="0"/>
              <a:t> и переподготовки педагогов, формирования новых профессиональных ролей</a:t>
            </a:r>
            <a:r>
              <a:rPr lang="ru-RU" sz="2400" dirty="0" smtClean="0"/>
              <a:t>: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 </a:t>
            </a:r>
            <a:r>
              <a:rPr lang="ru-RU" sz="2400" dirty="0"/>
              <a:t>Организатор познавательной деятельности; </a:t>
            </a:r>
            <a:endParaRPr lang="ru-RU" sz="2400" dirty="0" smtClean="0"/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Руководитель </a:t>
            </a:r>
            <a:r>
              <a:rPr lang="ru-RU" sz="2400" dirty="0"/>
              <a:t>проектной деятельности, модератор группового взаимодействия; </a:t>
            </a:r>
            <a:endParaRPr lang="ru-RU" sz="2400" dirty="0" smtClean="0"/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Участник </a:t>
            </a:r>
            <a:r>
              <a:rPr lang="ru-RU" sz="2400" dirty="0"/>
              <a:t>сетевого профессионального взаимодействия</a:t>
            </a:r>
            <a:r>
              <a:rPr lang="ru-RU" sz="2400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 </a:t>
            </a:r>
            <a:r>
              <a:rPr lang="ru-RU" sz="2400" dirty="0"/>
              <a:t>Исследователь; </a:t>
            </a:r>
            <a:endParaRPr lang="ru-RU" sz="2400" dirty="0" smtClean="0"/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Наставник</a:t>
            </a:r>
            <a:r>
              <a:rPr lang="ru-RU" sz="2400" dirty="0"/>
              <a:t>, </a:t>
            </a:r>
            <a:endParaRPr lang="ru-RU" sz="2400" dirty="0" smtClean="0"/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консультант</a:t>
            </a:r>
            <a:r>
              <a:rPr lang="ru-RU" sz="2400" dirty="0"/>
              <a:t>. </a:t>
            </a:r>
            <a:endParaRPr lang="ru-RU" sz="2400" dirty="0" smtClean="0"/>
          </a:p>
          <a:p>
            <a:pPr>
              <a:buFont typeface="Wingdings" pitchFamily="2" charset="2"/>
              <a:buChar char="v"/>
            </a:pPr>
            <a:r>
              <a:rPr lang="ru-RU" sz="2400" dirty="0" err="1" smtClean="0"/>
              <a:t>Тьютор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9257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Приоритетные направления деятельности МС  в современных условиях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i="1" dirty="0"/>
              <a:t>Второе направление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b="1" dirty="0"/>
              <a:t>Обеспечение эффективности инновационного развития ОУ, модернизации образовательного процесса в соответствии с требованиями ФГОС С этой целью необходимо: </a:t>
            </a:r>
            <a:endParaRPr lang="ru-RU" b="1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dirty="0"/>
              <a:t>стимулирование и подкрепление инициатив педагогов и инновационных процессов в образовательном учреждении;  выявление и устранение недостатков, ограничений, препятствий, снятие сопротивления изменениям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 </a:t>
            </a:r>
            <a:r>
              <a:rPr lang="ru-RU" dirty="0"/>
              <a:t>научно-методическое сопровождение опытно-экспериментальной работы, инновационной деятельности, проектных, творческих групп преподавателей 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научно-методическое </a:t>
            </a:r>
            <a:r>
              <a:rPr lang="ru-RU" dirty="0"/>
              <a:t>обеспечение учебно-исследовательской, научно- исследовательской самостоятельной работы обучающихся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 </a:t>
            </a:r>
            <a:r>
              <a:rPr lang="ru-RU" dirty="0"/>
              <a:t>налаживание контактов, связей, оказывающих положительное влияние на реализацию целей образовательной деятельности ОУ.</a:t>
            </a:r>
          </a:p>
        </p:txBody>
      </p:sp>
    </p:spTree>
    <p:extLst>
      <p:ext uri="{BB962C8B-B14F-4D97-AF65-F5344CB8AC3E}">
        <p14:creationId xmlns:p14="http://schemas.microsoft.com/office/powerpoint/2010/main" val="155079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Приоритетные направления деятельности МС  в современных условиях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900" b="1" i="1" dirty="0"/>
              <a:t>Третье направление </a:t>
            </a:r>
            <a:r>
              <a:rPr lang="ru-RU" sz="1900" dirty="0"/>
              <a:t>– </a:t>
            </a:r>
            <a:endParaRPr lang="ru-RU" sz="1900" dirty="0" smtClean="0"/>
          </a:p>
          <a:p>
            <a:pPr marL="0" indent="0" algn="ctr">
              <a:buNone/>
            </a:pPr>
            <a:r>
              <a:rPr lang="ru-RU" sz="1900" b="1" dirty="0" smtClean="0"/>
              <a:t>Обеспечение </a:t>
            </a:r>
            <a:r>
              <a:rPr lang="ru-RU" sz="1900" b="1" dirty="0"/>
              <a:t>качества подготовки обучающихся в соответствии с требованиями ФГОС (Научное и учебно-методическое сопровождение реализации ФГОС </a:t>
            </a:r>
            <a:r>
              <a:rPr lang="ru-RU" sz="1900" b="1" dirty="0" smtClean="0"/>
              <a:t>)</a:t>
            </a:r>
          </a:p>
          <a:p>
            <a:pPr>
              <a:buFont typeface="Wingdings" pitchFamily="2" charset="2"/>
              <a:buChar char="v"/>
            </a:pPr>
            <a:r>
              <a:rPr lang="ru-RU" sz="1900" b="1" dirty="0" smtClean="0"/>
              <a:t> </a:t>
            </a:r>
            <a:r>
              <a:rPr lang="ru-RU" sz="1900" dirty="0" smtClean="0"/>
              <a:t>МС </a:t>
            </a:r>
            <a:r>
              <a:rPr lang="ru-RU" sz="1900" dirty="0"/>
              <a:t>должна участвовать в создании системы управления качеством профессионального образования (системы менеджмента качества) и поддерживать ее функционирование.  </a:t>
            </a:r>
            <a:endParaRPr lang="ru-RU" sz="1900" dirty="0" smtClean="0"/>
          </a:p>
          <a:p>
            <a:pPr>
              <a:buFont typeface="Wingdings" pitchFamily="2" charset="2"/>
              <a:buChar char="v"/>
            </a:pPr>
            <a:r>
              <a:rPr lang="ru-RU" sz="1900" dirty="0" smtClean="0"/>
              <a:t> Эффективным </a:t>
            </a:r>
            <a:r>
              <a:rPr lang="ru-RU" sz="1900" dirty="0"/>
              <a:t>средством повышения качества профессионального образования является организация работы с педагогическим коллективом по освоению и внедрению в образовательный процесс современных технологий обучения, диагностика эффективности качества осваиваемых педагогических технологий, внедряемых инновационных процессов</a:t>
            </a:r>
            <a:r>
              <a:rPr lang="ru-RU" sz="1900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sz="1900" dirty="0" smtClean="0"/>
              <a:t> Важнейшим </a:t>
            </a:r>
            <a:r>
              <a:rPr lang="ru-RU" sz="1900" dirty="0"/>
              <a:t>условием обеспечения качества профессионального образования является комплексное учебно-методическое сопровождение образовательного процесса, научно- методическое обеспечение реализации нового поколения ФГОС.</a:t>
            </a:r>
          </a:p>
        </p:txBody>
      </p:sp>
    </p:spTree>
    <p:extLst>
      <p:ext uri="{BB962C8B-B14F-4D97-AF65-F5344CB8AC3E}">
        <p14:creationId xmlns:p14="http://schemas.microsoft.com/office/powerpoint/2010/main" val="306312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ru-RU" sz="2800" b="1" dirty="0"/>
              <a:t>Приоритетные направления деятельности МС  в современных условиях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1" dirty="0"/>
              <a:t>Четвертое направление </a:t>
            </a:r>
            <a:r>
              <a:rPr lang="ru-RU" dirty="0"/>
              <a:t>–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информатизация </a:t>
            </a:r>
            <a:r>
              <a:rPr lang="ru-RU" b="1" dirty="0"/>
              <a:t>образовательного процесса, всеобуч педагогов по информационно-коммуникационным технологиям, информатизация деятельности МС .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рамках реализации «Стратегия развития информационного общества в РФ», утв. 7 февраля 2008 г. N Пр-212 и требований ФГОС</a:t>
            </a:r>
          </a:p>
        </p:txBody>
      </p:sp>
    </p:spTree>
    <p:extLst>
      <p:ext uri="{BB962C8B-B14F-4D97-AF65-F5344CB8AC3E}">
        <p14:creationId xmlns:p14="http://schemas.microsoft.com/office/powerpoint/2010/main" val="69434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Приоритетные направления деятельности МС  в современных условиях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/>
              <a:t>Пятое направление </a:t>
            </a:r>
            <a:r>
              <a:rPr lang="ru-RU" dirty="0" smtClean="0"/>
              <a:t>– </a:t>
            </a:r>
          </a:p>
          <a:p>
            <a:pPr marL="0" indent="0">
              <a:buNone/>
            </a:pPr>
            <a:r>
              <a:rPr lang="ru-RU" b="1" dirty="0" smtClean="0"/>
              <a:t>Внедрение </a:t>
            </a:r>
            <a:r>
              <a:rPr lang="ru-RU" b="1" dirty="0"/>
              <a:t>новых моделей деятельности методических служб, новых подходов к организации и содержанию методической работы</a:t>
            </a:r>
            <a:r>
              <a:rPr lang="ru-RU" dirty="0"/>
              <a:t>: сервисный подход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программно-целевой подход. </a:t>
            </a:r>
          </a:p>
        </p:txBody>
      </p:sp>
    </p:spTree>
    <p:extLst>
      <p:ext uri="{BB962C8B-B14F-4D97-AF65-F5344CB8AC3E}">
        <p14:creationId xmlns:p14="http://schemas.microsoft.com/office/powerpoint/2010/main" val="148711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Autofit/>
          </a:bodyPr>
          <a:lstStyle/>
          <a:p>
            <a:r>
              <a:rPr lang="ru-RU" sz="2800" b="1" dirty="0"/>
              <a:t>Приоритетные направления деятельности МС  в современных условиях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/>
              <a:t>Шестое направление </a:t>
            </a:r>
            <a:r>
              <a:rPr lang="ru-RU" dirty="0" smtClean="0"/>
              <a:t>–</a:t>
            </a:r>
          </a:p>
          <a:p>
            <a:pPr marL="0" indent="0">
              <a:buNone/>
            </a:pPr>
            <a:r>
              <a:rPr lang="ru-RU" b="1" dirty="0" smtClean="0"/>
              <a:t> </a:t>
            </a:r>
            <a:r>
              <a:rPr lang="ru-RU" b="1" dirty="0"/>
              <a:t>Использование активных форм и методов методической работы, дистанционных и сетевых форм ПК</a:t>
            </a:r>
          </a:p>
        </p:txBody>
      </p:sp>
    </p:spTree>
    <p:extLst>
      <p:ext uri="{BB962C8B-B14F-4D97-AF65-F5344CB8AC3E}">
        <p14:creationId xmlns:p14="http://schemas.microsoft.com/office/powerpoint/2010/main" val="200800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Условия эффективной работы МС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обеспечено нормативно-правовое регулирование деятельности МС;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разработана и реализуется программа развития МС ОУ;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МР </a:t>
            </a:r>
            <a:r>
              <a:rPr lang="ru-RU" dirty="0"/>
              <a:t>ориентирована на удовлетворение потребностей педагогов в методических услугах (сервисный подход);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используются </a:t>
            </a:r>
            <a:r>
              <a:rPr lang="ru-RU" dirty="0"/>
              <a:t>активные, инновационные формы МР;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предлагаются </a:t>
            </a:r>
            <a:r>
              <a:rPr lang="ru-RU" dirty="0"/>
              <a:t>разнообразные формы деятельности, позволяющие каждому педагогу выбрать форму МР;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соблюдается оперативность, доступность, адресность информационного обеспечения деятельности педагогов;</a:t>
            </a:r>
          </a:p>
        </p:txBody>
      </p:sp>
    </p:spTree>
    <p:extLst>
      <p:ext uri="{BB962C8B-B14F-4D97-AF65-F5344CB8AC3E}">
        <p14:creationId xmlns:p14="http://schemas.microsoft.com/office/powerpoint/2010/main" val="345087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Условия эффективной работы МС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/>
              <a:t>созданы необходимые условия для самореализации и творческого роста педагогов, поддерживается высокий уровень участия и результативности педагогов в профессиональных конкурсах, конференциях, опытно-экспериментальной работе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 </a:t>
            </a:r>
            <a:r>
              <a:rPr lang="ru-RU" dirty="0"/>
              <a:t>МС отличает гибкость и быстрота реагирования на внешние изменения, постоянное </a:t>
            </a:r>
            <a:r>
              <a:rPr lang="ru-RU" dirty="0" smtClean="0"/>
              <a:t>развитие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осуществляется </a:t>
            </a:r>
            <a:r>
              <a:rPr lang="ru-RU" dirty="0"/>
              <a:t>коллегиальность принятия основных решений (внешняя открытость</a:t>
            </a:r>
            <a:r>
              <a:rPr lang="ru-RU" dirty="0" smtClean="0"/>
              <a:t>);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 </a:t>
            </a:r>
            <a:r>
              <a:rPr lang="ru-RU" dirty="0"/>
              <a:t>деятельности МС используются ИКТ :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работает </a:t>
            </a:r>
            <a:r>
              <a:rPr lang="ru-RU" dirty="0"/>
              <a:t>Электронный методический кабинет; проводятся </a:t>
            </a:r>
            <a:r>
              <a:rPr lang="ru-RU" dirty="0" err="1"/>
              <a:t>online</a:t>
            </a:r>
            <a:r>
              <a:rPr lang="ru-RU" dirty="0"/>
              <a:t> семинары с коллегами-методистами по обмену опытом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 </a:t>
            </a:r>
            <a:r>
              <a:rPr lang="ru-RU" dirty="0"/>
              <a:t>используются средства Интернета для методической поддержки педагогов и их профессионального развития. </a:t>
            </a:r>
          </a:p>
        </p:txBody>
      </p:sp>
    </p:spTree>
    <p:extLst>
      <p:ext uri="{BB962C8B-B14F-4D97-AF65-F5344CB8AC3E}">
        <p14:creationId xmlns:p14="http://schemas.microsoft.com/office/powerpoint/2010/main" val="96034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Секция областного методического объединения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dirty="0" smtClean="0"/>
          </a:p>
          <a:p>
            <a:pPr marL="0" indent="0" algn="ctr">
              <a:buNone/>
            </a:pPr>
            <a:r>
              <a:rPr lang="ru-RU" sz="4000" dirty="0" smtClean="0"/>
              <a:t>Учителя  ОРКСЭ, ИПКЗС, ДНВ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11734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Дискуссионная площадка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Эффективность работы методической службы</a:t>
            </a:r>
            <a:r>
              <a:rPr lang="ru-RU" dirty="0" smtClean="0"/>
              <a:t>:</a:t>
            </a:r>
          </a:p>
          <a:p>
            <a:r>
              <a:rPr lang="ru-RU" dirty="0" smtClean="0"/>
              <a:t> круг проблем …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118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512168"/>
          </a:xfrm>
        </p:spPr>
        <p:txBody>
          <a:bodyPr>
            <a:noAutofit/>
          </a:bodyPr>
          <a:lstStyle/>
          <a:p>
            <a:r>
              <a:rPr lang="ru-RU" sz="3600" b="1" dirty="0"/>
              <a:t>Взаимодействие в работе РИМЦ(СОИРО) и РМО учителей-предметников.</a:t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1) Как, на Ваш взгляд, необходимо организовывать взаимодействие РИМЦ и РМО?</a:t>
            </a:r>
          </a:p>
          <a:p>
            <a:pPr marL="0" indent="0">
              <a:buNone/>
            </a:pPr>
            <a:r>
              <a:rPr lang="ru-RU" sz="2400" b="1" i="1" dirty="0" smtClean="0"/>
              <a:t>2) Какие вопросы нуждаются в методическом сопровождении?</a:t>
            </a:r>
          </a:p>
          <a:p>
            <a:pPr marL="0" indent="0">
              <a:buNone/>
            </a:pPr>
            <a:r>
              <a:rPr lang="ru-RU" sz="2400" b="1" dirty="0" smtClean="0"/>
              <a:t>3) Какие мероприятия и в какой форме могут быть включены в дальнейшее сотрудничество между РИМЦ И ОМО учителей предметников?</a:t>
            </a:r>
          </a:p>
          <a:p>
            <a:pPr marL="0" indent="0">
              <a:buNone/>
            </a:pPr>
            <a:r>
              <a:rPr lang="ru-RU" sz="2400" b="1" i="1" dirty="0" smtClean="0"/>
              <a:t>4) Каким опытом работы Вы можете поделиться?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350166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dirty="0"/>
              <a:t>Подведение итогов работы секции.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i="1" dirty="0" smtClean="0"/>
              <a:t>Предложения по августовскому совещанию:</a:t>
            </a:r>
          </a:p>
          <a:p>
            <a:pPr marL="0" indent="0"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Форма проведения</a:t>
            </a:r>
          </a:p>
          <a:p>
            <a:pPr marL="514350" indent="-514350">
              <a:buAutoNum type="arabicPeriod"/>
            </a:pPr>
            <a:r>
              <a:rPr lang="ru-RU" dirty="0" smtClean="0"/>
              <a:t>Место проведения</a:t>
            </a:r>
          </a:p>
          <a:p>
            <a:pPr marL="514350" indent="-514350">
              <a:buAutoNum type="arabicPeriod"/>
            </a:pPr>
            <a:r>
              <a:rPr lang="ru-RU" dirty="0" smtClean="0"/>
              <a:t>Круг рассматриваемых </a:t>
            </a:r>
            <a:r>
              <a:rPr lang="ru-RU" dirty="0" smtClean="0"/>
              <a:t>вопросов</a:t>
            </a:r>
          </a:p>
          <a:p>
            <a:pPr marL="514350" indent="-514350">
              <a:buAutoNum type="arabicPeriod"/>
            </a:pPr>
            <a:r>
              <a:rPr lang="ru-RU" dirty="0" smtClean="0"/>
              <a:t>Тема августовского совещания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154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Выборы председателя и бюро ОМО</a:t>
            </a:r>
            <a:endParaRPr lang="ru-RU" sz="4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8112517"/>
              </p:ext>
            </p:extLst>
          </p:nvPr>
        </p:nvGraphicFramePr>
        <p:xfrm>
          <a:off x="107504" y="1600200"/>
          <a:ext cx="8928992" cy="4781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656184"/>
                <a:gridCol w="2016224"/>
                <a:gridCol w="1728192"/>
                <a:gridCol w="187220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Велижский</a:t>
                      </a:r>
                      <a:r>
                        <a:rPr lang="ru-RU" dirty="0" smtClean="0"/>
                        <a:t> РРЦ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Сафонов</a:t>
                      </a:r>
                    </a:p>
                    <a:p>
                      <a:r>
                        <a:rPr lang="ru-RU" dirty="0" err="1" smtClean="0"/>
                        <a:t>ский</a:t>
                      </a:r>
                      <a:r>
                        <a:rPr lang="ru-RU" baseline="0" dirty="0" smtClean="0"/>
                        <a:t> РРЦ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Дорогобужский РРЦ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Рославль</a:t>
                      </a:r>
                    </a:p>
                    <a:p>
                      <a:r>
                        <a:rPr lang="ru-RU" dirty="0" err="1" smtClean="0"/>
                        <a:t>ский</a:t>
                      </a:r>
                      <a:r>
                        <a:rPr lang="ru-RU" dirty="0" smtClean="0"/>
                        <a:t> РРЦ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Ярцевский</a:t>
                      </a:r>
                      <a:r>
                        <a:rPr lang="ru-RU" dirty="0" smtClean="0"/>
                        <a:t> РРЦ</a:t>
                      </a:r>
                      <a:endParaRPr lang="ru-RU" dirty="0"/>
                    </a:p>
                  </a:txBody>
                  <a:tcPr/>
                </a:tc>
              </a:tr>
              <a:tr h="468640">
                <a:tc>
                  <a:txBody>
                    <a:bodyPr/>
                    <a:lstStyle/>
                    <a:p>
                      <a:r>
                        <a:rPr lang="ru-RU" dirty="0" smtClean="0"/>
                        <a:t>Демидовский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г. Смоленск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Глинковский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г. Десногорск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Сычевский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Руднянский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Гагаринский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Ельнинский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Ершичский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Угранский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dirty="0" smtClean="0"/>
                        <a:t>Смоленский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Вяземский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Хиславичский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Шумячский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Кардымовский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Краснинский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Холм-Жирковский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Ельнинский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Починковский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Духовщинский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Новодугинский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Монастырщинский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Темкинский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077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Дискуссионная площадка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Эффективность работы методической службы: проблемы, задачи, направления, перспективы.</a:t>
            </a:r>
          </a:p>
          <a:p>
            <a:r>
              <a:rPr lang="ru-RU" dirty="0" smtClean="0"/>
              <a:t>Взаимодействие в работе РИМЦ(СОИРО) и РМО учителей-предметников.</a:t>
            </a:r>
          </a:p>
          <a:p>
            <a:r>
              <a:rPr lang="ru-RU" dirty="0" smtClean="0"/>
              <a:t>Подведение итогов работы секции.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926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936104"/>
          </a:xfrm>
        </p:spPr>
        <p:txBody>
          <a:bodyPr>
            <a:noAutofit/>
          </a:bodyPr>
          <a:lstStyle/>
          <a:p>
            <a:r>
              <a:rPr lang="ru-RU" sz="2800" b="1" dirty="0"/>
              <a:t>Эффективность работы методической </a:t>
            </a:r>
            <a:r>
              <a:rPr lang="ru-RU" sz="2800" b="1" dirty="0" smtClean="0"/>
              <a:t>службы (МС): </a:t>
            </a:r>
            <a:r>
              <a:rPr lang="ru-RU" sz="2800" b="1" dirty="0"/>
              <a:t>проблемы, задачи, направления, перспективы.</a:t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Цели МС</a:t>
            </a:r>
            <a:r>
              <a:rPr lang="ru-RU" b="1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  Обеспечить </a:t>
            </a:r>
            <a:r>
              <a:rPr lang="ru-RU" dirty="0"/>
              <a:t>профессиональную готовность педагогических работников к эффективной реализации ФГОС через создание системы непрерывного профессионального образования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 Научно-методическое </a:t>
            </a:r>
            <a:r>
              <a:rPr lang="ru-RU" dirty="0"/>
              <a:t>сопровождение деятельности педагогического коллектива по учебно-методическому обеспечению и осуществлению образовательного процесса в соответствии с требованиями ФГОС.</a:t>
            </a:r>
          </a:p>
        </p:txBody>
      </p:sp>
    </p:spTree>
    <p:extLst>
      <p:ext uri="{BB962C8B-B14F-4D97-AF65-F5344CB8AC3E}">
        <p14:creationId xmlns:p14="http://schemas.microsoft.com/office/powerpoint/2010/main" val="311928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dirty="0"/>
              <a:t>Основные задачи МС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ru-RU" b="1" i="1" dirty="0" smtClean="0"/>
              <a:t>Разработать </a:t>
            </a:r>
            <a:r>
              <a:rPr lang="ru-RU" b="1" i="1" dirty="0"/>
              <a:t>нормативное обеспечение образовательного процесса в соответствии с требованиями ФГОС: </a:t>
            </a:r>
            <a:endParaRPr lang="ru-RU" b="1" i="1" dirty="0" smtClean="0"/>
          </a:p>
          <a:p>
            <a:pPr marL="0" indent="0">
              <a:buNone/>
            </a:pPr>
            <a:r>
              <a:rPr lang="ru-RU" dirty="0" smtClean="0"/>
              <a:t></a:t>
            </a:r>
            <a:r>
              <a:rPr lang="ru-RU" dirty="0"/>
              <a:t>скорректировать имеющиеся локальные акты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</a:t>
            </a:r>
            <a:r>
              <a:rPr lang="ru-RU" dirty="0"/>
              <a:t>создать новый пакет локальных нормативно-правовых актов ОУ, обеспечивающих реализацию ФГОС.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/>
              <a:t>ОУ самостоятельно разрабатывает/корректирует локальные акты, используя действующую нормативную базу: О заполнении журнала т/о и п/о </a:t>
            </a:r>
            <a:r>
              <a:rPr lang="ru-RU" dirty="0" err="1"/>
              <a:t>О</a:t>
            </a:r>
            <a:r>
              <a:rPr lang="ru-RU" dirty="0"/>
              <a:t> текущей аттестации О промежуточной аттестации О Государственной итоговой аттестации Об учебно-методическом сопровождении ФГОС Положение о портфолио обучающегося/студента Положение о </a:t>
            </a:r>
            <a:r>
              <a:rPr lang="ru-RU" dirty="0" err="1"/>
              <a:t>рейтинго</a:t>
            </a:r>
            <a:r>
              <a:rPr lang="ru-RU" dirty="0"/>
              <a:t>-накопительной системе оценки Другие</a:t>
            </a:r>
            <a:r>
              <a:rPr lang="ru-RU" dirty="0" smtClean="0"/>
              <a:t>…)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875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/>
              <a:t>Основные задачи МС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900" b="1" i="1" dirty="0"/>
              <a:t>2</a:t>
            </a:r>
            <a:r>
              <a:rPr lang="ru-RU" sz="2000" b="1" i="1" dirty="0"/>
              <a:t>. Обеспечить научно-методическую, информационную и организационно-педагогическую поддержку педагогов в решении задач реализации ФГОС</a:t>
            </a:r>
            <a:r>
              <a:rPr lang="ru-RU" sz="2000" b="1" i="1" dirty="0" smtClean="0"/>
              <a:t>:</a:t>
            </a:r>
          </a:p>
          <a:p>
            <a:pPr marL="0" indent="0">
              <a:buNone/>
            </a:pPr>
            <a:r>
              <a:rPr lang="ru-RU" sz="2000" dirty="0" smtClean="0"/>
              <a:t> </a:t>
            </a:r>
            <a:r>
              <a:rPr lang="ru-RU" sz="2000" dirty="0"/>
              <a:t> организовать работу проектных (проблемных) групп для решения новых задач профессиональной деятельности: по разработке УМК по дисциплинам и ПМ; учебно-методического обеспечения С/Р, ФОС </a:t>
            </a:r>
            <a:r>
              <a:rPr lang="ru-RU" sz="2000" dirty="0" smtClean="0"/>
              <a:t>….</a:t>
            </a:r>
          </a:p>
          <a:p>
            <a:pPr marL="0" indent="0">
              <a:buNone/>
            </a:pPr>
            <a:r>
              <a:rPr lang="ru-RU" sz="2000" dirty="0" smtClean="0"/>
              <a:t> </a:t>
            </a:r>
            <a:r>
              <a:rPr lang="ru-RU" sz="2000" dirty="0"/>
              <a:t> создать банк педагогической информации по вопросам реализации ФГОС, поддерживать его в актуальном и оперативном состоянии;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 </a:t>
            </a:r>
            <a:r>
              <a:rPr lang="ru-RU" sz="2000" dirty="0"/>
              <a:t>организовать работу педагогов по совершенствованию учебно-методического обеспечения образовательного процесса в соответствии с модульно- </a:t>
            </a:r>
            <a:r>
              <a:rPr lang="ru-RU" sz="2000" dirty="0" err="1"/>
              <a:t>компетентностным</a:t>
            </a:r>
            <a:r>
              <a:rPr lang="ru-RU" sz="2000" dirty="0"/>
              <a:t>, системно-</a:t>
            </a:r>
            <a:r>
              <a:rPr lang="ru-RU" sz="2000" dirty="0" err="1"/>
              <a:t>деятельностным</a:t>
            </a:r>
            <a:r>
              <a:rPr lang="ru-RU" sz="2000" dirty="0"/>
              <a:t> подходами (Изучение и внедрение информационно-коммуникационных, интерактивных, </a:t>
            </a:r>
            <a:r>
              <a:rPr lang="ru-RU" sz="2000" dirty="0" err="1"/>
              <a:t>деятельностных</a:t>
            </a:r>
            <a:r>
              <a:rPr lang="ru-RU" sz="2000" dirty="0"/>
              <a:t> технологий обучения</a:t>
            </a:r>
            <a:r>
              <a:rPr lang="ru-RU" sz="2000" dirty="0" smtClean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59513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dirty="0"/>
              <a:t>Основные задачи МС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1900" b="1" i="1" dirty="0"/>
              <a:t>2</a:t>
            </a:r>
            <a:r>
              <a:rPr lang="ru-RU" sz="2000" b="1" i="1" dirty="0"/>
              <a:t>. Обеспечить научно-методическую, информационную и организационно-педагогическую поддержку педагогов в решении задач реализации ФГОС (продолжение) : </a:t>
            </a:r>
            <a:endParaRPr lang="ru-RU" sz="2000" b="1" i="1" dirty="0" smtClean="0"/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Организовать </a:t>
            </a:r>
            <a:r>
              <a:rPr lang="ru-RU" sz="2000" dirty="0"/>
              <a:t>обучение педагогов методике диагностики, мониторинга и анализа результатов образовательного процесса</a:t>
            </a:r>
            <a:r>
              <a:rPr lang="ru-RU" sz="2000" dirty="0" smtClean="0"/>
              <a:t>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 Оказывать </a:t>
            </a:r>
            <a:r>
              <a:rPr lang="ru-RU" sz="2000" dirty="0"/>
              <a:t>помощь педагогам в создании и рецензировании методических материалов, в разработке электронных средств учебного назначения</a:t>
            </a:r>
            <a:r>
              <a:rPr lang="ru-RU" sz="200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выявить</a:t>
            </a:r>
            <a:r>
              <a:rPr lang="ru-RU" sz="2000" dirty="0"/>
              <a:t>, проанализировать и обеспечить тиражирование наиболее ценного опыта работы педагогов в условиях внедрения ФГОС </a:t>
            </a: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4860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задачи МС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i="1" dirty="0"/>
              <a:t>3. </a:t>
            </a:r>
            <a:r>
              <a:rPr lang="ru-RU" sz="2000" b="1" i="1" dirty="0"/>
              <a:t>Обновить содержание и формы МР в соответствии с новыми требованиями: </a:t>
            </a:r>
            <a:endParaRPr lang="ru-RU" sz="2000" b="1" i="1" dirty="0" smtClean="0"/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изучить </a:t>
            </a:r>
            <a:r>
              <a:rPr lang="ru-RU" sz="2000" dirty="0"/>
              <a:t>требования к квалификации педагога в условиях введения ФГОС и профессиональный стандарт педагога </a:t>
            </a:r>
            <a:r>
              <a:rPr lang="ru-RU" sz="2000" dirty="0" smtClean="0"/>
              <a:t>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 осуществлять </a:t>
            </a:r>
            <a:r>
              <a:rPr lang="ru-RU" sz="2000" dirty="0"/>
              <a:t>всесторонний мониторинг затруднений педагогов в вопросах внедрения ФГОС; </a:t>
            </a:r>
            <a:endParaRPr lang="ru-RU" sz="2000" dirty="0" smtClean="0"/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определить </a:t>
            </a:r>
            <a:r>
              <a:rPr lang="ru-RU" sz="2000" dirty="0"/>
              <a:t>актуальную единую методическую тему в ОУ</a:t>
            </a:r>
            <a:r>
              <a:rPr lang="ru-RU" sz="2000" dirty="0" smtClean="0"/>
              <a:t>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 организовать </a:t>
            </a:r>
            <a:r>
              <a:rPr lang="ru-RU" sz="2000" dirty="0"/>
              <a:t>практико-</a:t>
            </a:r>
            <a:r>
              <a:rPr lang="ru-RU" sz="2000" dirty="0" err="1"/>
              <a:t>ориентированнные</a:t>
            </a:r>
            <a:r>
              <a:rPr lang="ru-RU" sz="2000" dirty="0"/>
              <a:t> семинары для педагогов по освоению инновационных технологий обучения, обеспечивающих формирование ОК и ПК</a:t>
            </a:r>
            <a:r>
              <a:rPr lang="ru-RU" sz="2000" dirty="0" smtClean="0"/>
              <a:t>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 обеспечить </a:t>
            </a:r>
            <a:r>
              <a:rPr lang="ru-RU" sz="2000" dirty="0"/>
              <a:t>реализацию индивидуальных программ профессионального роста каждого педагога, включая самообразование и обучение непосредственно на рабочем месте; организация наставничества в ОУ; </a:t>
            </a:r>
            <a:endParaRPr lang="ru-RU" sz="2000" dirty="0" smtClean="0"/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25657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1054</TotalTime>
  <Words>1190</Words>
  <Application>Microsoft Office PowerPoint</Application>
  <PresentationFormat>Экран (4:3)</PresentationFormat>
  <Paragraphs>137</Paragraphs>
  <Slides>22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Тема Office</vt:lpstr>
      <vt:lpstr>CorelDRAW</vt:lpstr>
      <vt:lpstr>Круглый стол: « Актуальные проблемы взаимодействия регионально-муниципальной методической службы в едином научно-методическом пространстве».</vt:lpstr>
      <vt:lpstr>Секция областного методического объединения</vt:lpstr>
      <vt:lpstr>Выборы председателя и бюро ОМО</vt:lpstr>
      <vt:lpstr>Дискуссионная площадка</vt:lpstr>
      <vt:lpstr>Эффективность работы методической службы (МС): проблемы, задачи, направления, перспективы. </vt:lpstr>
      <vt:lpstr>Основные задачи МС</vt:lpstr>
      <vt:lpstr>Основные задачи МС</vt:lpstr>
      <vt:lpstr>Основные задачи МС</vt:lpstr>
      <vt:lpstr>Основные задачи МС </vt:lpstr>
      <vt:lpstr>Приоритетные направления деятельности МС  в современных условиях</vt:lpstr>
      <vt:lpstr>Приоритетные направления деятельности МС  в современных условиях</vt:lpstr>
      <vt:lpstr>Приоритетные направления деятельности МС  в современных условиях</vt:lpstr>
      <vt:lpstr>Приоритетные направления деятельности МС  в современных условиях</vt:lpstr>
      <vt:lpstr>Приоритетные направления деятельности МС  в современных условиях</vt:lpstr>
      <vt:lpstr>Приоритетные направления деятельности МС  в современных условиях</vt:lpstr>
      <vt:lpstr>Приоритетные направления деятельности МС  в современных условиях</vt:lpstr>
      <vt:lpstr>Приоритетные направления деятельности МС  в современных условиях</vt:lpstr>
      <vt:lpstr>Условия эффективной работы МС</vt:lpstr>
      <vt:lpstr>Условия эффективной работы МС</vt:lpstr>
      <vt:lpstr>Дискуссионная площадка</vt:lpstr>
      <vt:lpstr>Взаимодействие в работе РИМЦ(СОИРО) и РМО учителей-предметников. </vt:lpstr>
      <vt:lpstr>Подведение итогов работы секции.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Орешкова</dc:creator>
  <cp:lastModifiedBy>пользователь</cp:lastModifiedBy>
  <cp:revision>100</cp:revision>
  <dcterms:created xsi:type="dcterms:W3CDTF">2014-10-13T16:05:55Z</dcterms:created>
  <dcterms:modified xsi:type="dcterms:W3CDTF">2015-06-05T11:46:34Z</dcterms:modified>
</cp:coreProperties>
</file>