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7" r:id="rId3"/>
    <p:sldId id="310" r:id="rId4"/>
    <p:sldId id="365" r:id="rId5"/>
    <p:sldId id="338" r:id="rId6"/>
    <p:sldId id="361" r:id="rId7"/>
    <p:sldId id="275" r:id="rId8"/>
    <p:sldId id="28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0492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030" name="Picture 6" descr="C:\Users\Владелец\Desktop\Птица_целая.png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66" y="1748053"/>
            <a:ext cx="7339962" cy="4502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>
              <a:alpha val="69804"/>
            </a:srgb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4" name="Подзаголовок 2"/>
          <p:cNvSpPr txBox="1">
            <a:spLocks/>
          </p:cNvSpPr>
          <p:nvPr userDrawn="1"/>
        </p:nvSpPr>
        <p:spPr>
          <a:xfrm>
            <a:off x="4748645" y="277426"/>
            <a:ext cx="3309803" cy="1639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>
                <a:srgbClr val="C66951"/>
              </a:buClr>
            </a:pPr>
            <a:r>
              <a:rPr lang="ru-RU" sz="1200" b="1" dirty="0">
                <a:solidFill>
                  <a:prstClr val="white"/>
                </a:solidFill>
              </a:rPr>
              <a:t>государственное автономное учреждение дополнительного профессионального образования</a:t>
            </a:r>
          </a:p>
          <a:p>
            <a:pPr algn="ctr">
              <a:spcBef>
                <a:spcPts val="0"/>
              </a:spcBef>
              <a:buClr>
                <a:srgbClr val="C66951"/>
              </a:buClr>
            </a:pPr>
            <a:r>
              <a:rPr lang="ru-RU" sz="1200" b="1" dirty="0">
                <a:solidFill>
                  <a:prstClr val="white"/>
                </a:solidFill>
              </a:rPr>
              <a:t>(повышения квалификации) специалистов</a:t>
            </a:r>
          </a:p>
          <a:p>
            <a:pPr algn="ctr">
              <a:spcBef>
                <a:spcPts val="0"/>
              </a:spcBef>
              <a:buClr>
                <a:srgbClr val="C66951"/>
              </a:buClr>
            </a:pPr>
            <a:endParaRPr lang="ru-RU" sz="700" b="1" dirty="0">
              <a:solidFill>
                <a:prstClr val="white"/>
              </a:solidFill>
            </a:endParaRPr>
          </a:p>
          <a:p>
            <a:pPr algn="ctr">
              <a:spcBef>
                <a:spcPts val="0"/>
              </a:spcBef>
              <a:buClr>
                <a:srgbClr val="C66951"/>
              </a:buClr>
            </a:pPr>
            <a:r>
              <a:rPr lang="ru-RU" sz="1200" b="1" dirty="0">
                <a:solidFill>
                  <a:prstClr val="white"/>
                </a:solidFill>
              </a:rPr>
              <a:t>«СМОЛЕНСКИЙ ОБЛАСТНОЙ ИНСТИТУТ</a:t>
            </a:r>
          </a:p>
          <a:p>
            <a:pPr algn="ctr">
              <a:spcBef>
                <a:spcPts val="0"/>
              </a:spcBef>
              <a:buClr>
                <a:srgbClr val="C66951"/>
              </a:buClr>
            </a:pPr>
            <a:r>
              <a:rPr lang="ru-RU" sz="1200" b="1" dirty="0">
                <a:solidFill>
                  <a:prstClr val="white"/>
                </a:solidFill>
              </a:rPr>
              <a:t>РАЗВИТИЯ ОБРАЗОВАНИЯ»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561423"/>
            <a:ext cx="3382236" cy="3079357"/>
          </a:xfrm>
        </p:spPr>
        <p:txBody>
          <a:bodyPr anchor="ctr">
            <a:normAutofit/>
          </a:bodyPr>
          <a:lstStyle>
            <a:lvl1pPr algn="ctr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2755421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3D6E-4792-4484-9298-B540E8BA777D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C66951"/>
                </a:solidFill>
              </a:rPr>
              <a:t>ФИО автора, должность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50F1-8CFA-411F-AD37-A72DFD69F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5912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7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5B6B-8392-4812-A06C-6EF65A3CA4E4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C66951"/>
                </a:solidFill>
              </a:rPr>
              <a:t>ФИО автора, должность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50F1-8CFA-411F-AD37-A72DFD69F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6201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FC0E-22A1-41A6-A5B0-655AD4698E4F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C66951"/>
                </a:solidFill>
              </a:rPr>
              <a:t>ФИО автора, должность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50F1-8CFA-411F-AD37-A72DFD69F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3553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4" y="329192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600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9747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2426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4" y="329192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600" y="434170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6258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4580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0822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2163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4" y="329192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684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7" y="836712"/>
            <a:ext cx="7704856" cy="745152"/>
          </a:xfrm>
        </p:spPr>
        <p:txBody>
          <a:bodyPr anchor="ctr">
            <a:normAutofit/>
          </a:bodyPr>
          <a:lstStyle>
            <a:lvl1pPr algn="l">
              <a:defRPr sz="3000" b="1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7" y="1700808"/>
            <a:ext cx="7704856" cy="3960440"/>
          </a:xfrm>
        </p:spPr>
        <p:txBody>
          <a:bodyPr>
            <a:normAutofit/>
          </a:bodyPr>
          <a:lstStyle>
            <a:lvl1pPr>
              <a:buClr>
                <a:schemeClr val="bg2">
                  <a:lumMod val="25000"/>
                </a:schemeClr>
              </a:buClr>
              <a:defRPr sz="2000"/>
            </a:lvl1pPr>
            <a:lvl2pPr>
              <a:buClr>
                <a:schemeClr val="bg2">
                  <a:lumMod val="25000"/>
                </a:schemeClr>
              </a:buClr>
              <a:defRPr sz="2000"/>
            </a:lvl2pPr>
            <a:lvl3pPr>
              <a:buClr>
                <a:schemeClr val="bg2">
                  <a:lumMod val="25000"/>
                </a:schemeClr>
              </a:buClr>
              <a:defRPr sz="1800"/>
            </a:lvl3pPr>
            <a:lvl4pPr>
              <a:buClr>
                <a:schemeClr val="bg2">
                  <a:lumMod val="25000"/>
                </a:schemeClr>
              </a:buClr>
              <a:defRPr sz="1600"/>
            </a:lvl4pPr>
            <a:lvl5pPr>
              <a:buClr>
                <a:schemeClr val="bg2">
                  <a:lumMod val="25000"/>
                </a:schemeClr>
              </a:buCl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8" name="Нижний колонтитул 4"/>
          <p:cNvSpPr txBox="1">
            <a:spLocks/>
          </p:cNvSpPr>
          <p:nvPr userDrawn="1"/>
        </p:nvSpPr>
        <p:spPr>
          <a:xfrm>
            <a:off x="755577" y="5733256"/>
            <a:ext cx="7704856" cy="72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b="1"/>
            </a:lvl1pPr>
          </a:lstStyle>
          <a:p>
            <a:pPr>
              <a:lnSpc>
                <a:spcPct val="90000"/>
              </a:lnSpc>
              <a:defRPr/>
            </a:pPr>
            <a:r>
              <a:rPr lang="ru-RU" sz="500" dirty="0">
                <a:solidFill>
                  <a:srgbClr val="534949"/>
                </a:solidFill>
              </a:rPr>
              <a:t>ГОСУДАРСТВЕННОЕ АВТОНОМНОЕ УЧРЕЖДЕНИЕ ДОПОЛНИТЕЛЬНОГО</a:t>
            </a:r>
          </a:p>
          <a:p>
            <a:pPr>
              <a:lnSpc>
                <a:spcPct val="90000"/>
              </a:lnSpc>
              <a:defRPr/>
            </a:pPr>
            <a:r>
              <a:rPr lang="ru-RU" sz="500" dirty="0">
                <a:solidFill>
                  <a:srgbClr val="534949"/>
                </a:solidFill>
              </a:rPr>
              <a:t>ПРОФЕССИОНАЛЬНОГО ОБРАЗОВАНИЯ (ПОВЫШЕНИЯ КВАЛИФИКАЦИИ) СПЕЦИАЛИСТОВ</a:t>
            </a:r>
          </a:p>
          <a:p>
            <a:pPr>
              <a:lnSpc>
                <a:spcPct val="90000"/>
              </a:lnSpc>
              <a:defRPr/>
            </a:pPr>
            <a:r>
              <a:rPr lang="ru-RU" sz="700" dirty="0">
                <a:solidFill>
                  <a:srgbClr val="534949"/>
                </a:solidFill>
              </a:rPr>
              <a:t>«СМОЛЕНСКИЙ ОБЛАСТНОЙ ИНСТИТУТ РАЗВИТИЯ ОБРАЗОВАНИЯ»</a:t>
            </a:r>
          </a:p>
          <a:p>
            <a:pPr algn="r">
              <a:lnSpc>
                <a:spcPct val="90000"/>
              </a:lnSpc>
              <a:defRPr/>
            </a:pPr>
            <a:endParaRPr lang="ru-RU" sz="700" dirty="0">
              <a:solidFill>
                <a:srgbClr val="534949"/>
              </a:solidFill>
            </a:endParaRPr>
          </a:p>
          <a:p>
            <a:pPr algn="r">
              <a:lnSpc>
                <a:spcPct val="90000"/>
              </a:lnSpc>
              <a:defRPr/>
            </a:pPr>
            <a:r>
              <a:rPr lang="ru-RU" sz="700" dirty="0">
                <a:solidFill>
                  <a:srgbClr val="534949"/>
                </a:solidFill>
              </a:rPr>
              <a:t>214000, г. Смоленск, ул. Октябрьской революции, д. 20А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700" dirty="0">
                <a:solidFill>
                  <a:srgbClr val="534949"/>
                </a:solidFill>
              </a:rPr>
              <a:t>тел</a:t>
            </a:r>
            <a:r>
              <a:rPr lang="en-US" sz="700" dirty="0">
                <a:solidFill>
                  <a:srgbClr val="534949"/>
                </a:solidFill>
              </a:rPr>
              <a:t>/</a:t>
            </a:r>
            <a:r>
              <a:rPr lang="ru-RU" sz="700" dirty="0">
                <a:solidFill>
                  <a:srgbClr val="534949"/>
                </a:solidFill>
              </a:rPr>
              <a:t>факс: 8 (4812) 38-21-57</a:t>
            </a:r>
          </a:p>
          <a:p>
            <a:pPr algn="r">
              <a:lnSpc>
                <a:spcPct val="90000"/>
              </a:lnSpc>
              <a:defRPr/>
            </a:pPr>
            <a:r>
              <a:rPr lang="en-US" sz="700" dirty="0">
                <a:solidFill>
                  <a:srgbClr val="534949"/>
                </a:solidFill>
                <a:cs typeface="Calibri" pitchFamily="34" charset="0"/>
              </a:rPr>
              <a:t>www. dpo-smolensk.ru</a:t>
            </a:r>
            <a:endParaRPr lang="ru-RU" sz="700" dirty="0">
              <a:solidFill>
                <a:srgbClr val="534949"/>
              </a:solidFill>
              <a:cs typeface="Calibri" pitchFamily="34" charset="0"/>
            </a:endParaRPr>
          </a:p>
        </p:txBody>
      </p:sp>
      <p:pic>
        <p:nvPicPr>
          <p:cNvPr id="10" name="Picture 2" descr="C:\Users\Владелец\Desktop\ПТИЦА_БЕЛАЯ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055" y="116632"/>
            <a:ext cx="642716" cy="360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единительная линия 11"/>
          <p:cNvCxnSpPr/>
          <p:nvPr userDrawn="1"/>
        </p:nvCxnSpPr>
        <p:spPr>
          <a:xfrm>
            <a:off x="755577" y="6066000"/>
            <a:ext cx="770485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>
          <a:xfrm>
            <a:off x="107504" y="55873"/>
            <a:ext cx="792088" cy="252000"/>
          </a:xfrm>
        </p:spPr>
        <p:txBody>
          <a:bodyPr/>
          <a:lstStyle>
            <a:lvl1pPr algn="l">
              <a:defRPr sz="800"/>
            </a:lvl1pPr>
          </a:lstStyle>
          <a:p>
            <a:fld id="{AAFFC5FA-CA71-4565-B01C-34C4B64B1EAF}" type="datetime1">
              <a:rPr lang="ru-RU" smtClean="0"/>
              <a:pPr/>
              <a:t>03.03.2023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>
          <a:xfrm>
            <a:off x="755576" y="6154809"/>
            <a:ext cx="3502152" cy="226521"/>
          </a:xfrm>
        </p:spPr>
        <p:txBody>
          <a:bodyPr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ФИО автора, должность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04448" y="55873"/>
            <a:ext cx="432048" cy="252000"/>
          </a:xfrm>
        </p:spPr>
        <p:txBody>
          <a:bodyPr/>
          <a:lstStyle>
            <a:lvl1pPr algn="r">
              <a:defRPr sz="800"/>
            </a:lvl1pPr>
          </a:lstStyle>
          <a:p>
            <a:fld id="{C06C50F1-8CFA-411F-AD37-A72DFD69FB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270149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8646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4" y="329192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4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928399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0632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12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10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5097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6" y="2900831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6" y="4267202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9A7E-9C7F-4FDE-B704-761A4A0475D1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C66951"/>
                </a:solidFill>
              </a:rPr>
              <a:t>ФИО автора, должность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50F1-8CFA-411F-AD37-A72DFD69F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2598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Владелец\Desktop\ПТИЦА_БЕЛАЯ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055" y="116632"/>
            <a:ext cx="642716" cy="360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55577" y="836712"/>
            <a:ext cx="7704856" cy="745152"/>
          </a:xfrm>
        </p:spPr>
        <p:txBody>
          <a:bodyPr anchor="ctr">
            <a:normAutofit/>
          </a:bodyPr>
          <a:lstStyle>
            <a:lvl1pPr algn="l">
              <a:defRPr sz="3000" b="1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Нижний колонтитул 4"/>
          <p:cNvSpPr txBox="1">
            <a:spLocks/>
          </p:cNvSpPr>
          <p:nvPr userDrawn="1"/>
        </p:nvSpPr>
        <p:spPr>
          <a:xfrm>
            <a:off x="755577" y="5733256"/>
            <a:ext cx="7704856" cy="72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b="1"/>
            </a:lvl1pPr>
          </a:lstStyle>
          <a:p>
            <a:pPr>
              <a:lnSpc>
                <a:spcPct val="90000"/>
              </a:lnSpc>
              <a:defRPr/>
            </a:pPr>
            <a:r>
              <a:rPr lang="ru-RU" sz="500" dirty="0">
                <a:solidFill>
                  <a:srgbClr val="534949"/>
                </a:solidFill>
              </a:rPr>
              <a:t>ГОСУДАРСТВЕННОЕ АВТОНОМНОЕ УЧРЕЖДЕНИЕ ДОПОЛНИТЕЛЬНОГО</a:t>
            </a:r>
          </a:p>
          <a:p>
            <a:pPr>
              <a:lnSpc>
                <a:spcPct val="90000"/>
              </a:lnSpc>
              <a:defRPr/>
            </a:pPr>
            <a:r>
              <a:rPr lang="ru-RU" sz="500" dirty="0">
                <a:solidFill>
                  <a:srgbClr val="534949"/>
                </a:solidFill>
              </a:rPr>
              <a:t>ПРОФЕССИОНАЛЬНОГО ОБРАЗОВАНИЯ (ПОВЫШЕНИЯ КВАЛИФИКАЦИИ) СПЕЦИАЛИСТОВ</a:t>
            </a:r>
          </a:p>
          <a:p>
            <a:pPr>
              <a:lnSpc>
                <a:spcPct val="90000"/>
              </a:lnSpc>
              <a:defRPr/>
            </a:pPr>
            <a:r>
              <a:rPr lang="ru-RU" sz="700" dirty="0">
                <a:solidFill>
                  <a:srgbClr val="534949"/>
                </a:solidFill>
              </a:rPr>
              <a:t>«СМОЛЕНСКИЙ ОБЛАСТНОЙ ИНСТИТУТ РАЗВИТИЯ ОБРАЗОВАНИЯ»</a:t>
            </a:r>
          </a:p>
          <a:p>
            <a:pPr algn="r">
              <a:lnSpc>
                <a:spcPct val="90000"/>
              </a:lnSpc>
              <a:defRPr/>
            </a:pPr>
            <a:endParaRPr lang="ru-RU" sz="700" dirty="0">
              <a:solidFill>
                <a:srgbClr val="534949"/>
              </a:solidFill>
            </a:endParaRPr>
          </a:p>
          <a:p>
            <a:pPr algn="r">
              <a:lnSpc>
                <a:spcPct val="90000"/>
              </a:lnSpc>
              <a:defRPr/>
            </a:pPr>
            <a:r>
              <a:rPr lang="ru-RU" sz="700" dirty="0">
                <a:solidFill>
                  <a:srgbClr val="534949"/>
                </a:solidFill>
              </a:rPr>
              <a:t>214000, г. Смоленск, ул. Октябрьской революции, д. 20А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700" dirty="0">
                <a:solidFill>
                  <a:srgbClr val="534949"/>
                </a:solidFill>
              </a:rPr>
              <a:t>тел</a:t>
            </a:r>
            <a:r>
              <a:rPr lang="en-US" sz="700" dirty="0">
                <a:solidFill>
                  <a:srgbClr val="534949"/>
                </a:solidFill>
              </a:rPr>
              <a:t>/</a:t>
            </a:r>
            <a:r>
              <a:rPr lang="ru-RU" sz="700" dirty="0">
                <a:solidFill>
                  <a:srgbClr val="534949"/>
                </a:solidFill>
              </a:rPr>
              <a:t>факс: 8 (4812) 38-21-57</a:t>
            </a:r>
          </a:p>
          <a:p>
            <a:pPr algn="r">
              <a:lnSpc>
                <a:spcPct val="90000"/>
              </a:lnSpc>
              <a:defRPr/>
            </a:pPr>
            <a:r>
              <a:rPr lang="en-US" sz="700" dirty="0">
                <a:solidFill>
                  <a:srgbClr val="534949"/>
                </a:solidFill>
                <a:cs typeface="Calibri" pitchFamily="34" charset="0"/>
              </a:rPr>
              <a:t>www. dpo-smolensk.ru</a:t>
            </a:r>
            <a:endParaRPr lang="ru-RU" sz="700" dirty="0">
              <a:solidFill>
                <a:srgbClr val="534949"/>
              </a:solidFill>
              <a:cs typeface="Calibri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 userDrawn="1"/>
        </p:nvCxnSpPr>
        <p:spPr>
          <a:xfrm>
            <a:off x="755577" y="6066000"/>
            <a:ext cx="770485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Дата 12"/>
          <p:cNvSpPr>
            <a:spLocks noGrp="1"/>
          </p:cNvSpPr>
          <p:nvPr>
            <p:ph type="dt" sz="half" idx="10"/>
          </p:nvPr>
        </p:nvSpPr>
        <p:spPr>
          <a:xfrm>
            <a:off x="107504" y="55873"/>
            <a:ext cx="792088" cy="252000"/>
          </a:xfrm>
        </p:spPr>
        <p:txBody>
          <a:bodyPr/>
          <a:lstStyle>
            <a:lvl1pPr algn="l">
              <a:defRPr sz="800"/>
            </a:lvl1pPr>
          </a:lstStyle>
          <a:p>
            <a:fld id="{AAFFC5FA-CA71-4565-B01C-34C4B64B1EAF}" type="datetime1">
              <a:rPr lang="ru-RU" smtClean="0"/>
              <a:pPr/>
              <a:t>03.03.2023</a:t>
            </a:fld>
            <a:endParaRPr lang="ru-RU" dirty="0"/>
          </a:p>
        </p:txBody>
      </p:sp>
      <p:sp>
        <p:nvSpPr>
          <p:cNvPr id="16" name="Нижний колонтитул 13"/>
          <p:cNvSpPr>
            <a:spLocks noGrp="1"/>
          </p:cNvSpPr>
          <p:nvPr>
            <p:ph type="ftr" sz="quarter" idx="11"/>
          </p:nvPr>
        </p:nvSpPr>
        <p:spPr>
          <a:xfrm>
            <a:off x="755576" y="6154809"/>
            <a:ext cx="3502152" cy="226521"/>
          </a:xfrm>
        </p:spPr>
        <p:txBody>
          <a:bodyPr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ФИО автора, должность</a:t>
            </a:r>
          </a:p>
        </p:txBody>
      </p:sp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04448" y="55873"/>
            <a:ext cx="432048" cy="252000"/>
          </a:xfrm>
        </p:spPr>
        <p:txBody>
          <a:bodyPr/>
          <a:lstStyle>
            <a:lvl1pPr algn="r">
              <a:defRPr sz="800"/>
            </a:lvl1pPr>
          </a:lstStyle>
          <a:p>
            <a:fld id="{C06C50F1-8CFA-411F-AD37-A72DFD69FB2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3816000" cy="3960440"/>
          </a:xfrm>
        </p:spPr>
        <p:txBody>
          <a:bodyPr>
            <a:normAutofit/>
          </a:bodyPr>
          <a:lstStyle>
            <a:lvl1pPr>
              <a:buClr>
                <a:schemeClr val="bg2">
                  <a:lumMod val="10000"/>
                </a:schemeClr>
              </a:buClr>
              <a:defRPr sz="2000"/>
            </a:lvl1pPr>
            <a:lvl2pPr>
              <a:buClr>
                <a:schemeClr val="bg2">
                  <a:lumMod val="10000"/>
                </a:schemeClr>
              </a:buClr>
              <a:defRPr sz="2000"/>
            </a:lvl2pPr>
            <a:lvl3pPr>
              <a:buClr>
                <a:schemeClr val="bg2">
                  <a:lumMod val="10000"/>
                </a:schemeClr>
              </a:buClr>
              <a:defRPr sz="1800"/>
            </a:lvl3pPr>
            <a:lvl4pPr>
              <a:buClr>
                <a:schemeClr val="bg2">
                  <a:lumMod val="10000"/>
                </a:schemeClr>
              </a:buClr>
              <a:defRPr sz="1600"/>
            </a:lvl4pPr>
            <a:lvl5pPr>
              <a:buClr>
                <a:schemeClr val="bg2">
                  <a:lumMod val="10000"/>
                </a:schemeClr>
              </a:buCl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3"/>
          </p:nvPr>
        </p:nvSpPr>
        <p:spPr>
          <a:xfrm>
            <a:off x="4644432" y="1700808"/>
            <a:ext cx="3816000" cy="3960440"/>
          </a:xfrm>
        </p:spPr>
        <p:txBody>
          <a:bodyPr>
            <a:normAutofit/>
          </a:bodyPr>
          <a:lstStyle>
            <a:lvl1pPr>
              <a:buClr>
                <a:schemeClr val="bg2">
                  <a:lumMod val="10000"/>
                </a:schemeClr>
              </a:buClr>
              <a:defRPr sz="2000"/>
            </a:lvl1pPr>
            <a:lvl2pPr>
              <a:buClr>
                <a:schemeClr val="bg2">
                  <a:lumMod val="10000"/>
                </a:schemeClr>
              </a:buClr>
              <a:defRPr sz="2000"/>
            </a:lvl2pPr>
            <a:lvl3pPr>
              <a:buClr>
                <a:schemeClr val="bg2">
                  <a:lumMod val="10000"/>
                </a:schemeClr>
              </a:buClr>
              <a:defRPr sz="1800"/>
            </a:lvl3pPr>
            <a:lvl4pPr>
              <a:buClr>
                <a:schemeClr val="bg2">
                  <a:lumMod val="10000"/>
                </a:schemeClr>
              </a:buClr>
              <a:defRPr sz="1600"/>
            </a:lvl4pPr>
            <a:lvl5pPr>
              <a:buClr>
                <a:schemeClr val="bg2">
                  <a:lumMod val="10000"/>
                </a:schemeClr>
              </a:buCl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58743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2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6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8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6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2DED-0D7F-4950-A056-7F2CBE278128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C66951"/>
                </a:solidFill>
              </a:rPr>
              <a:t>ФИО автора, должность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50F1-8CFA-411F-AD37-A72DFD69F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372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E0802-6340-4BCA-80A6-FF165FDF11E5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C66951"/>
                </a:solidFill>
              </a:rPr>
              <a:t>ФИО автора, должность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50F1-8CFA-411F-AD37-A72DFD69F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6369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12"/>
          <p:cNvSpPr txBox="1">
            <a:spLocks/>
          </p:cNvSpPr>
          <p:nvPr userDrawn="1"/>
        </p:nvSpPr>
        <p:spPr>
          <a:xfrm>
            <a:off x="107504" y="55873"/>
            <a:ext cx="792088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800" kern="1200">
                <a:solidFill>
                  <a:srgbClr val="FEFEF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AFFC5FA-CA71-4565-B01C-34C4B64B1EAF}" type="datetime1">
              <a:rPr lang="ru-RU" smtClean="0"/>
              <a:pPr/>
              <a:t>03.03.2023</a:t>
            </a:fld>
            <a:endParaRPr lang="ru-RU" dirty="0"/>
          </a:p>
        </p:txBody>
      </p:sp>
      <p:sp>
        <p:nvSpPr>
          <p:cNvPr id="6" name="Нижний колонтитул 13"/>
          <p:cNvSpPr txBox="1">
            <a:spLocks/>
          </p:cNvSpPr>
          <p:nvPr userDrawn="1"/>
        </p:nvSpPr>
        <p:spPr>
          <a:xfrm>
            <a:off x="755576" y="6154809"/>
            <a:ext cx="3502152" cy="2265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t>ФИО автора, должность</a:t>
            </a:r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Номер слайда 14"/>
          <p:cNvSpPr txBox="1">
            <a:spLocks/>
          </p:cNvSpPr>
          <p:nvPr userDrawn="1"/>
        </p:nvSpPr>
        <p:spPr>
          <a:xfrm>
            <a:off x="8604448" y="55873"/>
            <a:ext cx="432048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800" kern="1200">
                <a:solidFill>
                  <a:srgbClr val="FEFEF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06C50F1-8CFA-411F-AD37-A72DFD69FB2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4"/>
          <p:cNvSpPr txBox="1">
            <a:spLocks/>
          </p:cNvSpPr>
          <p:nvPr userDrawn="1"/>
        </p:nvSpPr>
        <p:spPr>
          <a:xfrm>
            <a:off x="755577" y="5733256"/>
            <a:ext cx="7704856" cy="72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b="1"/>
            </a:lvl1pPr>
          </a:lstStyle>
          <a:p>
            <a:pPr>
              <a:lnSpc>
                <a:spcPct val="90000"/>
              </a:lnSpc>
              <a:defRPr/>
            </a:pPr>
            <a:r>
              <a:rPr lang="ru-RU" sz="500" dirty="0">
                <a:solidFill>
                  <a:srgbClr val="534949"/>
                </a:solidFill>
              </a:rPr>
              <a:t>ГОСУДАРСТВЕННОЕ АВТОНОМНОЕ УЧРЕЖДЕНИЕ ДОПОЛНИТЕЛЬНОГО</a:t>
            </a:r>
          </a:p>
          <a:p>
            <a:pPr>
              <a:lnSpc>
                <a:spcPct val="90000"/>
              </a:lnSpc>
              <a:defRPr/>
            </a:pPr>
            <a:r>
              <a:rPr lang="ru-RU" sz="500" dirty="0">
                <a:solidFill>
                  <a:srgbClr val="534949"/>
                </a:solidFill>
              </a:rPr>
              <a:t>ПРОФЕССИОНАЛЬНОГО ОБРАЗОВАНИЯ (ПОВЫШЕНИЯ КВАЛИФИКАЦИИ) СПЕЦИАЛИСТОВ</a:t>
            </a:r>
          </a:p>
          <a:p>
            <a:pPr>
              <a:lnSpc>
                <a:spcPct val="90000"/>
              </a:lnSpc>
              <a:defRPr/>
            </a:pPr>
            <a:r>
              <a:rPr lang="ru-RU" sz="700" dirty="0">
                <a:solidFill>
                  <a:srgbClr val="534949"/>
                </a:solidFill>
              </a:rPr>
              <a:t>«СМОЛЕНСКИЙ ОБЛАСТНОЙ ИНСТИТУТ РАЗВИТИЯ ОБРАЗОВАНИЯ»</a:t>
            </a:r>
          </a:p>
          <a:p>
            <a:pPr algn="r">
              <a:lnSpc>
                <a:spcPct val="90000"/>
              </a:lnSpc>
              <a:defRPr/>
            </a:pPr>
            <a:endParaRPr lang="ru-RU" sz="700" dirty="0">
              <a:solidFill>
                <a:srgbClr val="534949"/>
              </a:solidFill>
            </a:endParaRPr>
          </a:p>
          <a:p>
            <a:pPr algn="r">
              <a:lnSpc>
                <a:spcPct val="90000"/>
              </a:lnSpc>
              <a:defRPr/>
            </a:pPr>
            <a:r>
              <a:rPr lang="ru-RU" sz="700" dirty="0">
                <a:solidFill>
                  <a:srgbClr val="534949"/>
                </a:solidFill>
              </a:rPr>
              <a:t>214000, г. Смоленск, ул. Октябрьской революции, д. 20А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700" dirty="0">
                <a:solidFill>
                  <a:srgbClr val="534949"/>
                </a:solidFill>
              </a:rPr>
              <a:t>тел</a:t>
            </a:r>
            <a:r>
              <a:rPr lang="en-US" sz="700" dirty="0">
                <a:solidFill>
                  <a:srgbClr val="534949"/>
                </a:solidFill>
              </a:rPr>
              <a:t>/</a:t>
            </a:r>
            <a:r>
              <a:rPr lang="ru-RU" sz="700" dirty="0">
                <a:solidFill>
                  <a:srgbClr val="534949"/>
                </a:solidFill>
              </a:rPr>
              <a:t>факс: 8 (4812) 38-21-57</a:t>
            </a:r>
          </a:p>
          <a:p>
            <a:pPr algn="r">
              <a:lnSpc>
                <a:spcPct val="90000"/>
              </a:lnSpc>
              <a:defRPr/>
            </a:pPr>
            <a:r>
              <a:rPr lang="en-US" sz="700" dirty="0">
                <a:solidFill>
                  <a:srgbClr val="534949"/>
                </a:solidFill>
                <a:cs typeface="Calibri" pitchFamily="34" charset="0"/>
              </a:rPr>
              <a:t>www. dpo-smolensk.ru</a:t>
            </a:r>
            <a:endParaRPr lang="ru-RU" sz="700" dirty="0">
              <a:solidFill>
                <a:srgbClr val="534949"/>
              </a:solidFill>
              <a:cs typeface="Calibri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755577" y="6066000"/>
            <a:ext cx="770485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:\Users\Владелец\Desktop\ПТИЦА_БЕЛАЯ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055" y="116632"/>
            <a:ext cx="642716" cy="360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98891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A1780-857F-4F5F-B809-C53DD044E6F1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50F1-8CFA-411F-AD37-A72DFD69FB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2" y="601885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5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7"/>
            <a:ext cx="3493664" cy="365125"/>
          </a:xfrm>
        </p:spPr>
        <p:txBody>
          <a:bodyPr>
            <a:normAutofit/>
          </a:bodyPr>
          <a:lstStyle/>
          <a:p>
            <a:r>
              <a:rPr lang="ru-RU">
                <a:solidFill>
                  <a:srgbClr val="C66951"/>
                </a:solidFill>
              </a:rPr>
              <a:t>ФИО автора, должность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6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3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16886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2" y="601885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9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1" y="4133090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168BD-9E0D-4FD9-8997-B98E80DC57A8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7"/>
            <a:ext cx="3493664" cy="365125"/>
          </a:xfrm>
        </p:spPr>
        <p:txBody>
          <a:bodyPr>
            <a:normAutofit/>
          </a:bodyPr>
          <a:lstStyle/>
          <a:p>
            <a:r>
              <a:rPr lang="ru-RU">
                <a:solidFill>
                  <a:srgbClr val="C66951"/>
                </a:solidFill>
              </a:rPr>
              <a:t>ФИО автора, должность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50F1-8CFA-411F-AD37-A72DFD69F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5054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9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3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C65DA96-61DC-4DE7-AD08-0769B5D88E87}" type="datetime1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2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ru-RU">
                <a:solidFill>
                  <a:srgbClr val="C66951"/>
                </a:solidFill>
              </a:rPr>
              <a:t>ФИО автора, должность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3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06C50F1-8CFA-411F-AD37-A72DFD69F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052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4" y="329192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600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83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789DDB4-F0C6-470E-8F8B-866D893D7B3F}" type="datetimeFigureOut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03.03.2023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83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83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417B087-3718-4E90-ACDC-E5CDD152865F}" type="slidenum">
              <a:rPr lang="ru-RU" smtClean="0">
                <a:solidFill>
                  <a:srgbClr val="DEDEDE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DEDED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038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dpo-smolensk.ru/rumo_new/l-psih-soc-slugb/1-pedag-psihol/index-dokum-monitor.php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lornet25@yandex.ru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7994" y="1844824"/>
            <a:ext cx="3654406" cy="388843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Garamond" panose="02020404030301010803" pitchFamily="18" charset="0"/>
              </a:rPr>
              <a:t>«Горячая линия»</a:t>
            </a:r>
            <a:br>
              <a:rPr lang="ru-RU" sz="3200" dirty="0">
                <a:latin typeface="Garamond" panose="02020404030301010803" pitchFamily="18" charset="0"/>
              </a:rPr>
            </a:br>
            <a:r>
              <a:rPr lang="ru-RU" sz="3200" dirty="0">
                <a:latin typeface="Garamond" panose="02020404030301010803" pitchFamily="18" charset="0"/>
              </a:rPr>
              <a:t>Секция ОМО</a:t>
            </a:r>
            <a:br>
              <a:rPr lang="ru-RU" sz="3200" dirty="0">
                <a:latin typeface="Garamond" panose="02020404030301010803" pitchFamily="18" charset="0"/>
              </a:rPr>
            </a:br>
            <a:r>
              <a:rPr lang="ru-RU" sz="3200" dirty="0">
                <a:latin typeface="Garamond" panose="02020404030301010803" pitchFamily="18" charset="0"/>
              </a:rPr>
              <a:t> педагогов-психологов</a:t>
            </a:r>
            <a:br>
              <a:rPr lang="ru-RU" sz="3200" dirty="0">
                <a:latin typeface="Garamond" panose="02020404030301010803" pitchFamily="18" charset="0"/>
              </a:rPr>
            </a:br>
            <a:r>
              <a:rPr lang="ru-RU" sz="3200" dirty="0">
                <a:latin typeface="Garamond" panose="02020404030301010803" pitchFamily="18" charset="0"/>
              </a:rPr>
              <a:t/>
            </a:r>
            <a:br>
              <a:rPr lang="ru-RU" sz="3200" dirty="0">
                <a:latin typeface="Garamond" panose="02020404030301010803" pitchFamily="18" charset="0"/>
              </a:rPr>
            </a:br>
            <a:r>
              <a:rPr lang="ru-RU" sz="3200" dirty="0" smtClean="0">
                <a:latin typeface="Garamond" panose="02020404030301010803" pitchFamily="18" charset="0"/>
              </a:rPr>
              <a:t>02.03.2023 </a:t>
            </a:r>
            <a:r>
              <a:rPr lang="ru-RU" sz="3200" dirty="0">
                <a:latin typeface="Garamond" panose="02020404030301010803" pitchFamily="18" charset="0"/>
              </a:rPr>
              <a:t>г.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092762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dirty="0"/>
              <a:t/>
            </a:r>
            <a:br>
              <a:rPr lang="ru-RU" sz="30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000" dirty="0"/>
              <a:t/>
            </a:r>
            <a:br>
              <a:rPr lang="ru-RU" sz="3000" dirty="0"/>
            </a:br>
            <a:endParaRPr lang="ru-RU" sz="3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7" y="476672"/>
            <a:ext cx="8352928" cy="5976664"/>
          </a:xfrm>
        </p:spPr>
        <p:txBody>
          <a:bodyPr>
            <a:normAutofit/>
          </a:bodyPr>
          <a:lstStyle/>
          <a:p>
            <a:pPr lvl="0" algn="ctr">
              <a:buClr>
                <a:srgbClr val="53548A"/>
              </a:buClr>
            </a:pPr>
            <a:r>
              <a:rPr lang="ru-RU" sz="2400" b="1" dirty="0">
                <a:solidFill>
                  <a:prstClr val="black"/>
                </a:solidFill>
                <a:latin typeface="Garamond" panose="02020404030301010803" pitchFamily="18" charset="0"/>
              </a:rPr>
              <a:t>Секция </a:t>
            </a:r>
          </a:p>
          <a:p>
            <a:pPr lvl="0" algn="ctr">
              <a:buClr>
                <a:srgbClr val="53548A"/>
              </a:buClr>
            </a:pPr>
            <a:r>
              <a:rPr lang="ru-RU" sz="2400" b="1" dirty="0">
                <a:solidFill>
                  <a:prstClr val="black"/>
                </a:solidFill>
                <a:latin typeface="Garamond" panose="02020404030301010803" pitchFamily="18" charset="0"/>
              </a:rPr>
              <a:t>        областного методического объединения  </a:t>
            </a:r>
          </a:p>
          <a:p>
            <a:pPr lvl="0" algn="ctr">
              <a:buClr>
                <a:srgbClr val="53548A"/>
              </a:buClr>
            </a:pPr>
            <a:r>
              <a:rPr lang="ru-RU" sz="2400" b="1" dirty="0">
                <a:solidFill>
                  <a:prstClr val="black"/>
                </a:solidFill>
                <a:latin typeface="Garamond" panose="02020404030301010803" pitchFamily="18" charset="0"/>
              </a:rPr>
              <a:t>педагогов-психологов </a:t>
            </a:r>
          </a:p>
          <a:p>
            <a:pPr lvl="0" algn="ctr">
              <a:buClr>
                <a:srgbClr val="53548A"/>
              </a:buClr>
            </a:pPr>
            <a:endParaRPr lang="ru-RU" sz="3200" b="1" dirty="0" smtClean="0">
              <a:solidFill>
                <a:schemeClr val="tx1"/>
              </a:solidFill>
              <a:latin typeface="Garamond" pitchFamily="18" charset="0"/>
              <a:cs typeface="Times New Roman" pitchFamily="18" charset="0"/>
            </a:endParaRPr>
          </a:p>
          <a:p>
            <a:pPr lvl="0" algn="ctr">
              <a:buClr>
                <a:srgbClr val="53548A"/>
              </a:buClr>
            </a:pPr>
            <a:r>
              <a:rPr lang="ru-RU" sz="3200" b="1" dirty="0" err="1" smtClean="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rPr>
              <a:t>Вебинар</a:t>
            </a:r>
            <a:endParaRPr lang="ru-RU" sz="3200" b="1" dirty="0" smtClean="0">
              <a:solidFill>
                <a:schemeClr val="tx1"/>
              </a:solidFill>
              <a:latin typeface="Garamond" pitchFamily="18" charset="0"/>
              <a:cs typeface="Times New Roman" pitchFamily="18" charset="0"/>
            </a:endParaRPr>
          </a:p>
          <a:p>
            <a:pPr lvl="0" algn="ctr">
              <a:buClr>
                <a:srgbClr val="53548A"/>
              </a:buClr>
            </a:pPr>
            <a:r>
              <a:rPr lang="ru-RU" sz="3200" b="1" dirty="0" smtClean="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rPr>
              <a:t>«Панорама опыта педагогов-психологов по проблеме раннего проблемного (отклоняющегося) поведения»</a:t>
            </a:r>
            <a:endParaRPr lang="ru-RU" sz="3200" b="1" dirty="0">
              <a:solidFill>
                <a:schemeClr val="tx1"/>
              </a:solidFill>
              <a:latin typeface="Garamond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026" name="Picture 2" descr="http://www.dpo-smolensk.ru/bitrix/templates/newdpo/img/logo.pn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833" y="476672"/>
            <a:ext cx="634885" cy="8374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sfmgei.ru/images/stories/ikonom/psihologia/image029_1.gif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76" y="572376"/>
            <a:ext cx="640747" cy="576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4971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dirty="0"/>
              <a:t/>
            </a:r>
            <a:br>
              <a:rPr lang="ru-RU" sz="30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000" dirty="0"/>
              <a:t/>
            </a:r>
            <a:br>
              <a:rPr lang="ru-RU" sz="3000" dirty="0"/>
            </a:br>
            <a:endParaRPr lang="ru-RU" sz="3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7" y="476672"/>
            <a:ext cx="8352928" cy="5976664"/>
          </a:xfrm>
        </p:spPr>
        <p:txBody>
          <a:bodyPr>
            <a:normAutofit/>
          </a:bodyPr>
          <a:lstStyle/>
          <a:p>
            <a:pPr lvl="0" algn="ctr">
              <a:buClr>
                <a:srgbClr val="53548A"/>
              </a:buClr>
            </a:pPr>
            <a:r>
              <a:rPr lang="ru-RU" sz="2400" b="1" dirty="0">
                <a:solidFill>
                  <a:prstClr val="black"/>
                </a:solidFill>
                <a:latin typeface="Garamond" panose="02020404030301010803" pitchFamily="18" charset="0"/>
              </a:rPr>
              <a:t>Секция </a:t>
            </a:r>
          </a:p>
          <a:p>
            <a:pPr lvl="0" algn="ctr">
              <a:buClr>
                <a:srgbClr val="53548A"/>
              </a:buClr>
            </a:pPr>
            <a:r>
              <a:rPr lang="ru-RU" sz="2400" b="1" dirty="0">
                <a:solidFill>
                  <a:prstClr val="black"/>
                </a:solidFill>
                <a:latin typeface="Garamond" panose="02020404030301010803" pitchFamily="18" charset="0"/>
              </a:rPr>
              <a:t>        областного методического объединения  </a:t>
            </a:r>
          </a:p>
          <a:p>
            <a:pPr lvl="0" algn="ctr">
              <a:buClr>
                <a:srgbClr val="53548A"/>
              </a:buClr>
            </a:pPr>
            <a:r>
              <a:rPr lang="ru-RU" sz="2400" b="1" dirty="0">
                <a:solidFill>
                  <a:prstClr val="black"/>
                </a:solidFill>
                <a:latin typeface="Garamond" panose="02020404030301010803" pitchFamily="18" charset="0"/>
              </a:rPr>
              <a:t>педагогов-психологов </a:t>
            </a:r>
          </a:p>
          <a:p>
            <a:pPr lvl="0" algn="ctr">
              <a:buClr>
                <a:srgbClr val="53548A"/>
              </a:buClr>
            </a:pPr>
            <a:endParaRPr lang="ru-RU" sz="3200" b="1" dirty="0">
              <a:solidFill>
                <a:srgbClr val="0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>
              <a:buClr>
                <a:srgbClr val="53548A"/>
              </a:buClr>
            </a:pPr>
            <a:r>
              <a:rPr lang="ru-RU" sz="3200" b="1" dirty="0">
                <a:solidFill>
                  <a:srgbClr val="000000"/>
                </a:solidFill>
                <a:latin typeface="Garamond" pitchFamily="18" charset="0"/>
                <a:ea typeface="Calibri" panose="020F0502020204030204" pitchFamily="34" charset="0"/>
                <a:cs typeface="Times New Roman" pitchFamily="18" charset="0"/>
              </a:rPr>
              <a:t>Методическая тема года:</a:t>
            </a:r>
          </a:p>
          <a:p>
            <a:pPr lvl="0" algn="ctr">
              <a:buClr>
                <a:srgbClr val="53548A"/>
              </a:buClr>
            </a:pPr>
            <a:r>
              <a:rPr lang="ru-RU" sz="3200" b="1" dirty="0">
                <a:solidFill>
                  <a:srgbClr val="000000"/>
                </a:solidFill>
                <a:latin typeface="Garamond" pitchFamily="18" charset="0"/>
                <a:ea typeface="Calibri" panose="020F0502020204030204" pitchFamily="34" charset="0"/>
                <a:cs typeface="Times New Roman" pitchFamily="18" charset="0"/>
              </a:rPr>
              <a:t>«Сохранение и укрепление здоровья детей средствами технологий обеспечения психологически комфортной образовательной среды»</a:t>
            </a:r>
          </a:p>
        </p:txBody>
      </p:sp>
      <p:pic>
        <p:nvPicPr>
          <p:cNvPr id="1026" name="Picture 2" descr="http://www.dpo-smolensk.ru/bitrix/templates/newdpo/img/logo.pn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833" y="476672"/>
            <a:ext cx="634885" cy="8374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sfmgei.ru/images/stories/ikonom/psihologia/image029_1.gif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76" y="572376"/>
            <a:ext cx="640747" cy="576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4971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8" y="1820206"/>
            <a:ext cx="7993519" cy="1828800"/>
          </a:xfrm>
        </p:spPr>
        <p:txBody>
          <a:bodyPr>
            <a:noAutofit/>
          </a:bodyPr>
          <a:lstStyle/>
          <a:p>
            <a:pPr algn="ctr"/>
            <a:r>
              <a:rPr lang="ru-RU" sz="3000" dirty="0"/>
              <a:t/>
            </a:r>
            <a:br>
              <a:rPr lang="ru-RU" sz="30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000" dirty="0"/>
              <a:t/>
            </a:r>
            <a:br>
              <a:rPr lang="ru-RU" sz="3000" dirty="0"/>
            </a:br>
            <a:endParaRPr lang="ru-RU" sz="3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1606" y="428604"/>
            <a:ext cx="8530874" cy="6024732"/>
          </a:xfrm>
        </p:spPr>
        <p:txBody>
          <a:bodyPr>
            <a:normAutofit fontScale="32500" lnSpcReduction="20000"/>
          </a:bodyPr>
          <a:lstStyle/>
          <a:p>
            <a:pPr lvl="0" algn="ctr">
              <a:buClr>
                <a:srgbClr val="53548A"/>
              </a:buClr>
            </a:pPr>
            <a:r>
              <a:rPr lang="ru-RU" sz="8600" b="1" dirty="0" smtClean="0">
                <a:solidFill>
                  <a:schemeClr val="tx1"/>
                </a:solidFill>
                <a:latin typeface="Garamond" panose="02020404030301010803" pitchFamily="18" charset="0"/>
                <a:ea typeface="Times New Roman"/>
              </a:rPr>
              <a:t>Программа</a:t>
            </a:r>
            <a:endParaRPr lang="ru-RU" sz="8600" b="1" dirty="0">
              <a:solidFill>
                <a:schemeClr val="tx1"/>
              </a:solidFill>
              <a:latin typeface="Garamond" panose="02020404030301010803" pitchFamily="18" charset="0"/>
              <a:ea typeface="Times New Roman"/>
            </a:endParaRPr>
          </a:p>
          <a:p>
            <a:pPr lvl="0" algn="ctr">
              <a:buClr>
                <a:srgbClr val="53548A"/>
              </a:buClr>
            </a:pPr>
            <a:endParaRPr lang="ru-RU" sz="4200" b="1" dirty="0">
              <a:solidFill>
                <a:schemeClr val="tx1"/>
              </a:solidFill>
              <a:latin typeface="Garamond" panose="02020404030301010803" pitchFamily="18" charset="0"/>
              <a:ea typeface="Times New Roman"/>
            </a:endParaRPr>
          </a:p>
          <a:p>
            <a:pPr marL="550926" lvl="0" indent="-514350" algn="l">
              <a:buClr>
                <a:srgbClr val="53548A"/>
              </a:buClr>
              <a:buAutoNum type="arabicPeriod"/>
            </a:pPr>
            <a:r>
              <a:rPr lang="ru-RU" sz="7000" b="1" dirty="0">
                <a:solidFill>
                  <a:schemeClr val="tx1"/>
                </a:solidFill>
                <a:latin typeface="Garamond" panose="02020404030301010803" pitchFamily="18" charset="0"/>
                <a:ea typeface="Times New Roman"/>
              </a:rPr>
              <a:t>Вступительное слово</a:t>
            </a:r>
          </a:p>
          <a:p>
            <a:pPr lvl="0" algn="l">
              <a:buClr>
                <a:srgbClr val="53548A"/>
              </a:buClr>
            </a:pPr>
            <a:r>
              <a:rPr lang="ru-RU" sz="7000" dirty="0">
                <a:solidFill>
                  <a:schemeClr val="tx1"/>
                </a:solidFill>
                <a:latin typeface="Garamond" pitchFamily="18" charset="0"/>
                <a:ea typeface="Times New Roman"/>
              </a:rPr>
              <a:t>Нетребенко Лариса Викторовна, руководитель ОМО педагогов-психологов, доцент  кафедры педагогики и психологии ГАУ ДПО СОИРО </a:t>
            </a:r>
          </a:p>
          <a:p>
            <a:pPr algn="l">
              <a:buClr>
                <a:srgbClr val="53548A"/>
              </a:buClr>
            </a:pPr>
            <a:r>
              <a:rPr lang="ru-RU" sz="7000" dirty="0">
                <a:solidFill>
                  <a:schemeClr val="tx1"/>
                </a:solidFill>
                <a:latin typeface="Garamond" pitchFamily="18" charset="0"/>
                <a:ea typeface="Times New Roman"/>
              </a:rPr>
              <a:t>2. </a:t>
            </a:r>
            <a:r>
              <a:rPr lang="ru-RU" sz="7000" dirty="0" smtClean="0">
                <a:solidFill>
                  <a:schemeClr val="tx1"/>
                </a:solidFill>
                <a:latin typeface="Garamond" pitchFamily="18" charset="0"/>
              </a:rPr>
              <a:t>Презентация «Причины и признаки раннего проблемного (отклоняющегося) поведения» – Фараонова Н.М., заместитель директора по УВР, педагог-психолог СОГБДОУ «Центр диагностики и консультирования»</a:t>
            </a:r>
          </a:p>
          <a:p>
            <a:pPr lvl="0" algn="l">
              <a:buClr>
                <a:srgbClr val="53548A"/>
              </a:buClr>
            </a:pPr>
            <a:r>
              <a:rPr lang="ru-RU" sz="7000" dirty="0" smtClean="0">
                <a:solidFill>
                  <a:schemeClr val="tx1"/>
                </a:solidFill>
                <a:latin typeface="Garamond" pitchFamily="18" charset="0"/>
                <a:ea typeface="Times New Roman"/>
              </a:rPr>
              <a:t>3.</a:t>
            </a:r>
            <a:r>
              <a:rPr lang="ru-RU" sz="7000" dirty="0" smtClean="0">
                <a:latin typeface="Garamond" pitchFamily="18" charset="0"/>
              </a:rPr>
              <a:t> </a:t>
            </a:r>
            <a:r>
              <a:rPr lang="ru-RU" sz="7000" dirty="0" smtClean="0">
                <a:solidFill>
                  <a:schemeClr val="tx1"/>
                </a:solidFill>
                <a:latin typeface="Garamond" pitchFamily="18" charset="0"/>
              </a:rPr>
              <a:t>«Формирование законопослушного поведения обучающихся дошкольного и младшего школьного возраста» – Полякова И.Ю., социальный педагог СОГБДОУ «Центр диагностики и консультирования».</a:t>
            </a:r>
          </a:p>
          <a:p>
            <a:pPr lvl="0" algn="l">
              <a:buClr>
                <a:srgbClr val="53548A"/>
              </a:buClr>
            </a:pPr>
            <a:r>
              <a:rPr lang="ru-RU" sz="7000" dirty="0" smtClean="0">
                <a:solidFill>
                  <a:schemeClr val="tx1"/>
                </a:solidFill>
                <a:latin typeface="Garamond" pitchFamily="18" charset="0"/>
                <a:ea typeface="Times New Roman"/>
              </a:rPr>
              <a:t> 4</a:t>
            </a:r>
            <a:r>
              <a:rPr lang="ru-RU" sz="7000" dirty="0">
                <a:solidFill>
                  <a:schemeClr val="tx1"/>
                </a:solidFill>
                <a:latin typeface="Garamond" pitchFamily="18" charset="0"/>
                <a:ea typeface="Times New Roman"/>
              </a:rPr>
              <a:t>. </a:t>
            </a:r>
            <a:r>
              <a:rPr lang="ru-RU" sz="7000" dirty="0" smtClean="0">
                <a:solidFill>
                  <a:schemeClr val="tx1"/>
                </a:solidFill>
                <a:latin typeface="Garamond" pitchFamily="18" charset="0"/>
              </a:rPr>
              <a:t>Презентация опыта работы «Первичная профилактика проблемного (отклоняющегося) поведения» – Климова С.В., педагог-психолог СОГБДОУ «Центр диагностики и консультирования».</a:t>
            </a:r>
            <a:endParaRPr lang="ru-RU" sz="7000" dirty="0" smtClean="0">
              <a:solidFill>
                <a:schemeClr val="tx1"/>
              </a:solidFill>
              <a:latin typeface="Garamond" pitchFamily="18" charset="0"/>
              <a:ea typeface="Times New Roman"/>
            </a:endParaRPr>
          </a:p>
          <a:p>
            <a:pPr algn="l">
              <a:buClr>
                <a:srgbClr val="53548A"/>
              </a:buClr>
            </a:pPr>
            <a:r>
              <a:rPr lang="ru-RU" sz="7000" dirty="0" smtClean="0">
                <a:solidFill>
                  <a:schemeClr val="tx1"/>
                </a:solidFill>
                <a:latin typeface="Garamond" pitchFamily="18" charset="0"/>
                <a:ea typeface="Times New Roman"/>
              </a:rPr>
              <a:t>5</a:t>
            </a:r>
            <a:r>
              <a:rPr lang="ru-RU" sz="7000" dirty="0">
                <a:solidFill>
                  <a:schemeClr val="tx1"/>
                </a:solidFill>
                <a:latin typeface="Garamond" pitchFamily="18" charset="0"/>
                <a:ea typeface="Times New Roman"/>
              </a:rPr>
              <a:t>. </a:t>
            </a:r>
            <a:r>
              <a:rPr lang="ru-RU" sz="7000" dirty="0" err="1" smtClean="0">
                <a:solidFill>
                  <a:schemeClr val="tx1"/>
                </a:solidFill>
                <a:latin typeface="Garamond" pitchFamily="18" charset="0"/>
                <a:ea typeface="Times New Roman"/>
              </a:rPr>
              <a:t>Онлайн-ответы</a:t>
            </a:r>
            <a:r>
              <a:rPr lang="ru-RU" sz="7000" dirty="0" smtClean="0">
                <a:solidFill>
                  <a:schemeClr val="tx1"/>
                </a:solidFill>
                <a:latin typeface="Garamond" pitchFamily="18" charset="0"/>
                <a:ea typeface="Times New Roman"/>
              </a:rPr>
              <a:t> на вопросы.</a:t>
            </a:r>
          </a:p>
          <a:p>
            <a:pPr algn="l">
              <a:buClr>
                <a:srgbClr val="53548A"/>
              </a:buClr>
            </a:pPr>
            <a:r>
              <a:rPr lang="ru-RU" sz="7000" dirty="0" smtClean="0">
                <a:solidFill>
                  <a:schemeClr val="tx1"/>
                </a:solidFill>
                <a:latin typeface="Garamond" pitchFamily="18" charset="0"/>
                <a:ea typeface="Times New Roman"/>
              </a:rPr>
              <a:t>6</a:t>
            </a:r>
            <a:r>
              <a:rPr lang="ru-RU" sz="7000" dirty="0">
                <a:solidFill>
                  <a:schemeClr val="tx1"/>
                </a:solidFill>
                <a:latin typeface="Garamond" pitchFamily="18" charset="0"/>
                <a:ea typeface="Times New Roman"/>
              </a:rPr>
              <a:t>. </a:t>
            </a:r>
            <a:r>
              <a:rPr lang="ru-RU" sz="7000" dirty="0" smtClean="0">
                <a:solidFill>
                  <a:schemeClr val="tx1"/>
                </a:solidFill>
                <a:latin typeface="Garamond" pitchFamily="18" charset="0"/>
                <a:ea typeface="Times New Roman"/>
              </a:rPr>
              <a:t>Анонсы мероприятий.</a:t>
            </a:r>
          </a:p>
          <a:p>
            <a:pPr algn="l">
              <a:buClr>
                <a:srgbClr val="53548A"/>
              </a:buClr>
            </a:pPr>
            <a:r>
              <a:rPr lang="ru-RU" sz="7000" dirty="0" smtClean="0">
                <a:solidFill>
                  <a:schemeClr val="tx1"/>
                </a:solidFill>
                <a:latin typeface="Garamond" pitchFamily="18" charset="0"/>
                <a:ea typeface="Times New Roman"/>
              </a:rPr>
              <a:t>7. Подведение </a:t>
            </a:r>
            <a:r>
              <a:rPr lang="ru-RU" sz="7000" dirty="0">
                <a:solidFill>
                  <a:schemeClr val="tx1"/>
                </a:solidFill>
                <a:latin typeface="Garamond" pitchFamily="18" charset="0"/>
                <a:ea typeface="Times New Roman"/>
              </a:rPr>
              <a:t>итогов.</a:t>
            </a:r>
          </a:p>
          <a:p>
            <a:pPr lvl="0" algn="l">
              <a:buClr>
                <a:srgbClr val="53548A"/>
              </a:buClr>
            </a:pPr>
            <a:endParaRPr lang="ru-RU" sz="2800" dirty="0">
              <a:solidFill>
                <a:schemeClr val="tx1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026" name="Picture 2" descr="http://www.dpo-smolensk.ru/bitrix/templates/newdpo/img/logo.pn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3941" y="319412"/>
            <a:ext cx="388530" cy="5124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sfmgei.ru/images/stories/ikonom/psihologia/image029_1.gif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40" y="332657"/>
            <a:ext cx="431189" cy="485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0660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3812" y="1268760"/>
            <a:ext cx="7772400" cy="3989040"/>
          </a:xfrm>
        </p:spPr>
        <p:txBody>
          <a:bodyPr>
            <a:noAutofit/>
          </a:bodyPr>
          <a:lstStyle/>
          <a:p>
            <a:pPr algn="l"/>
            <a:r>
              <a:rPr lang="ru-RU" sz="3000" dirty="0"/>
              <a:t/>
            </a:r>
            <a:br>
              <a:rPr lang="ru-RU" sz="3000" dirty="0"/>
            </a:br>
            <a:endParaRPr lang="ru-RU" sz="3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20688"/>
            <a:ext cx="828092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prstClr val="black"/>
                </a:solidFill>
                <a:latin typeface="Garamond" pitchFamily="18" charset="0"/>
              </a:rPr>
              <a:t>Ресурсы ГАУ ДПО СОИРО:</a:t>
            </a:r>
          </a:p>
          <a:p>
            <a:pPr algn="ctr"/>
            <a:r>
              <a:rPr lang="ru-RU" sz="3200" b="1" dirty="0">
                <a:solidFill>
                  <a:prstClr val="black"/>
                </a:solidFill>
                <a:latin typeface="Garamond" pitchFamily="18" charset="0"/>
              </a:rPr>
              <a:t>Единая база научно-методических ресурсов психологической службы в образовании :</a:t>
            </a:r>
          </a:p>
          <a:p>
            <a:pPr algn="ctr"/>
            <a:r>
              <a:rPr lang="ru-RU" sz="3200" dirty="0">
                <a:solidFill>
                  <a:prstClr val="black"/>
                </a:solidFill>
                <a:latin typeface="Garamond" pitchFamily="18" charset="0"/>
              </a:rPr>
              <a:t>-Психолого-педагогические программы</a:t>
            </a:r>
          </a:p>
          <a:p>
            <a:pPr algn="ctr"/>
            <a:r>
              <a:rPr lang="ru-RU" sz="3200" dirty="0">
                <a:solidFill>
                  <a:prstClr val="black"/>
                </a:solidFill>
                <a:latin typeface="Garamond" pitchFamily="18" charset="0"/>
              </a:rPr>
              <a:t>-Реестр региональных практик</a:t>
            </a:r>
          </a:p>
          <a:p>
            <a:pPr algn="ctr"/>
            <a:r>
              <a:rPr lang="ru-RU" sz="3200" dirty="0">
                <a:solidFill>
                  <a:prstClr val="black"/>
                </a:solidFill>
                <a:latin typeface="Garamond" pitchFamily="18" charset="0"/>
              </a:rPr>
              <a:t>реализации психолого-педагогических технологий</a:t>
            </a:r>
          </a:p>
          <a:p>
            <a:pPr algn="ctr"/>
            <a:r>
              <a:rPr lang="ru-RU" sz="3200" dirty="0">
                <a:solidFill>
                  <a:prstClr val="black"/>
                </a:solidFill>
                <a:latin typeface="Garamond" pitchFamily="18" charset="0"/>
              </a:rPr>
              <a:t>-Информационно-методические </a:t>
            </a:r>
            <a:r>
              <a:rPr lang="ru-RU" sz="3200" dirty="0" smtClean="0">
                <a:solidFill>
                  <a:prstClr val="black"/>
                </a:solidFill>
                <a:latin typeface="Garamond" pitchFamily="18" charset="0"/>
              </a:rPr>
              <a:t>материалы </a:t>
            </a:r>
            <a:r>
              <a:rPr lang="en-US" sz="3200" dirty="0" smtClean="0">
                <a:solidFill>
                  <a:prstClr val="black"/>
                </a:solidFill>
                <a:latin typeface="Garamond" pitchFamily="18" charset="0"/>
                <a:hlinkClick r:id="rId2"/>
              </a:rPr>
              <a:t>http://</a:t>
            </a:r>
            <a:r>
              <a:rPr lang="en-US" sz="3200" dirty="0" smtClean="0">
                <a:solidFill>
                  <a:prstClr val="black"/>
                </a:solidFill>
                <a:latin typeface="Garamond" pitchFamily="18" charset="0"/>
                <a:hlinkClick r:id="rId2"/>
              </a:rPr>
              <a:t>dpo-smolensk.ru/rumo_new/l-psih-soc-slugb/1-pedag-psihol/index-dokum-monitor.php</a:t>
            </a:r>
            <a:endParaRPr lang="ru-RU" sz="3200" smtClean="0">
              <a:solidFill>
                <a:prstClr val="black"/>
              </a:solidFill>
              <a:latin typeface="Garamond" pitchFamily="18" charset="0"/>
            </a:endParaRPr>
          </a:p>
          <a:p>
            <a:pPr algn="ctr"/>
            <a:endParaRPr lang="ru-RU" sz="3600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679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dirty="0"/>
              <a:t/>
            </a:r>
            <a:br>
              <a:rPr lang="ru-RU" sz="30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000" dirty="0"/>
              <a:t/>
            </a:r>
            <a:br>
              <a:rPr lang="ru-RU" sz="3000" dirty="0"/>
            </a:br>
            <a:endParaRPr lang="ru-RU" sz="3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76673"/>
            <a:ext cx="8568951" cy="5976664"/>
          </a:xfrm>
        </p:spPr>
        <p:txBody>
          <a:bodyPr>
            <a:normAutofit/>
          </a:bodyPr>
          <a:lstStyle/>
          <a:p>
            <a:pPr lvl="0" algn="ctr">
              <a:buClr>
                <a:srgbClr val="53548A"/>
              </a:buClr>
            </a:pPr>
            <a:r>
              <a:rPr lang="ru-RU" sz="2400" b="1" dirty="0">
                <a:solidFill>
                  <a:prstClr val="black"/>
                </a:solidFill>
                <a:latin typeface="Garamond" panose="02020404030301010803" pitchFamily="18" charset="0"/>
              </a:rPr>
              <a:t>Секция </a:t>
            </a:r>
          </a:p>
          <a:p>
            <a:pPr lvl="0" algn="ctr">
              <a:buClr>
                <a:srgbClr val="53548A"/>
              </a:buClr>
            </a:pPr>
            <a:r>
              <a:rPr lang="ru-RU" sz="2400" b="1" dirty="0">
                <a:solidFill>
                  <a:prstClr val="black"/>
                </a:solidFill>
                <a:latin typeface="Garamond" panose="02020404030301010803" pitchFamily="18" charset="0"/>
              </a:rPr>
              <a:t>        областного методического объединения  </a:t>
            </a:r>
          </a:p>
          <a:p>
            <a:pPr lvl="0" algn="ctr">
              <a:buClr>
                <a:srgbClr val="53548A"/>
              </a:buClr>
            </a:pPr>
            <a:r>
              <a:rPr lang="ru-RU" sz="2400" b="1" dirty="0">
                <a:solidFill>
                  <a:prstClr val="black"/>
                </a:solidFill>
                <a:latin typeface="Garamond" panose="02020404030301010803" pitchFamily="18" charset="0"/>
              </a:rPr>
              <a:t>педагогов-психологов </a:t>
            </a:r>
            <a:endParaRPr lang="en-US" sz="2400" b="1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lvl="0" algn="ctr">
              <a:buClr>
                <a:srgbClr val="53548A"/>
              </a:buClr>
            </a:pPr>
            <a:r>
              <a:rPr lang="ru-RU" sz="3600" b="1" dirty="0">
                <a:solidFill>
                  <a:prstClr val="black"/>
                </a:solidFill>
                <a:latin typeface="Garamond" panose="02020404030301010803" pitchFamily="18" charset="0"/>
              </a:rPr>
              <a:t>Контакты:</a:t>
            </a:r>
          </a:p>
          <a:p>
            <a:pPr lvl="0" algn="ctr">
              <a:buClr>
                <a:srgbClr val="53548A"/>
              </a:buClr>
            </a:pPr>
            <a:endParaRPr lang="ru-RU" sz="3600" b="1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lvl="0" algn="l">
              <a:buClr>
                <a:srgbClr val="53548A"/>
              </a:buClr>
            </a:pPr>
            <a:r>
              <a:rPr lang="ru-RU" sz="3200" b="1" dirty="0" smtClean="0">
                <a:solidFill>
                  <a:prstClr val="black"/>
                </a:solidFill>
                <a:latin typeface="Garamond" panose="02020404030301010803" pitchFamily="18" charset="0"/>
              </a:rPr>
              <a:t>2.Руководитель </a:t>
            </a:r>
            <a:r>
              <a:rPr lang="ru-RU" sz="3200" b="1" dirty="0">
                <a:solidFill>
                  <a:prstClr val="black"/>
                </a:solidFill>
                <a:latin typeface="Garamond" panose="02020404030301010803" pitchFamily="18" charset="0"/>
              </a:rPr>
              <a:t>ОМО педагогов-психологов</a:t>
            </a:r>
          </a:p>
          <a:p>
            <a:pPr lvl="0" algn="l">
              <a:buClr>
                <a:srgbClr val="53548A"/>
              </a:buClr>
            </a:pPr>
            <a:r>
              <a:rPr lang="ru-RU" sz="3200" b="1" dirty="0">
                <a:solidFill>
                  <a:prstClr val="black"/>
                </a:solidFill>
                <a:latin typeface="Garamond" panose="02020404030301010803" pitchFamily="18" charset="0"/>
              </a:rPr>
              <a:t>Нетребенко Л.В.: </a:t>
            </a:r>
            <a:r>
              <a:rPr lang="en-US" sz="3200" b="1" dirty="0">
                <a:solidFill>
                  <a:prstClr val="black"/>
                </a:solidFill>
                <a:latin typeface="Garamond" panose="02020404030301010803" pitchFamily="18" charset="0"/>
                <a:hlinkClick r:id="rId2"/>
              </a:rPr>
              <a:t>lornet25@yandex.ru</a:t>
            </a:r>
            <a:endParaRPr lang="ru-RU" sz="3200" b="1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lvl="0" algn="l">
              <a:buClr>
                <a:srgbClr val="53548A"/>
              </a:buClr>
            </a:pPr>
            <a:r>
              <a:rPr lang="ru-RU" sz="3200" b="1" dirty="0">
                <a:solidFill>
                  <a:prstClr val="black"/>
                </a:solidFill>
                <a:latin typeface="Garamond" panose="02020404030301010803" pitchFamily="18" charset="0"/>
              </a:rPr>
              <a:t>тел.8-915-655-14-58</a:t>
            </a:r>
          </a:p>
          <a:p>
            <a:pPr lvl="0" algn="l">
              <a:buClr>
                <a:srgbClr val="53548A"/>
              </a:buClr>
            </a:pPr>
            <a:endParaRPr lang="ru-RU" sz="3200" b="1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lvl="0" algn="l">
              <a:buClr>
                <a:srgbClr val="53548A"/>
              </a:buClr>
            </a:pPr>
            <a:endParaRPr lang="ru-RU" sz="3200" b="1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lvl="0" algn="l">
              <a:buClr>
                <a:srgbClr val="53548A"/>
              </a:buClr>
            </a:pPr>
            <a:endParaRPr lang="ru-RU" sz="3200" b="1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lvl="0" algn="l">
              <a:buClr>
                <a:srgbClr val="53548A"/>
              </a:buClr>
            </a:pPr>
            <a:endParaRPr lang="ru-RU" sz="2400" b="1" dirty="0">
              <a:solidFill>
                <a:prstClr val="black"/>
              </a:solidFill>
              <a:latin typeface="Garamond" panose="02020404030301010803" pitchFamily="18" charset="0"/>
            </a:endParaRPr>
          </a:p>
        </p:txBody>
      </p:sp>
      <p:pic>
        <p:nvPicPr>
          <p:cNvPr id="1026" name="Picture 2" descr="http://www.dpo-smolensk.ru/bitrix/templates/newdpo/img/logo.png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476673"/>
            <a:ext cx="634885" cy="5760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sfmgei.ru/images/stories/ikonom/psihologia/image029_1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7" y="476673"/>
            <a:ext cx="431189" cy="4320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39221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2389" y="1592015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3000" dirty="0"/>
              <a:t/>
            </a:r>
            <a:br>
              <a:rPr lang="ru-RU" sz="30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000" dirty="0"/>
              <a:t/>
            </a:r>
            <a:br>
              <a:rPr lang="ru-RU" sz="3000" dirty="0"/>
            </a:br>
            <a:r>
              <a:rPr lang="ru-RU" sz="4000" dirty="0">
                <a:solidFill>
                  <a:schemeClr val="tx1"/>
                </a:solidFill>
                <a:effectLst/>
                <a:latin typeface="Garamond" panose="02020404030301010803" pitchFamily="18" charset="0"/>
              </a:rPr>
              <a:t>Спасибо за внимание!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 algn="ctr">
              <a:buClr>
                <a:srgbClr val="53548A"/>
              </a:buClr>
            </a:pPr>
            <a:endParaRPr lang="ru-RU" sz="36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lvl="0" algn="l">
              <a:buClr>
                <a:srgbClr val="53548A"/>
              </a:buClr>
            </a:pPr>
            <a:endParaRPr lang="ru-RU" sz="3600" b="1" dirty="0">
              <a:solidFill>
                <a:schemeClr val="tx1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l">
              <a:buClr>
                <a:srgbClr val="53548A"/>
              </a:buClr>
            </a:pPr>
            <a:endParaRPr lang="ru-RU" sz="3600" b="1" dirty="0">
              <a:solidFill>
                <a:schemeClr val="tx1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7" name="Picture 2" descr="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361059"/>
            <a:ext cx="2630635" cy="250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614450" y="3732591"/>
            <a:ext cx="4248279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ramond" panose="02020404030301010803" pitchFamily="18" charset="0"/>
              </a:rPr>
              <a:t>УСПЕХОВ!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ramond" panose="02020404030301010803" pitchFamily="18" charset="0"/>
              </a:rPr>
              <a:t>ЗДОРОВЬЯ!</a:t>
            </a:r>
          </a:p>
        </p:txBody>
      </p:sp>
    </p:spTree>
    <p:extLst>
      <p:ext uri="{BB962C8B-B14F-4D97-AF65-F5344CB8AC3E}">
        <p14:creationId xmlns="" xmlns:p14="http://schemas.microsoft.com/office/powerpoint/2010/main" val="368313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2_Остин">
  <a:themeElements>
    <a:clrScheme name="Другая 10">
      <a:dk1>
        <a:sysClr val="windowText" lastClr="000000"/>
      </a:dk1>
      <a:lt1>
        <a:sysClr val="window" lastClr="FFFFFF"/>
      </a:lt1>
      <a:dk2>
        <a:srgbClr val="534949"/>
      </a:dk2>
      <a:lt2>
        <a:srgbClr val="F2EADB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1702</TotalTime>
  <Words>217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2_Остин</vt:lpstr>
      <vt:lpstr>Аспект</vt:lpstr>
      <vt:lpstr>«Горячая линия» Секция ОМО  педагогов-психологов  02.03.2023 г.</vt:lpstr>
      <vt:lpstr>   </vt:lpstr>
      <vt:lpstr>   </vt:lpstr>
      <vt:lpstr>   </vt:lpstr>
      <vt:lpstr> </vt:lpstr>
      <vt:lpstr>   </vt:lpstr>
      <vt:lpstr>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отделения общероссийской общественной организации «Федерация психологов образования России» г. Полевской Свердловской области</dc:title>
  <dc:creator>КПП-1</dc:creator>
  <cp:lastModifiedBy>Home</cp:lastModifiedBy>
  <cp:revision>148</cp:revision>
  <cp:lastPrinted>2020-12-04T09:00:55Z</cp:lastPrinted>
  <dcterms:created xsi:type="dcterms:W3CDTF">2020-10-15T08:18:09Z</dcterms:created>
  <dcterms:modified xsi:type="dcterms:W3CDTF">2023-03-03T14:18:25Z</dcterms:modified>
</cp:coreProperties>
</file>