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handoutMasterIdLst>
    <p:handoutMasterId r:id="rId39"/>
  </p:handoutMasterIdLst>
  <p:sldIdLst>
    <p:sldId id="317" r:id="rId3"/>
    <p:sldId id="309" r:id="rId4"/>
    <p:sldId id="332" r:id="rId5"/>
    <p:sldId id="333" r:id="rId6"/>
    <p:sldId id="339" r:id="rId7"/>
    <p:sldId id="319" r:id="rId8"/>
    <p:sldId id="325" r:id="rId9"/>
    <p:sldId id="328" r:id="rId10"/>
    <p:sldId id="329" r:id="rId11"/>
    <p:sldId id="330" r:id="rId12"/>
    <p:sldId id="331" r:id="rId13"/>
    <p:sldId id="320" r:id="rId14"/>
    <p:sldId id="321" r:id="rId15"/>
    <p:sldId id="322" r:id="rId16"/>
    <p:sldId id="323" r:id="rId17"/>
    <p:sldId id="324" r:id="rId18"/>
    <p:sldId id="327" r:id="rId19"/>
    <p:sldId id="326" r:id="rId20"/>
    <p:sldId id="310" r:id="rId21"/>
    <p:sldId id="281" r:id="rId22"/>
    <p:sldId id="283" r:id="rId23"/>
    <p:sldId id="305" r:id="rId24"/>
    <p:sldId id="295" r:id="rId25"/>
    <p:sldId id="294" r:id="rId26"/>
    <p:sldId id="296" r:id="rId27"/>
    <p:sldId id="297" r:id="rId28"/>
    <p:sldId id="284" r:id="rId29"/>
    <p:sldId id="271" r:id="rId30"/>
    <p:sldId id="334" r:id="rId31"/>
    <p:sldId id="341" r:id="rId32"/>
    <p:sldId id="335" r:id="rId33"/>
    <p:sldId id="340" r:id="rId34"/>
    <p:sldId id="337" r:id="rId35"/>
    <p:sldId id="338" r:id="rId36"/>
    <p:sldId id="299" r:id="rId37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4" autoAdjust="0"/>
  </p:normalViewPr>
  <p:slideViewPr>
    <p:cSldViewPr>
      <p:cViewPr varScale="1">
        <p:scale>
          <a:sx n="51" d="100"/>
          <a:sy n="51" d="100"/>
        </p:scale>
        <p:origin x="-106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 b="0" dirty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 b="0" dirty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 b="0" dirty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DEF88C8-D918-48AB-92EB-E1C7B1FDEA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710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 b="0" dirty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 b="0" dirty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hangingPunct="0">
              <a:defRPr sz="1200" b="0" dirty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 b="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39B26F4D-CED0-4152-9DB2-0E0915FF0D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925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2438400" y="2133600"/>
            <a:ext cx="5562600" cy="1774825"/>
          </a:xfrm>
        </p:spPr>
        <p:txBody>
          <a:bodyPr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38400" y="3962400"/>
            <a:ext cx="5562600" cy="990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57C02-D0B2-4D3C-9FA2-5DF12A785D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35188-F7F7-4790-AD5D-6703CD0E84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274638"/>
            <a:ext cx="1962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274638"/>
            <a:ext cx="57340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130F8-40F9-4D00-9EB8-C1CFF97552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32778C40-5F4B-4F45-BB74-C0E5B785B32F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291FC7A2-EB74-41D5-B17F-0B0CBDE76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E6596099-5362-4AF2-8254-FBA2DC24D3BC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52EEB416-349D-4AB6-8379-2853B8DAD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CCFE4CA1-BF83-461A-BF84-774313C2CE90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99E86495-BCDB-4996-81EF-10CF8590E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DBEC1A48-8013-41CD-84B5-21FFD00DE45F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07D1FE17-487B-400F-B417-418B6D63E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2E1911B0-9830-4CC5-916D-C5103557A943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0F566098-0824-42E5-8C08-F3FB81CA1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0475EEB4-0E2D-4224-9854-9650D05496E6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A9D691ED-E75F-4CC5-99FC-B1B327399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22344E57-DBB8-4B0B-B1FA-0F7DF73FB0D4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4EABA820-5198-4843-BEC4-D86724C1A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8FE1176D-023C-4F31-8AC9-1140B85E4409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6401B5EE-AF5A-4D03-A241-6AF383249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D1A2F-EF11-4472-AD34-5C433D2C0F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AA36DFFC-320A-4FC6-8FFC-892EA22B7202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3ACCF64A-DDB0-4169-8C58-4A7A89EA9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77F5CB0F-CA4D-493B-B3F8-526E3239A389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C27E1F7E-BFA4-41DB-9B27-71EC2948F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47AA207A-2729-41FF-BA27-77EEC9549268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146CA3E9-1F3C-431D-A90B-9C03DFFDB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7C9DD-34B0-4404-92C0-4520E8B4ED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8EF9F-44BD-4C6F-8064-109BE0175B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4A9F7-6E17-47B0-B7E9-2083218CBA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79121-7A3A-4806-8CA4-6135659AD6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F26D9-4242-4BE9-A3C7-85397E06E3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C8288-F7F2-4834-9147-95C2E0D797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26CEF-F308-4A31-AE0B-DEBD1BFC15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38"/>
            <a:ext cx="78486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286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 b="0" dirty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00800"/>
            <a:ext cx="487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200" b="0" dirty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00800"/>
            <a:ext cx="1295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 b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3A7160-0371-4277-9C15-F082599874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34" r:id="rId2"/>
    <p:sldLayoutId id="2147483733" r:id="rId3"/>
    <p:sldLayoutId id="2147483732" r:id="rId4"/>
    <p:sldLayoutId id="2147483731" r:id="rId5"/>
    <p:sldLayoutId id="2147483730" r:id="rId6"/>
    <p:sldLayoutId id="2147483729" r:id="rId7"/>
    <p:sldLayoutId id="2147483728" r:id="rId8"/>
    <p:sldLayoutId id="2147483727" r:id="rId9"/>
    <p:sldLayoutId id="2147483726" r:id="rId10"/>
    <p:sldLayoutId id="2147483725" r:id="rId11"/>
  </p:sldLayoutIdLst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60000"/>
        </a:spcBef>
        <a:spcAft>
          <a:spcPct val="0"/>
        </a:spcAft>
        <a:buClr>
          <a:srgbClr val="000000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2400">
          <a:solidFill>
            <a:srgbClr val="00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Garamond" pitchFamily="18" charset="0"/>
        <a:buChar char="−"/>
        <a:defRPr sz="1600">
          <a:solidFill>
            <a:srgbClr val="0000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Char char="•"/>
        <a:defRPr sz="16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F83B556E-60DF-4EF5-B535-C6E57649A175}" type="datetimeFigureOut">
              <a:rPr lang="ru-RU"/>
              <a:pPr>
                <a:defRPr/>
              </a:pPr>
              <a:t>27.06.2023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b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defRPr>
            </a:lvl1pPr>
          </a:lstStyle>
          <a:p>
            <a:pPr>
              <a:defRPr/>
            </a:pPr>
            <a:fld id="{7D5AC7A5-0E04-43DA-A011-F7C9394EB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813" y="357188"/>
            <a:ext cx="7786687" cy="6072187"/>
          </a:xfrm>
        </p:spPr>
        <p:txBody>
          <a:bodyPr/>
          <a:lstStyle/>
          <a:p>
            <a:pPr algn="ctr"/>
            <a:r>
              <a:rPr lang="ru-RU" b="1" dirty="0" smtClean="0"/>
              <a:t>Учебная мотивация: практические рекомендации учителю</a:t>
            </a:r>
            <a:br>
              <a:rPr lang="ru-RU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2800" b="1" dirty="0" smtClean="0"/>
              <a:t> доцент</a:t>
            </a:r>
            <a:br>
              <a:rPr lang="ru-RU" sz="2800" b="1" dirty="0" smtClean="0"/>
            </a:br>
            <a:r>
              <a:rPr lang="ru-RU" sz="2800" b="1" dirty="0" smtClean="0"/>
              <a:t>кафедры педагогики и психологии</a:t>
            </a:r>
            <a:br>
              <a:rPr lang="ru-RU" sz="2800" b="1" dirty="0" smtClean="0"/>
            </a:br>
            <a:r>
              <a:rPr lang="ru-RU" sz="2800" b="1" dirty="0" smtClean="0"/>
              <a:t>ГАУ ДПО СОИРО</a:t>
            </a:r>
            <a:br>
              <a:rPr lang="ru-RU" sz="2800" b="1" dirty="0" smtClean="0"/>
            </a:br>
            <a:r>
              <a:rPr lang="ru-RU" sz="2800" b="1" dirty="0" err="1" smtClean="0"/>
              <a:t>Нетребенко</a:t>
            </a:r>
            <a:r>
              <a:rPr lang="ru-RU" sz="2800" b="1" dirty="0" smtClean="0"/>
              <a:t> Лариса Викторовна </a:t>
            </a:r>
            <a:br>
              <a:rPr lang="ru-RU" sz="2800" b="1" dirty="0" smtClean="0"/>
            </a:b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5"/>
          <p:cNvSpPr>
            <a:spLocks noGrp="1"/>
          </p:cNvSpPr>
          <p:nvPr>
            <p:ph type="title"/>
          </p:nvPr>
        </p:nvSpPr>
        <p:spPr>
          <a:xfrm>
            <a:off x="357188" y="274638"/>
            <a:ext cx="8558212" cy="6369050"/>
          </a:xfrm>
        </p:spPr>
        <p:txBody>
          <a:bodyPr/>
          <a:lstStyle/>
          <a:p>
            <a:r>
              <a:rPr lang="ru-RU" b="1" smtClean="0"/>
              <a:t>                    Принципы,</a:t>
            </a:r>
            <a:br>
              <a:rPr lang="ru-RU" b="1" smtClean="0"/>
            </a:br>
            <a:r>
              <a:rPr lang="ru-RU" b="1" smtClean="0"/>
              <a:t> ориентированные на создание условий для развития личности</a:t>
            </a:r>
            <a:br>
              <a:rPr lang="ru-RU" b="1" smtClean="0"/>
            </a:br>
            <a:r>
              <a:rPr lang="ru-RU" b="1" smtClean="0"/>
              <a:t> </a:t>
            </a:r>
            <a:br>
              <a:rPr lang="ru-RU" b="1" smtClean="0"/>
            </a:br>
            <a:r>
              <a:rPr lang="ru-RU" b="1" smtClean="0"/>
              <a:t>- принцип осознанной перспективы </a:t>
            </a:r>
            <a:r>
              <a:rPr lang="ru-RU" smtClean="0"/>
              <a:t>(«сделай себя сам»), согласно которому каждый человек имеет возможность активно участвовать в собственном образовании. Знания станут востребованными, усиливается мотивация обучения и эффективность усвоения знаний</a:t>
            </a:r>
            <a:br>
              <a:rPr lang="ru-RU" smtClean="0"/>
            </a:b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5"/>
          <p:cNvSpPr>
            <a:spLocks noGrp="1"/>
          </p:cNvSpPr>
          <p:nvPr>
            <p:ph type="title"/>
          </p:nvPr>
        </p:nvSpPr>
        <p:spPr>
          <a:xfrm>
            <a:off x="357188" y="0"/>
            <a:ext cx="8558212" cy="6643688"/>
          </a:xfrm>
        </p:spPr>
        <p:txBody>
          <a:bodyPr/>
          <a:lstStyle/>
          <a:p>
            <a:r>
              <a:rPr lang="ru-RU" b="1" dirty="0" smtClean="0"/>
              <a:t>                   Принципы, ориентированные на создание  условий для развития личности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-</a:t>
            </a:r>
            <a:r>
              <a:rPr lang="ru-RU" b="1" dirty="0" smtClean="0"/>
              <a:t>принцип индивидуализации обучения</a:t>
            </a:r>
            <a:r>
              <a:rPr lang="ru-RU" dirty="0" smtClean="0"/>
              <a:t>, реализация которого приводит к возникновению между преподавателем и обучающимся атмосферы сотворчества, способствующей улучшению качества восприятия информации и выработке </a:t>
            </a:r>
            <a:br>
              <a:rPr lang="ru-RU" dirty="0" smtClean="0"/>
            </a:br>
            <a:r>
              <a:rPr lang="ru-RU" dirty="0" smtClean="0"/>
              <a:t>УУД, познавательной компетенции</a:t>
            </a:r>
            <a:br>
              <a:rPr lang="ru-RU" dirty="0" smtClean="0"/>
            </a:b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00113" y="260350"/>
            <a:ext cx="7858125" cy="5286375"/>
          </a:xfrm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ru-RU" sz="4000" b="1" dirty="0" smtClean="0"/>
              <a:t>Структура учебной деятельности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4000" b="1" dirty="0" smtClean="0"/>
              <a:t>(по Д.Б. </a:t>
            </a:r>
            <a:r>
              <a:rPr lang="ru-RU" sz="4000" b="1" dirty="0" err="1" smtClean="0"/>
              <a:t>Эльконину</a:t>
            </a:r>
            <a:r>
              <a:rPr lang="ru-RU" sz="4000" b="1" dirty="0" smtClean="0"/>
              <a:t>)</a:t>
            </a:r>
          </a:p>
          <a:p>
            <a:pPr marL="571500" indent="-571500">
              <a:spcBef>
                <a:spcPts val="0"/>
              </a:spcBef>
              <a:buFontTx/>
              <a:buChar char="-"/>
              <a:defRPr/>
            </a:pPr>
            <a:r>
              <a:rPr lang="ru-RU" sz="4000" dirty="0" smtClean="0"/>
              <a:t>Мотивация </a:t>
            </a:r>
          </a:p>
          <a:p>
            <a:pPr marL="571500" indent="-571500">
              <a:spcBef>
                <a:spcPts val="0"/>
              </a:spcBef>
              <a:buFontTx/>
              <a:buChar char="-"/>
              <a:defRPr/>
            </a:pPr>
            <a:r>
              <a:rPr lang="ru-RU" sz="4000" dirty="0" smtClean="0"/>
              <a:t>Учебная задача</a:t>
            </a:r>
          </a:p>
          <a:p>
            <a:pPr marL="571500" indent="-571500">
              <a:spcBef>
                <a:spcPts val="0"/>
              </a:spcBef>
              <a:buFontTx/>
              <a:buChar char="-"/>
              <a:defRPr/>
            </a:pPr>
            <a:r>
              <a:rPr lang="ru-RU" sz="4000" dirty="0" smtClean="0"/>
              <a:t>Учебные действия</a:t>
            </a:r>
          </a:p>
          <a:p>
            <a:pPr marL="571500" indent="-571500">
              <a:spcBef>
                <a:spcPts val="0"/>
              </a:spcBef>
              <a:buFontTx/>
              <a:buChar char="-"/>
              <a:defRPr/>
            </a:pPr>
            <a:r>
              <a:rPr lang="ru-RU" sz="4000" dirty="0" smtClean="0"/>
              <a:t>Действия контроля </a:t>
            </a:r>
          </a:p>
          <a:p>
            <a:pPr marL="571500" indent="-571500">
              <a:spcBef>
                <a:spcPts val="0"/>
              </a:spcBef>
              <a:buFontTx/>
              <a:buChar char="-"/>
              <a:defRPr/>
            </a:pPr>
            <a:r>
              <a:rPr lang="ru-RU" sz="4000" dirty="0" smtClean="0"/>
              <a:t>Оценка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28625"/>
            <a:ext cx="9144000" cy="6313488"/>
          </a:xfrm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ru-RU" sz="4000" b="1" dirty="0"/>
              <a:t>У</a:t>
            </a:r>
            <a:r>
              <a:rPr lang="ru-RU" sz="4000" b="1" dirty="0" smtClean="0"/>
              <a:t>чебная </a:t>
            </a:r>
            <a:r>
              <a:rPr lang="ru-RU" sz="4000" b="1" dirty="0"/>
              <a:t>мотивация </a:t>
            </a:r>
            <a:r>
              <a:rPr lang="ru-RU" sz="4000" dirty="0"/>
              <a:t>определяется целым рядом </a:t>
            </a:r>
            <a:r>
              <a:rPr lang="ru-RU" sz="4000" b="1" dirty="0"/>
              <a:t>специфических</a:t>
            </a:r>
            <a:r>
              <a:rPr lang="ru-RU" sz="4000" dirty="0"/>
              <a:t> для этой деятельности </a:t>
            </a:r>
            <a:r>
              <a:rPr lang="ru-RU" sz="4000" b="1" dirty="0"/>
              <a:t>факторов</a:t>
            </a:r>
            <a:r>
              <a:rPr lang="ru-RU" sz="4000" dirty="0" smtClean="0"/>
              <a:t>:</a:t>
            </a:r>
            <a:endParaRPr lang="ru-RU" sz="4000" dirty="0"/>
          </a:p>
          <a:p>
            <a:pPr marL="742950" indent="-742950" algn="ctr">
              <a:spcBef>
                <a:spcPts val="0"/>
              </a:spcBef>
              <a:buFontTx/>
              <a:buAutoNum type="arabicParenR"/>
              <a:defRPr/>
            </a:pPr>
            <a:r>
              <a:rPr lang="ru-RU" sz="4000" dirty="0" smtClean="0"/>
              <a:t>самой </a:t>
            </a:r>
            <a:r>
              <a:rPr lang="ru-RU" sz="4000" dirty="0"/>
              <a:t>образовательной системой, </a:t>
            </a:r>
            <a:r>
              <a:rPr lang="ru-RU" sz="4000" dirty="0" smtClean="0"/>
              <a:t>средой образовательного учреждения, </a:t>
            </a:r>
            <a:r>
              <a:rPr lang="ru-RU" sz="4000" dirty="0"/>
              <a:t>где осуществляется учебная деятельность</a:t>
            </a:r>
            <a:r>
              <a:rPr lang="ru-RU" sz="4000" dirty="0" smtClean="0"/>
              <a:t>;</a:t>
            </a:r>
          </a:p>
          <a:p>
            <a:pPr marL="742950" indent="-742950" algn="ctr">
              <a:spcBef>
                <a:spcPts val="0"/>
              </a:spcBef>
              <a:buFontTx/>
              <a:buAutoNum type="arabicParenR"/>
              <a:defRPr/>
            </a:pPr>
            <a:endParaRPr lang="ru-RU" sz="4000" dirty="0"/>
          </a:p>
          <a:p>
            <a:pPr marL="742950" indent="-742950" algn="ctr">
              <a:spcBef>
                <a:spcPts val="0"/>
              </a:spcBef>
              <a:buFontTx/>
              <a:buAutoNum type="arabicParenR"/>
              <a:defRPr/>
            </a:pPr>
            <a:endParaRPr lang="ru-RU" sz="4000" dirty="0"/>
          </a:p>
          <a:p>
            <a:pPr marL="457200" indent="-457200" algn="ctr">
              <a:spcBef>
                <a:spcPts val="0"/>
              </a:spcBef>
              <a:buFontTx/>
              <a:buAutoNum type="arabicParenR" startAt="5"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8610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742113"/>
          </a:xfrm>
        </p:spPr>
        <p:txBody>
          <a:bodyPr/>
          <a:lstStyle/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r>
              <a:rPr lang="ru-RU" sz="4000" b="1" smtClean="0"/>
              <a:t>Учебная мотивация определяется целым рядом специфических для этой деятельности факторов</a:t>
            </a:r>
            <a:r>
              <a:rPr lang="ru-RU" sz="4000" smtClean="0"/>
              <a:t>:</a:t>
            </a:r>
          </a:p>
          <a:p>
            <a:pPr algn="ctr">
              <a:spcBef>
                <a:spcPct val="0"/>
              </a:spcBef>
            </a:pPr>
            <a:r>
              <a:rPr lang="ru-RU" sz="4000" smtClean="0"/>
              <a:t>2)  организацией образовательной деятельности;</a:t>
            </a:r>
          </a:p>
          <a:p>
            <a:pPr algn="ctr">
              <a:spcBef>
                <a:spcPct val="0"/>
              </a:spcBef>
            </a:pPr>
            <a:r>
              <a:rPr lang="ru-RU" sz="4000" smtClean="0"/>
              <a:t>3)  субъектными особенностями обучающегося (возраст, пол, интеллектуальное развитие, способности, уровень притязаний, самооценка, </a:t>
            </a:r>
          </a:p>
          <a:p>
            <a:pPr algn="ctr">
              <a:spcBef>
                <a:spcPct val="0"/>
              </a:spcBef>
            </a:pPr>
            <a:r>
              <a:rPr lang="ru-RU" sz="4000" smtClean="0"/>
              <a:t>его взаимодействие с другими учениками и т.д.);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288" y="0"/>
            <a:ext cx="8569325" cy="6313488"/>
          </a:xfrm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ru-RU" sz="4000" b="1" dirty="0"/>
              <a:t>Учебная мотивация </a:t>
            </a:r>
            <a:r>
              <a:rPr lang="ru-RU" sz="4000" dirty="0"/>
              <a:t>определяется целым рядом </a:t>
            </a:r>
            <a:r>
              <a:rPr lang="ru-RU" sz="4000" b="1" dirty="0"/>
              <a:t>специфических</a:t>
            </a:r>
            <a:r>
              <a:rPr lang="ru-RU" sz="4000" dirty="0"/>
              <a:t> для этой деятельности </a:t>
            </a:r>
            <a:r>
              <a:rPr lang="ru-RU" sz="4000" b="1" dirty="0"/>
              <a:t>факторов</a:t>
            </a:r>
            <a:r>
              <a:rPr lang="ru-RU" sz="4000" dirty="0"/>
              <a:t>:</a:t>
            </a:r>
          </a:p>
          <a:p>
            <a:pPr algn="ctr">
              <a:spcBef>
                <a:spcPts val="0"/>
              </a:spcBef>
              <a:defRPr/>
            </a:pPr>
            <a:endParaRPr lang="ru-RU" sz="4000" dirty="0"/>
          </a:p>
          <a:p>
            <a:pPr algn="ctr">
              <a:spcBef>
                <a:spcPts val="0"/>
              </a:spcBef>
              <a:defRPr/>
            </a:pPr>
            <a:r>
              <a:rPr lang="ru-RU" sz="4000" dirty="0"/>
              <a:t>4)  субъектными особенностями педагога и прежде всего системой его отношений к ученику, к делу;</a:t>
            </a:r>
          </a:p>
          <a:p>
            <a:pPr marL="457200" indent="-457200" algn="ctr">
              <a:spcBef>
                <a:spcPts val="0"/>
              </a:spcBef>
              <a:buFontTx/>
              <a:buAutoNum type="arabicParenR" startAt="5"/>
              <a:defRPr/>
            </a:pPr>
            <a:r>
              <a:rPr lang="ru-RU" sz="4000" dirty="0" smtClean="0"/>
              <a:t>спецификой </a:t>
            </a:r>
            <a:r>
              <a:rPr lang="ru-RU" sz="4000" dirty="0"/>
              <a:t>учебного предмета</a:t>
            </a:r>
            <a:r>
              <a:rPr lang="ru-RU" sz="4000" dirty="0" smtClean="0"/>
              <a:t>.</a:t>
            </a:r>
          </a:p>
          <a:p>
            <a:pPr algn="ctr">
              <a:spcBef>
                <a:spcPts val="0"/>
              </a:spcBef>
              <a:defRPr/>
            </a:pPr>
            <a:endParaRPr lang="ru-RU" sz="2400" dirty="0" smtClean="0"/>
          </a:p>
          <a:p>
            <a:pPr marL="457200" indent="-457200" algn="ctr">
              <a:spcBef>
                <a:spcPts val="0"/>
              </a:spcBef>
              <a:buFontTx/>
              <a:buAutoNum type="arabicParenR" startAt="5"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0658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indent="-742950">
              <a:spcBef>
                <a:spcPct val="0"/>
              </a:spcBef>
              <a:buFontTx/>
              <a:buAutoNum type="arabicPeriod"/>
            </a:pPr>
            <a:endParaRPr lang="ru-RU" sz="4000" b="1" smtClean="0"/>
          </a:p>
          <a:p>
            <a:pPr marL="742950" indent="-742950">
              <a:spcBef>
                <a:spcPct val="0"/>
              </a:spcBef>
              <a:buFontTx/>
              <a:buAutoNum type="arabicPeriod"/>
            </a:pPr>
            <a:endParaRPr lang="ru-RU" sz="4000" b="1" smtClean="0"/>
          </a:p>
          <a:p>
            <a:pPr marL="742950" indent="-742950">
              <a:buFontTx/>
              <a:buAutoNum type="arabicPeriod"/>
            </a:pPr>
            <a:endParaRPr lang="ru-RU" sz="4000" b="1" smtClean="0"/>
          </a:p>
          <a:p>
            <a:pPr marL="742950" indent="-742950"/>
            <a:r>
              <a:rPr lang="ru-RU" sz="4000" b="1" smtClean="0"/>
              <a:t> </a:t>
            </a:r>
          </a:p>
          <a:p>
            <a:pPr marL="742950" indent="-742950"/>
            <a:endParaRPr lang="ru-RU" sz="4000" b="1" smtClean="0"/>
          </a:p>
        </p:txBody>
      </p:sp>
      <p:sp>
        <p:nvSpPr>
          <p:cNvPr id="70659" name="Прямоугольник 6"/>
          <p:cNvSpPr>
            <a:spLocks noChangeArrowheads="1"/>
          </p:cNvSpPr>
          <p:nvPr/>
        </p:nvSpPr>
        <p:spPr bwMode="auto">
          <a:xfrm>
            <a:off x="0" y="280988"/>
            <a:ext cx="9144000" cy="631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7688" indent="-411163">
              <a:lnSpc>
                <a:spcPct val="80000"/>
              </a:lnSpc>
              <a:buClr>
                <a:srgbClr val="F9F9F9"/>
              </a:buClr>
            </a:pPr>
            <a:r>
              <a:rPr lang="ru-RU" sz="3600" dirty="0">
                <a:solidFill>
                  <a:srgbClr val="000000"/>
                </a:solidFill>
                <a:latin typeface="Garamond" pitchFamily="18" charset="0"/>
              </a:rPr>
              <a:t>    Побудителем учебной деятельности является система мотивов, органично включающая в себя: </a:t>
            </a:r>
          </a:p>
          <a:p>
            <a:pPr marL="868363" lvl="1" indent="-282575">
              <a:lnSpc>
                <a:spcPct val="80000"/>
              </a:lnSpc>
              <a:buFont typeface="Wingdings 2" pitchFamily="18" charset="2"/>
              <a:buChar char=""/>
            </a:pPr>
            <a:r>
              <a:rPr lang="ru-RU" sz="3600" dirty="0">
                <a:solidFill>
                  <a:srgbClr val="000000"/>
                </a:solidFill>
                <a:latin typeface="Garamond" pitchFamily="18" charset="0"/>
              </a:rPr>
              <a:t>познавательные потребности; </a:t>
            </a:r>
          </a:p>
          <a:p>
            <a:pPr marL="868363" lvl="1" indent="-282575">
              <a:lnSpc>
                <a:spcPct val="80000"/>
              </a:lnSpc>
              <a:buFont typeface="Wingdings 2" pitchFamily="18" charset="2"/>
              <a:buChar char=""/>
            </a:pPr>
            <a:r>
              <a:rPr lang="ru-RU" sz="3600" dirty="0">
                <a:solidFill>
                  <a:srgbClr val="000000"/>
                </a:solidFill>
                <a:latin typeface="Garamond" pitchFamily="18" charset="0"/>
              </a:rPr>
              <a:t>цели; </a:t>
            </a:r>
          </a:p>
          <a:p>
            <a:pPr marL="868363" lvl="1" indent="-282575">
              <a:lnSpc>
                <a:spcPct val="80000"/>
              </a:lnSpc>
              <a:buFont typeface="Wingdings 2" pitchFamily="18" charset="2"/>
              <a:buChar char=""/>
            </a:pPr>
            <a:r>
              <a:rPr lang="ru-RU" sz="3600" dirty="0">
                <a:solidFill>
                  <a:srgbClr val="000000"/>
                </a:solidFill>
                <a:latin typeface="Garamond" pitchFamily="18" charset="0"/>
              </a:rPr>
              <a:t>интересы; </a:t>
            </a:r>
          </a:p>
          <a:p>
            <a:pPr marL="868363" lvl="1" indent="-282575">
              <a:lnSpc>
                <a:spcPct val="80000"/>
              </a:lnSpc>
              <a:buFont typeface="Wingdings 2" pitchFamily="18" charset="2"/>
              <a:buChar char=""/>
            </a:pPr>
            <a:r>
              <a:rPr lang="ru-RU" sz="3600" dirty="0">
                <a:solidFill>
                  <a:srgbClr val="000000"/>
                </a:solidFill>
                <a:latin typeface="Garamond" pitchFamily="18" charset="0"/>
              </a:rPr>
              <a:t>стремления; </a:t>
            </a:r>
          </a:p>
          <a:p>
            <a:pPr marL="868363" lvl="1" indent="-282575">
              <a:lnSpc>
                <a:spcPct val="80000"/>
              </a:lnSpc>
              <a:buFont typeface="Wingdings 2" pitchFamily="18" charset="2"/>
              <a:buChar char=""/>
            </a:pPr>
            <a:r>
              <a:rPr lang="ru-RU" sz="3600" dirty="0">
                <a:solidFill>
                  <a:srgbClr val="000000"/>
                </a:solidFill>
                <a:latin typeface="Garamond" pitchFamily="18" charset="0"/>
              </a:rPr>
              <a:t>идеалы; </a:t>
            </a:r>
          </a:p>
          <a:p>
            <a:pPr marL="868363" lvl="1" indent="-282575">
              <a:lnSpc>
                <a:spcPct val="80000"/>
              </a:lnSpc>
              <a:buFont typeface="Wingdings 2" pitchFamily="18" charset="2"/>
              <a:buChar char=""/>
            </a:pPr>
            <a:r>
              <a:rPr lang="ru-RU" sz="3600" dirty="0">
                <a:solidFill>
                  <a:srgbClr val="000000"/>
                </a:solidFill>
                <a:latin typeface="Garamond" pitchFamily="18" charset="0"/>
              </a:rPr>
              <a:t>мотивационные установки, которые придают ей активный и направленный характер, входят в структуру и определяют ее содержательно-смысловые </a:t>
            </a:r>
            <a:r>
              <a:rPr lang="ru-RU" sz="3600" dirty="0" smtClean="0">
                <a:solidFill>
                  <a:srgbClr val="000000"/>
                </a:solidFill>
                <a:latin typeface="Garamond" pitchFamily="18" charset="0"/>
              </a:rPr>
              <a:t>особенности</a:t>
            </a:r>
          </a:p>
          <a:p>
            <a:pPr marL="868363" lvl="1" indent="-282575">
              <a:lnSpc>
                <a:spcPct val="80000"/>
              </a:lnSpc>
              <a:buFont typeface="Wingdings 2" pitchFamily="18" charset="2"/>
              <a:buChar char=""/>
            </a:pPr>
            <a:r>
              <a:rPr lang="ru-RU" sz="3600" dirty="0" smtClean="0">
                <a:solidFill>
                  <a:srgbClr val="000000"/>
                </a:solidFill>
                <a:latin typeface="Garamond" pitchFamily="18" charset="0"/>
              </a:rPr>
              <a:t>стимулы </a:t>
            </a:r>
            <a:endParaRPr lang="ru-RU" sz="3600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4754" name="Текст 2"/>
          <p:cNvSpPr>
            <a:spLocks noGrp="1"/>
          </p:cNvSpPr>
          <p:nvPr>
            <p:ph type="body" idx="1"/>
          </p:nvPr>
        </p:nvSpPr>
        <p:spPr>
          <a:xfrm>
            <a:off x="500063" y="428625"/>
            <a:ext cx="7858125" cy="6143625"/>
          </a:xfrm>
        </p:spPr>
        <p:txBody>
          <a:bodyPr/>
          <a:lstStyle/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r>
              <a:rPr lang="ru-RU" sz="4000" b="1" smtClean="0"/>
              <a:t>Причины снижения мотивации</a:t>
            </a:r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3" y="428625"/>
            <a:ext cx="7858125" cy="6143625"/>
          </a:xfrm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endParaRPr lang="ru-RU" sz="4000" dirty="0" smtClean="0"/>
          </a:p>
          <a:p>
            <a:pPr algn="ctr">
              <a:spcBef>
                <a:spcPts val="0"/>
              </a:spcBef>
              <a:defRPr/>
            </a:pPr>
            <a:r>
              <a:rPr lang="ru-RU" sz="4000" b="1" dirty="0" smtClean="0"/>
              <a:t>1 совокупность факторов:</a:t>
            </a:r>
          </a:p>
          <a:p>
            <a:pPr marL="571500" indent="-571500">
              <a:spcBef>
                <a:spcPts val="0"/>
              </a:spcBef>
              <a:buFontTx/>
              <a:buChar char="-"/>
              <a:defRPr/>
            </a:pPr>
            <a:r>
              <a:rPr lang="ru-RU" sz="4000" dirty="0" smtClean="0"/>
              <a:t>особенности интеллектуального и волевого развития ребёнка</a:t>
            </a:r>
          </a:p>
          <a:p>
            <a:pPr marL="571500" indent="-571500">
              <a:spcBef>
                <a:spcPts val="0"/>
              </a:spcBef>
              <a:buFontTx/>
              <a:buChar char="-"/>
              <a:defRPr/>
            </a:pPr>
            <a:r>
              <a:rPr lang="ru-RU" sz="4000" dirty="0"/>
              <a:t>с</a:t>
            </a:r>
            <a:r>
              <a:rPr lang="ru-RU" sz="4000" dirty="0" smtClean="0"/>
              <a:t>оциально – педагогические факторы</a:t>
            </a:r>
          </a:p>
          <a:p>
            <a:pPr>
              <a:spcBef>
                <a:spcPts val="0"/>
              </a:spcBef>
              <a:defRPr/>
            </a:pPr>
            <a:r>
              <a:rPr lang="ru-RU" sz="4000" b="1" dirty="0" smtClean="0"/>
              <a:t>     2 совокупность факторов:</a:t>
            </a:r>
          </a:p>
          <a:p>
            <a:pPr marL="571500" indent="-571500">
              <a:spcBef>
                <a:spcPts val="0"/>
              </a:spcBef>
              <a:buFontTx/>
              <a:buChar char="-"/>
              <a:defRPr/>
            </a:pPr>
            <a:r>
              <a:rPr lang="ru-RU" sz="4000" dirty="0" smtClean="0"/>
              <a:t>нарушения значимых  </a:t>
            </a:r>
          </a:p>
          <a:p>
            <a:pPr>
              <a:spcBef>
                <a:spcPts val="0"/>
              </a:spcBef>
              <a:defRPr/>
            </a:pPr>
            <a:r>
              <a:rPr lang="ru-RU" sz="4000" dirty="0" smtClean="0"/>
              <a:t>    социальных отношений</a:t>
            </a:r>
          </a:p>
          <a:p>
            <a:pPr>
              <a:spcBef>
                <a:spcPts val="0"/>
              </a:spcBef>
              <a:defRPr/>
            </a:pPr>
            <a:r>
              <a:rPr lang="ru-RU" sz="4000" dirty="0" smtClean="0"/>
              <a:t>-   семейные проблемы</a:t>
            </a:r>
            <a:endParaRPr lang="ru-RU" sz="4000" dirty="0"/>
          </a:p>
          <a:p>
            <a:pPr>
              <a:spcBef>
                <a:spcPts val="0"/>
              </a:spcBef>
              <a:defRPr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625" y="1200150"/>
            <a:ext cx="620871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0" name="Заголовок 3"/>
          <p:cNvSpPr>
            <a:spLocks noGrp="1"/>
          </p:cNvSpPr>
          <p:nvPr>
            <p:ph type="title"/>
          </p:nvPr>
        </p:nvSpPr>
        <p:spPr>
          <a:xfrm>
            <a:off x="198438" y="1131888"/>
            <a:ext cx="8316912" cy="4868862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3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01087" cy="629761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6322" name="Picture 2" descr="G:\Новые тенденции в развитии познавательной мотивации\695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71500"/>
            <a:ext cx="8215312" cy="59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0898" name="Текст 2"/>
          <p:cNvSpPr>
            <a:spLocks noGrp="1"/>
          </p:cNvSpPr>
          <p:nvPr>
            <p:ph type="body" idx="1"/>
          </p:nvPr>
        </p:nvSpPr>
        <p:spPr>
          <a:xfrm>
            <a:off x="285750" y="285750"/>
            <a:ext cx="8208963" cy="6072188"/>
          </a:xfrm>
        </p:spPr>
        <p:txBody>
          <a:bodyPr/>
          <a:lstStyle/>
          <a:p>
            <a:pPr algn="ctr"/>
            <a:r>
              <a:rPr lang="ru-RU" sz="4000" b="1" smtClean="0"/>
              <a:t>Мотивация</a:t>
            </a:r>
            <a:r>
              <a:rPr lang="ru-RU" sz="4000" smtClean="0"/>
              <a:t> — это совокупность побуждающих факторов, определяющих активность личности; к ним относятся потребности, мотивы, стимулы, ситуативные факторы, которые детерминируют деятельность и поведение человека</a:t>
            </a:r>
          </a:p>
          <a:p>
            <a:pPr algn="ctr"/>
            <a:endParaRPr lang="ru-RU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1922" name="Текст 2"/>
          <p:cNvSpPr>
            <a:spLocks noGrp="1"/>
          </p:cNvSpPr>
          <p:nvPr>
            <p:ph type="body" idx="1"/>
          </p:nvPr>
        </p:nvSpPr>
        <p:spPr>
          <a:xfrm>
            <a:off x="0" y="285750"/>
            <a:ext cx="8929688" cy="6143625"/>
          </a:xfrm>
        </p:spPr>
        <p:txBody>
          <a:bodyPr/>
          <a:lstStyle/>
          <a:p>
            <a:pPr algn="ctr"/>
            <a:r>
              <a:rPr lang="ru-RU" sz="4000" b="1" dirty="0" smtClean="0"/>
              <a:t>Содержательная сторона мотивации</a:t>
            </a:r>
          </a:p>
          <a:p>
            <a:pPr algn="ctr"/>
            <a:r>
              <a:rPr lang="ru-RU" sz="4000" b="1" dirty="0" smtClean="0"/>
              <a:t>Диагностика</a:t>
            </a:r>
          </a:p>
          <a:p>
            <a:pPr algn="ctr"/>
            <a:endParaRPr lang="ru-RU" sz="4000" b="1" dirty="0" smtClean="0"/>
          </a:p>
          <a:p>
            <a:pPr algn="ctr"/>
            <a:endParaRPr lang="ru-RU" sz="4000" b="1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Заголовок 3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01087" cy="629761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82946" name="Picture 2" descr="G:\Новые тенденции в развитии познавательной мотивации\1219900723-shutterstock_1532490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06363"/>
            <a:ext cx="4572000" cy="664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1138" name="Текст 2"/>
          <p:cNvSpPr>
            <a:spLocks noGrp="1"/>
          </p:cNvSpPr>
          <p:nvPr>
            <p:ph type="body" idx="1"/>
          </p:nvPr>
        </p:nvSpPr>
        <p:spPr>
          <a:xfrm>
            <a:off x="0" y="285750"/>
            <a:ext cx="9144000" cy="6572250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4000" b="1" smtClean="0"/>
              <a:t>Содержательная сторона мотивации</a:t>
            </a:r>
          </a:p>
          <a:p>
            <a:pPr algn="ctr">
              <a:spcBef>
                <a:spcPct val="0"/>
              </a:spcBef>
            </a:pPr>
            <a:endParaRPr lang="ru-RU" sz="4000" b="1" smtClean="0"/>
          </a:p>
          <a:p>
            <a:pPr algn="ctr">
              <a:spcBef>
                <a:spcPct val="0"/>
              </a:spcBef>
            </a:pPr>
            <a:r>
              <a:rPr lang="ru-RU" sz="4000" b="1" i="1" smtClean="0"/>
              <a:t>Мотивы</a:t>
            </a:r>
          </a:p>
          <a:p>
            <a:pPr algn="ctr">
              <a:spcBef>
                <a:spcPct val="0"/>
              </a:spcBef>
            </a:pPr>
            <a:r>
              <a:rPr lang="ru-RU" sz="4000" b="1" i="1" smtClean="0"/>
              <a:t>Цель</a:t>
            </a:r>
          </a:p>
          <a:p>
            <a:pPr algn="ctr">
              <a:spcBef>
                <a:spcPct val="0"/>
              </a:spcBef>
            </a:pPr>
            <a:r>
              <a:rPr lang="ru-RU" sz="4000" b="1" i="1" smtClean="0"/>
              <a:t>Уровень притязаний </a:t>
            </a:r>
          </a:p>
          <a:p>
            <a:pPr algn="ctr">
              <a:spcBef>
                <a:spcPct val="0"/>
              </a:spcBef>
            </a:pPr>
            <a:r>
              <a:rPr lang="ru-RU" sz="4000" b="1" i="1" smtClean="0"/>
              <a:t>Стимулы </a:t>
            </a:r>
          </a:p>
          <a:p>
            <a:pPr algn="ctr">
              <a:spcBef>
                <a:spcPct val="0"/>
              </a:spcBef>
            </a:pPr>
            <a:r>
              <a:rPr lang="ru-RU" sz="4000" b="1" i="1" smtClean="0"/>
              <a:t>(побудительные причины)</a:t>
            </a:r>
          </a:p>
          <a:p>
            <a:pPr algn="ctr">
              <a:spcBef>
                <a:spcPct val="0"/>
              </a:spcBef>
            </a:pPr>
            <a:endParaRPr lang="ru-RU" sz="4000" b="1" i="1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2162" name="Текст 2"/>
          <p:cNvSpPr>
            <a:spLocks noGrp="1"/>
          </p:cNvSpPr>
          <p:nvPr>
            <p:ph type="body" idx="1"/>
          </p:nvPr>
        </p:nvSpPr>
        <p:spPr>
          <a:xfrm>
            <a:off x="722313" y="1643063"/>
            <a:ext cx="7772400" cy="4572000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mtClean="0"/>
              <a:t> </a:t>
            </a:r>
            <a:r>
              <a:rPr lang="ru-RU" sz="4000" b="1" smtClean="0"/>
              <a:t>Привлечение как можно большего числа побуждающих факторов, </a:t>
            </a:r>
          </a:p>
          <a:p>
            <a:pPr algn="ctr">
              <a:spcBef>
                <a:spcPct val="0"/>
              </a:spcBef>
            </a:pPr>
            <a:r>
              <a:rPr lang="ru-RU" sz="4000" b="1" smtClean="0"/>
              <a:t> актуализация потребностей и мотивов повышает общий уровень мотивации! </a:t>
            </a:r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3186" name="Текст 2"/>
          <p:cNvSpPr>
            <a:spLocks noGrp="1"/>
          </p:cNvSpPr>
          <p:nvPr>
            <p:ph type="body" idx="1"/>
          </p:nvPr>
        </p:nvSpPr>
        <p:spPr>
          <a:xfrm>
            <a:off x="428625" y="1143000"/>
            <a:ext cx="8066088" cy="4786313"/>
          </a:xfrm>
        </p:spPr>
        <p:txBody>
          <a:bodyPr/>
          <a:lstStyle/>
          <a:p>
            <a:pPr algn="ctr"/>
            <a:r>
              <a:rPr lang="ru-RU" sz="4000" b="1" smtClean="0"/>
              <a:t>Свойства мотивации</a:t>
            </a:r>
          </a:p>
          <a:p>
            <a:pPr algn="ctr"/>
            <a:r>
              <a:rPr lang="ru-RU" sz="4000" b="1" smtClean="0"/>
              <a:t>(Оптимум мотивации)</a:t>
            </a:r>
          </a:p>
          <a:p>
            <a:pPr algn="ctr"/>
            <a:endParaRPr lang="ru-RU" sz="4000" b="1" smtClean="0"/>
          </a:p>
          <a:p>
            <a:pPr algn="ctr"/>
            <a:endParaRPr lang="ru-RU" sz="4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4210" name="Текст 2"/>
          <p:cNvSpPr>
            <a:spLocks noGrp="1"/>
          </p:cNvSpPr>
          <p:nvPr>
            <p:ph type="body" idx="1"/>
          </p:nvPr>
        </p:nvSpPr>
        <p:spPr>
          <a:xfrm>
            <a:off x="722313" y="1785938"/>
            <a:ext cx="7772400" cy="2620962"/>
          </a:xfrm>
        </p:spPr>
        <p:txBody>
          <a:bodyPr/>
          <a:lstStyle/>
          <a:p>
            <a:pPr algn="ctr"/>
            <a:r>
              <a:rPr lang="ru-RU" sz="4000" b="1" smtClean="0"/>
              <a:t>Виды мотивации:</a:t>
            </a:r>
          </a:p>
          <a:p>
            <a:pPr algn="ctr"/>
            <a:r>
              <a:rPr lang="ru-RU" sz="4000" b="1" smtClean="0"/>
              <a:t>внешняя и</a:t>
            </a:r>
          </a:p>
          <a:p>
            <a:pPr algn="ctr"/>
            <a:r>
              <a:rPr lang="ru-RU" sz="4000" b="1" smtClean="0"/>
              <a:t>внутренняя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5234" name="Текст 2"/>
          <p:cNvSpPr>
            <a:spLocks noGrp="1"/>
          </p:cNvSpPr>
          <p:nvPr>
            <p:ph type="body" idx="1"/>
          </p:nvPr>
        </p:nvSpPr>
        <p:spPr>
          <a:xfrm>
            <a:off x="285750" y="1000125"/>
            <a:ext cx="8858250" cy="3406775"/>
          </a:xfrm>
        </p:spPr>
        <p:txBody>
          <a:bodyPr/>
          <a:lstStyle/>
          <a:p>
            <a:r>
              <a:rPr lang="ru-RU" sz="4000" b="1" smtClean="0"/>
              <a:t> Динамическая сторона мотивации</a:t>
            </a:r>
          </a:p>
          <a:p>
            <a:endParaRPr lang="ru-RU" sz="4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4000" b="1" smtClean="0"/>
              <a:t>        Этапы формирования мотива</a:t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14313" y="5214938"/>
            <a:ext cx="5000625" cy="13573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800" dirty="0">
                <a:solidFill>
                  <a:srgbClr val="000000"/>
                </a:solidFill>
                <a:cs typeface="+mn-cs"/>
              </a:rPr>
              <a:t>Осознание потребности или стимула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285875" y="3786188"/>
            <a:ext cx="4857750" cy="14287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800" dirty="0">
                <a:solidFill>
                  <a:srgbClr val="000000"/>
                </a:solidFill>
                <a:cs typeface="+mn-cs"/>
              </a:rPr>
              <a:t>Понимание  их важности</a:t>
            </a:r>
          </a:p>
          <a:p>
            <a:pPr algn="ctr">
              <a:defRPr/>
            </a:pPr>
            <a:r>
              <a:rPr lang="ru-RU" sz="2800" dirty="0">
                <a:solidFill>
                  <a:srgbClr val="000000"/>
                </a:solidFill>
                <a:cs typeface="+mn-cs"/>
              </a:rPr>
              <a:t>(значимости)</a:t>
            </a:r>
          </a:p>
          <a:p>
            <a:pPr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2214563" y="2643188"/>
            <a:ext cx="5214937" cy="1143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800" dirty="0">
                <a:solidFill>
                  <a:srgbClr val="000000"/>
                </a:solidFill>
                <a:cs typeface="+mn-cs"/>
              </a:rPr>
              <a:t>Выбор средства</a:t>
            </a:r>
          </a:p>
          <a:p>
            <a:pPr algn="ctr">
              <a:defRPr/>
            </a:pPr>
            <a:r>
              <a:rPr lang="ru-RU" sz="2800" dirty="0">
                <a:solidFill>
                  <a:srgbClr val="000000"/>
                </a:solidFill>
                <a:cs typeface="+mn-cs"/>
              </a:rPr>
              <a:t>и способа удовлетворения</a:t>
            </a: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572000" y="857250"/>
            <a:ext cx="4286250" cy="18573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800" dirty="0">
                <a:solidFill>
                  <a:srgbClr val="000000"/>
                </a:solidFill>
                <a:cs typeface="+mn-cs"/>
              </a:rPr>
              <a:t>Формирование намерения совершить действие или поступок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5234" name="Текст 2"/>
          <p:cNvSpPr>
            <a:spLocks noGrp="1"/>
          </p:cNvSpPr>
          <p:nvPr>
            <p:ph type="body" idx="1"/>
          </p:nvPr>
        </p:nvSpPr>
        <p:spPr>
          <a:xfrm>
            <a:off x="179388" y="1988840"/>
            <a:ext cx="8858250" cy="3406775"/>
          </a:xfrm>
        </p:spPr>
        <p:txBody>
          <a:bodyPr/>
          <a:lstStyle/>
          <a:p>
            <a:r>
              <a:rPr lang="ru-RU" sz="4000" b="1" dirty="0" smtClean="0"/>
              <a:t> На мотивацию, например, у ребенка младшего школьного возраста влияют </a:t>
            </a:r>
          </a:p>
          <a:p>
            <a:r>
              <a:rPr lang="ru-RU" sz="4000" b="1" dirty="0" smtClean="0"/>
              <a:t>*самооценка обучающегося (адекватная</a:t>
            </a:r>
            <a:r>
              <a:rPr lang="ru-RU" sz="4000" b="1" dirty="0"/>
              <a:t>, завышенная или заниженная) </a:t>
            </a:r>
            <a:endParaRPr lang="ru-RU" sz="4000" b="1" dirty="0" smtClean="0"/>
          </a:p>
          <a:p>
            <a:r>
              <a:rPr lang="ru-RU" sz="4000" b="1" dirty="0" smtClean="0"/>
              <a:t>*оценивание учителем</a:t>
            </a:r>
          </a:p>
        </p:txBody>
      </p:sp>
    </p:spTree>
    <p:extLst>
      <p:ext uri="{BB962C8B-B14F-4D97-AF65-F5344CB8AC3E}">
        <p14:creationId xmlns:p14="http://schemas.microsoft.com/office/powerpoint/2010/main" val="310000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7346" name="Текст 2"/>
          <p:cNvSpPr>
            <a:spLocks noGrp="1"/>
          </p:cNvSpPr>
          <p:nvPr>
            <p:ph type="body" idx="1"/>
          </p:nvPr>
        </p:nvSpPr>
        <p:spPr>
          <a:xfrm>
            <a:off x="500063" y="428625"/>
            <a:ext cx="7994650" cy="5072063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4000" b="1" smtClean="0"/>
              <a:t>Педагог</a:t>
            </a:r>
            <a:r>
              <a:rPr lang="ru-RU" sz="4000" smtClean="0"/>
              <a:t> </a:t>
            </a:r>
          </a:p>
          <a:p>
            <a:pPr algn="ctr">
              <a:spcBef>
                <a:spcPct val="0"/>
              </a:spcBef>
            </a:pPr>
            <a:r>
              <a:rPr lang="ru-RU" sz="4000" b="1" smtClean="0"/>
              <a:t>должен обладать </a:t>
            </a:r>
          </a:p>
          <a:p>
            <a:pPr algn="ctr">
              <a:spcBef>
                <a:spcPct val="0"/>
              </a:spcBef>
            </a:pPr>
            <a:r>
              <a:rPr lang="ru-RU" sz="4000" b="1" smtClean="0"/>
              <a:t>компетенцией в области </a:t>
            </a:r>
          </a:p>
          <a:p>
            <a:pPr algn="ctr">
              <a:spcBef>
                <a:spcPct val="0"/>
              </a:spcBef>
            </a:pPr>
            <a:r>
              <a:rPr lang="ru-RU" sz="4400" b="1" i="1" smtClean="0"/>
              <a:t>мотивации учебно – познавательной  деятельности</a:t>
            </a:r>
          </a:p>
          <a:p>
            <a:pPr algn="ctr">
              <a:spcBef>
                <a:spcPct val="0"/>
              </a:spcBef>
            </a:pPr>
            <a:endParaRPr lang="ru-RU" sz="4400" b="1" i="1" smtClean="0"/>
          </a:p>
          <a:p>
            <a:pPr algn="ctr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5234" name="Текст 2"/>
          <p:cNvSpPr>
            <a:spLocks noGrp="1"/>
          </p:cNvSpPr>
          <p:nvPr>
            <p:ph type="body" idx="1"/>
          </p:nvPr>
        </p:nvSpPr>
        <p:spPr>
          <a:xfrm>
            <a:off x="107504" y="1556792"/>
            <a:ext cx="9014792" cy="4990951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4000" b="1" dirty="0" smtClean="0"/>
              <a:t> На мотивацию, например, </a:t>
            </a:r>
            <a:r>
              <a:rPr lang="ru-RU" sz="4000" b="1" dirty="0" smtClean="0"/>
              <a:t>у подростка влияют: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-трудности в общении с учителем; 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-психологический климат в классе,</a:t>
            </a:r>
          </a:p>
          <a:p>
            <a:pPr>
              <a:spcBef>
                <a:spcPts val="0"/>
              </a:spcBef>
            </a:pPr>
            <a:r>
              <a:rPr lang="ru-RU" sz="4000" b="1" dirty="0"/>
              <a:t>т</a:t>
            </a:r>
            <a:r>
              <a:rPr lang="ru-RU" sz="4000" b="1" dirty="0" smtClean="0"/>
              <a:t>рудности в общении со сверстниками;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-</a:t>
            </a:r>
            <a:r>
              <a:rPr lang="ru-RU" sz="4000" b="1" dirty="0" err="1" smtClean="0"/>
              <a:t>буллинг</a:t>
            </a:r>
            <a:r>
              <a:rPr lang="ru-RU" sz="4000" b="1" dirty="0" smtClean="0"/>
              <a:t>;</a:t>
            </a:r>
          </a:p>
          <a:p>
            <a:pPr>
              <a:spcBef>
                <a:spcPts val="0"/>
              </a:spcBef>
            </a:pPr>
            <a:r>
              <a:rPr lang="ru-RU" sz="4000" b="1" dirty="0"/>
              <a:t>-</a:t>
            </a:r>
            <a:r>
              <a:rPr lang="ru-RU" sz="4000" b="1" dirty="0" smtClean="0"/>
              <a:t>тревожность;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-семейные проблемы, трудности в общении с родителями.</a:t>
            </a:r>
            <a:endParaRPr lang="ru-RU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23572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5234" name="Текст 2"/>
          <p:cNvSpPr>
            <a:spLocks noGrp="1"/>
          </p:cNvSpPr>
          <p:nvPr>
            <p:ph type="body" idx="1"/>
          </p:nvPr>
        </p:nvSpPr>
        <p:spPr>
          <a:xfrm>
            <a:off x="305106" y="1196752"/>
            <a:ext cx="8858250" cy="5395615"/>
          </a:xfrm>
        </p:spPr>
        <p:txBody>
          <a:bodyPr/>
          <a:lstStyle/>
          <a:p>
            <a:r>
              <a:rPr lang="ru-RU" sz="4000" b="1" dirty="0" smtClean="0"/>
              <a:t> Обучающийся должен различать свою работу и себя</a:t>
            </a:r>
          </a:p>
          <a:p>
            <a:r>
              <a:rPr lang="ru-RU" sz="4000" b="1" dirty="0" smtClean="0"/>
              <a:t>Адекватная самооценка –это, когда я понимаю, что работа моя плохо выполнена, но это не значит, что я плохой. Я переделаю работу.</a:t>
            </a:r>
          </a:p>
          <a:p>
            <a:r>
              <a:rPr lang="ru-RU" sz="4000" b="1" dirty="0" smtClean="0"/>
              <a:t>Слияние понятий «я» и «учебная работа» приводит к тому, что если мне поставили «3», значит я плохой.</a:t>
            </a:r>
          </a:p>
        </p:txBody>
      </p:sp>
    </p:spTree>
    <p:extLst>
      <p:ext uri="{BB962C8B-B14F-4D97-AF65-F5344CB8AC3E}">
        <p14:creationId xmlns:p14="http://schemas.microsoft.com/office/powerpoint/2010/main" val="197332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5234" name="Текст 2"/>
          <p:cNvSpPr>
            <a:spLocks noGrp="1"/>
          </p:cNvSpPr>
          <p:nvPr>
            <p:ph type="body" idx="1"/>
          </p:nvPr>
        </p:nvSpPr>
        <p:spPr>
          <a:xfrm>
            <a:off x="285750" y="1340768"/>
            <a:ext cx="8858250" cy="5395615"/>
          </a:xfrm>
        </p:spPr>
        <p:txBody>
          <a:bodyPr/>
          <a:lstStyle/>
          <a:p>
            <a:r>
              <a:rPr lang="ru-RU" sz="4000" b="1" dirty="0" smtClean="0"/>
              <a:t> Должна присутствовать на уроке </a:t>
            </a:r>
            <a:r>
              <a:rPr lang="ru-RU" sz="4000" b="1" dirty="0" err="1" smtClean="0"/>
              <a:t>критериальность</a:t>
            </a:r>
            <a:r>
              <a:rPr lang="ru-RU" sz="4000" b="1" dirty="0" smtClean="0"/>
              <a:t> (критерии).</a:t>
            </a:r>
          </a:p>
          <a:p>
            <a:r>
              <a:rPr lang="ru-RU" sz="4000" b="1" dirty="0" smtClean="0"/>
              <a:t>Как я должен сделать работу, на какие критерии опираться и ориентироваться.</a:t>
            </a:r>
          </a:p>
          <a:p>
            <a:r>
              <a:rPr lang="ru-RU" sz="4000" b="1" dirty="0" smtClean="0"/>
              <a:t>Не просто понравилась работа или ответ учителю, а что именно понравилось. Соответственно обучающийся учится по критериям оценивать свою работу и других.</a:t>
            </a:r>
          </a:p>
        </p:txBody>
      </p:sp>
    </p:spTree>
    <p:extLst>
      <p:ext uri="{BB962C8B-B14F-4D97-AF65-F5344CB8AC3E}">
        <p14:creationId xmlns:p14="http://schemas.microsoft.com/office/powerpoint/2010/main" val="182216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5234" name="Текст 2"/>
          <p:cNvSpPr>
            <a:spLocks noGrp="1"/>
          </p:cNvSpPr>
          <p:nvPr>
            <p:ph type="body" idx="1"/>
          </p:nvPr>
        </p:nvSpPr>
        <p:spPr>
          <a:xfrm>
            <a:off x="305106" y="1196752"/>
            <a:ext cx="8858250" cy="539561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4000" b="1" dirty="0" smtClean="0"/>
              <a:t> Например, в изделии, которое демонстрируют дети, могут быть самые разные критерии: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*аккуратность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*творчество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*яркость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*материал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*количество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*выразительность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*быстрота выполнения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*сложность композиции и т.д.</a:t>
            </a:r>
          </a:p>
        </p:txBody>
      </p:sp>
    </p:spTree>
    <p:extLst>
      <p:ext uri="{BB962C8B-B14F-4D97-AF65-F5344CB8AC3E}">
        <p14:creationId xmlns:p14="http://schemas.microsoft.com/office/powerpoint/2010/main" val="39072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5234" name="Текст 2"/>
          <p:cNvSpPr>
            <a:spLocks noGrp="1"/>
          </p:cNvSpPr>
          <p:nvPr>
            <p:ph type="body" idx="1"/>
          </p:nvPr>
        </p:nvSpPr>
        <p:spPr>
          <a:xfrm>
            <a:off x="467544" y="692696"/>
            <a:ext cx="8858250" cy="539561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4000" b="1" dirty="0" smtClean="0"/>
              <a:t> Пример стимуляции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1. «Правильно ли я поняла, что ты хотел показать…»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2.Прием «Отбор своих работ».</a:t>
            </a:r>
          </a:p>
          <a:p>
            <a:pPr>
              <a:spcBef>
                <a:spcPts val="0"/>
              </a:spcBef>
            </a:pPr>
            <a:r>
              <a:rPr lang="ru-RU" sz="4000" b="1" dirty="0" smtClean="0"/>
              <a:t>Из своих работ выбрать самые лучшие.</a:t>
            </a:r>
          </a:p>
          <a:p>
            <a:pPr>
              <a:spcBef>
                <a:spcPts val="0"/>
              </a:spcBef>
            </a:pPr>
            <a:endParaRPr lang="ru-RU" sz="4000" b="1" dirty="0"/>
          </a:p>
          <a:p>
            <a:pPr>
              <a:spcBef>
                <a:spcPts val="0"/>
              </a:spcBef>
            </a:pPr>
            <a:endParaRPr lang="ru-RU" sz="4000" b="1" dirty="0" smtClean="0"/>
          </a:p>
          <a:p>
            <a:pPr>
              <a:spcBef>
                <a:spcPts val="0"/>
              </a:spcBef>
            </a:pPr>
            <a:endParaRPr lang="ru-RU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268139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9330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643563"/>
          </a:xfrm>
        </p:spPr>
        <p:txBody>
          <a:bodyPr/>
          <a:lstStyle/>
          <a:p>
            <a:pPr marL="742950" indent="-742950">
              <a:spcBef>
                <a:spcPct val="0"/>
              </a:spcBef>
            </a:pPr>
            <a:r>
              <a:rPr lang="ru-RU" sz="3600" b="1" smtClean="0"/>
              <a:t>          1. Таблица потребностей</a:t>
            </a:r>
          </a:p>
          <a:p>
            <a:pPr marL="742950" indent="-742950">
              <a:spcBef>
                <a:spcPct val="0"/>
              </a:spcBef>
              <a:buFontTx/>
              <a:buAutoNum type="arabicPeriod"/>
            </a:pPr>
            <a:endParaRPr lang="ru-RU" sz="4000" b="1" smtClean="0"/>
          </a:p>
          <a:p>
            <a:pPr marL="742950" indent="-742950">
              <a:spcBef>
                <a:spcPct val="0"/>
              </a:spcBef>
              <a:buFontTx/>
              <a:buAutoNum type="arabicPeriod"/>
            </a:pPr>
            <a:endParaRPr lang="ru-RU" sz="4000" b="1" smtClean="0"/>
          </a:p>
          <a:p>
            <a:pPr marL="742950" indent="-742950">
              <a:buFontTx/>
              <a:buAutoNum type="arabicPeriod"/>
            </a:pPr>
            <a:endParaRPr lang="ru-RU" sz="4000" b="1" smtClean="0"/>
          </a:p>
          <a:p>
            <a:pPr marL="742950" indent="-742950"/>
            <a:r>
              <a:rPr lang="ru-RU" sz="4000" b="1" smtClean="0"/>
              <a:t> </a:t>
            </a:r>
          </a:p>
          <a:p>
            <a:pPr marL="742950" indent="-742950"/>
            <a:endParaRPr lang="ru-RU" sz="4000" b="1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428750"/>
          <a:ext cx="9144000" cy="5643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876"/>
                <a:gridCol w="4429124"/>
              </a:tblGrid>
              <a:tr h="98472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0000"/>
                          </a:solidFill>
                        </a:rPr>
                        <a:t>Уровень</a:t>
                      </a:r>
                      <a:r>
                        <a:rPr lang="ru-RU" sz="2400" b="1" baseline="0" dirty="0" smtClean="0">
                          <a:solidFill>
                            <a:srgbClr val="000000"/>
                          </a:solidFill>
                        </a:rPr>
                        <a:t> потребностей</a:t>
                      </a:r>
                      <a:endParaRPr lang="ru-RU" sz="24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0000"/>
                          </a:solidFill>
                        </a:rPr>
                        <a:t>Способы удовлетворения потребностей посредством учебной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</a:rPr>
                        <a:t> деятельности</a:t>
                      </a:r>
                      <a:endParaRPr lang="ru-RU" sz="20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476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</a:rPr>
                        <a:t>1 Физиологические потребности</a:t>
                      </a:r>
                      <a:endParaRPr lang="ru-RU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476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</a:rPr>
                        <a:t>2 Потребности в безопасности</a:t>
                      </a:r>
                      <a:endParaRPr lang="ru-RU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0568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</a:rPr>
                        <a:t>3.Потребность в принадлежности к группе</a:t>
                      </a:r>
                      <a:endParaRPr lang="ru-RU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16375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</a:rPr>
                        <a:t>4. Потребность в общении,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</a:rPr>
                        <a:t> общественном признании, статусе, любви, уважении</a:t>
                      </a:r>
                      <a:endParaRPr lang="ru-RU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05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</a:rPr>
                        <a:t>5. Познавательные потребности, духовные</a:t>
                      </a:r>
                      <a:endParaRPr lang="ru-RU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8870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00"/>
                          </a:solidFill>
                        </a:rPr>
                        <a:t>6. Потребность в самоактуализации</a:t>
                      </a:r>
                      <a:endParaRPr lang="ru-RU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7346" name="Текст 2"/>
          <p:cNvSpPr>
            <a:spLocks noGrp="1"/>
          </p:cNvSpPr>
          <p:nvPr>
            <p:ph type="body" idx="1"/>
          </p:nvPr>
        </p:nvSpPr>
        <p:spPr>
          <a:xfrm>
            <a:off x="500063" y="428625"/>
            <a:ext cx="7994650" cy="5072063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4400" b="1" i="1" dirty="0" smtClean="0"/>
              <a:t>Учитель осуществляет внешнюю мотивацию учебно-познавательной деятельности (внешние стимулы), которая должна перерасти во внутреннюю мотивацию</a:t>
            </a:r>
          </a:p>
          <a:p>
            <a:pPr algn="ctr">
              <a:spcBef>
                <a:spcPct val="0"/>
              </a:spcBef>
            </a:pPr>
            <a:endParaRPr lang="ru-RU" sz="4400" b="1" i="1" dirty="0" smtClean="0"/>
          </a:p>
          <a:p>
            <a:pPr algn="ctr">
              <a:spcBef>
                <a:spcPct val="0"/>
              </a:spcBef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3249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9874" name="Текст 2"/>
          <p:cNvSpPr>
            <a:spLocks noGrp="1"/>
          </p:cNvSpPr>
          <p:nvPr>
            <p:ph type="body" idx="1"/>
          </p:nvPr>
        </p:nvSpPr>
        <p:spPr>
          <a:xfrm>
            <a:off x="357188" y="0"/>
            <a:ext cx="8429625" cy="6572250"/>
          </a:xfrm>
        </p:spPr>
        <p:txBody>
          <a:bodyPr/>
          <a:lstStyle/>
          <a:p>
            <a:r>
              <a:rPr lang="ru-RU" sz="4000" b="1" smtClean="0"/>
              <a:t>Мотивация </a:t>
            </a:r>
            <a:r>
              <a:rPr lang="ru-RU" sz="4000" smtClean="0"/>
              <a:t>– совокупность мотивов</a:t>
            </a:r>
          </a:p>
          <a:p>
            <a:r>
              <a:rPr lang="ru-RU" sz="4000" b="1" smtClean="0"/>
              <a:t>Мотивация – </a:t>
            </a:r>
            <a:r>
              <a:rPr lang="ru-RU" sz="4000" smtClean="0"/>
              <a:t>это процесс, в ходе которого формируется основание (обоснование) намерения что – то сделать или не сделать (Ильин Е.П.)</a:t>
            </a:r>
          </a:p>
          <a:p>
            <a:r>
              <a:rPr lang="ru-RU" sz="4000" b="1" smtClean="0"/>
              <a:t>Мотивация-</a:t>
            </a:r>
            <a:r>
              <a:rPr lang="ru-RU" sz="4000" smtClean="0"/>
              <a:t> совокупная система процессов, отвечающих за побуждение деятельности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0418" name="Текст 2"/>
          <p:cNvSpPr>
            <a:spLocks noGrp="1"/>
          </p:cNvSpPr>
          <p:nvPr>
            <p:ph type="body" idx="1"/>
          </p:nvPr>
        </p:nvSpPr>
        <p:spPr>
          <a:xfrm>
            <a:off x="827088" y="188913"/>
            <a:ext cx="7881937" cy="6311900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ru-RU" sz="4000" b="1" smtClean="0"/>
              <a:t>Учебная мотивация </a:t>
            </a:r>
            <a:r>
              <a:rPr lang="ru-RU" sz="4000" smtClean="0"/>
              <a:t>определяется как </a:t>
            </a:r>
            <a:r>
              <a:rPr lang="ru-RU" sz="4000" b="1" smtClean="0"/>
              <a:t>частный вид мотивации</a:t>
            </a:r>
            <a:r>
              <a:rPr lang="ru-RU" sz="4000" smtClean="0"/>
              <a:t>, включенной в деятельность учения, учебную деятельность.</a:t>
            </a:r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r>
              <a:rPr lang="ru-RU" sz="4000" smtClean="0"/>
              <a:t> 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endParaRPr lang="ru-RU" b="1" smtClean="0"/>
          </a:p>
        </p:txBody>
      </p:sp>
      <p:sp>
        <p:nvSpPr>
          <p:cNvPr id="61442" name="Текст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endParaRPr lang="ru-RU" sz="4000" smtClean="0"/>
          </a:p>
          <a:p>
            <a:pPr algn="ctr">
              <a:spcBef>
                <a:spcPct val="0"/>
              </a:spcBef>
            </a:pPr>
            <a:r>
              <a:rPr lang="ru-RU" sz="4000" smtClean="0"/>
              <a:t> </a:t>
            </a:r>
            <a:endParaRPr lang="ru-RU" sz="24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0825" y="188913"/>
            <a:ext cx="8893175" cy="6246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161616"/>
                </a:solidFill>
                <a:latin typeface="Garamond" pitchFamily="18" charset="0"/>
                <a:cs typeface="Times New Roman" pitchFamily="18" charset="0"/>
              </a:rPr>
              <a:t>Проблемное поле</a:t>
            </a:r>
          </a:p>
          <a:p>
            <a:pPr>
              <a:buFontTx/>
              <a:buChar char="-"/>
            </a:pPr>
            <a:r>
              <a:rPr lang="ru-RU" sz="4000" b="0">
                <a:solidFill>
                  <a:srgbClr val="161616"/>
                </a:solidFill>
                <a:latin typeface="Garamond" pitchFamily="18" charset="0"/>
                <a:cs typeface="Times New Roman" pitchFamily="18" charset="0"/>
              </a:rPr>
              <a:t>Причины снижения мотивации учебно - познавательной   деятельности.</a:t>
            </a:r>
          </a:p>
          <a:p>
            <a:pPr>
              <a:buFontTx/>
              <a:buChar char="-"/>
            </a:pPr>
            <a:r>
              <a:rPr lang="ru-RU" sz="4000" b="0">
                <a:solidFill>
                  <a:srgbClr val="161616"/>
                </a:solidFill>
                <a:latin typeface="Garamond" pitchFamily="18" charset="0"/>
                <a:cs typeface="Times New Roman" pitchFamily="18" charset="0"/>
              </a:rPr>
              <a:t>Содержательно – смысловая и динамическая стороны мотивации</a:t>
            </a:r>
          </a:p>
          <a:p>
            <a:pPr>
              <a:buFontTx/>
              <a:buChar char="-"/>
            </a:pPr>
            <a:r>
              <a:rPr lang="ru-RU" sz="4000" b="0">
                <a:solidFill>
                  <a:srgbClr val="161616"/>
                </a:solidFill>
                <a:latin typeface="Garamond" pitchFamily="18" charset="0"/>
                <a:cs typeface="Times New Roman" pitchFamily="18" charset="0"/>
              </a:rPr>
              <a:t>Психолого – педагогические условия развития мотивации познавательной деятельности</a:t>
            </a:r>
          </a:p>
          <a:p>
            <a:pPr>
              <a:buFontTx/>
              <a:buChar char="-"/>
            </a:pPr>
            <a:r>
              <a:rPr lang="ru-RU" sz="4000" b="0">
                <a:solidFill>
                  <a:srgbClr val="161616"/>
                </a:solidFill>
                <a:latin typeface="Garamond" pitchFamily="18" charset="0"/>
                <a:cs typeface="Times New Roman" pitchFamily="18" charset="0"/>
              </a:rPr>
              <a:t>Диагностика мотивации учебно-познавательной деятельности</a:t>
            </a:r>
            <a:endParaRPr lang="ru-RU" sz="4000" b="0">
              <a:solidFill>
                <a:srgbClr val="161616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5"/>
          <p:cNvSpPr>
            <a:spLocks noGrp="1"/>
          </p:cNvSpPr>
          <p:nvPr>
            <p:ph type="title"/>
          </p:nvPr>
        </p:nvSpPr>
        <p:spPr>
          <a:xfrm>
            <a:off x="357188" y="274638"/>
            <a:ext cx="8558212" cy="6369050"/>
          </a:xfrm>
        </p:spPr>
        <p:txBody>
          <a:bodyPr/>
          <a:lstStyle/>
          <a:p>
            <a:r>
              <a:rPr lang="ru-RU" b="1" smtClean="0"/>
              <a:t>                     Принципы, </a:t>
            </a:r>
            <a:br>
              <a:rPr lang="ru-RU" b="1" smtClean="0"/>
            </a:br>
            <a:r>
              <a:rPr lang="ru-RU" b="1" smtClean="0"/>
              <a:t>ориентированные на создание условий для развития личности</a:t>
            </a:r>
            <a:br>
              <a:rPr lang="ru-RU" b="1" smtClean="0"/>
            </a:br>
            <a:r>
              <a:rPr lang="ru-RU" b="1" smtClean="0"/>
              <a:t>                (Захарова А.П.) 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b="1" smtClean="0"/>
              <a:t>- принцип динамичности системы обучения</a:t>
            </a:r>
            <a:r>
              <a:rPr lang="ru-RU" smtClean="0"/>
              <a:t>, связанный со способностью быстро реагировать на изменения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5"/>
          <p:cNvSpPr>
            <a:spLocks noGrp="1"/>
          </p:cNvSpPr>
          <p:nvPr>
            <p:ph type="title"/>
          </p:nvPr>
        </p:nvSpPr>
        <p:spPr>
          <a:xfrm>
            <a:off x="357188" y="274638"/>
            <a:ext cx="8558212" cy="6369050"/>
          </a:xfrm>
        </p:spPr>
        <p:txBody>
          <a:bodyPr/>
          <a:lstStyle/>
          <a:p>
            <a:r>
              <a:rPr lang="ru-RU" b="1" smtClean="0"/>
              <a:t>                  Принципы, </a:t>
            </a:r>
            <a:br>
              <a:rPr lang="ru-RU" b="1" smtClean="0"/>
            </a:br>
            <a:r>
              <a:rPr lang="ru-RU" b="1" smtClean="0"/>
              <a:t>ориентированные на создание условий для развития личности </a:t>
            </a:r>
            <a:br>
              <a:rPr lang="ru-RU" b="1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</a:t>
            </a:r>
            <a:r>
              <a:rPr lang="ru-RU" b="1" smtClean="0"/>
              <a:t>принцип гибкости </a:t>
            </a:r>
            <a:r>
              <a:rPr lang="ru-RU" smtClean="0"/>
              <a:t>системы обучения, согласно которому содержание обучения и пути освоения знаний и приобретения навыков соответствуют потребностям и уровню притязаний личности.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ms_pptpostmortem_tp01018455 1">
      <a:dk1>
        <a:srgbClr val="003366"/>
      </a:dk1>
      <a:lt1>
        <a:srgbClr val="FFFFFF"/>
      </a:lt1>
      <a:dk2>
        <a:srgbClr val="008080"/>
      </a:dk2>
      <a:lt2>
        <a:srgbClr val="FFCC66"/>
      </a:lt2>
      <a:accent1>
        <a:srgbClr val="3366CC"/>
      </a:accent1>
      <a:accent2>
        <a:srgbClr val="0099CC"/>
      </a:accent2>
      <a:accent3>
        <a:srgbClr val="AAC0C0"/>
      </a:accent3>
      <a:accent4>
        <a:srgbClr val="DADADA"/>
      </a:accent4>
      <a:accent5>
        <a:srgbClr val="ADB8E2"/>
      </a:accent5>
      <a:accent6>
        <a:srgbClr val="008AB9"/>
      </a:accent6>
      <a:hlink>
        <a:srgbClr val="999933"/>
      </a:hlink>
      <a:folHlink>
        <a:srgbClr val="009900"/>
      </a:folHlink>
    </a:clrScheme>
    <a:fontScheme name="ms_pptpostmortem_tp01018455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s_pptpostmortem_tp01018455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postmortem_tp01018455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postmortem_tp01018455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postmortem_tp01018455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postmortem_tp01018455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postmortem_tp01018455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1211</TotalTime>
  <Words>729</Words>
  <Application>Microsoft Office PowerPoint</Application>
  <PresentationFormat>Экран (4:3)</PresentationFormat>
  <Paragraphs>169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Шаблон</vt:lpstr>
      <vt:lpstr>Тема Office</vt:lpstr>
      <vt:lpstr>Учебная мотивация: практические рекомендации учителю   доцент кафедры педагогики и психологии ГАУ ДПО СОИРО Нетребенко Лариса Викторовна  </vt:lpstr>
      <vt:lpstr>Презентация PowerPoint</vt:lpstr>
      <vt:lpstr> </vt:lpstr>
      <vt:lpstr> </vt:lpstr>
      <vt:lpstr> </vt:lpstr>
      <vt:lpstr> </vt:lpstr>
      <vt:lpstr> </vt:lpstr>
      <vt:lpstr>                     Принципы,  ориентированные на создание условий для развития личности                 (Захарова А.П.)   - принцип динамичности системы обучения, связанный со способностью быстро реагировать на изменения    </vt:lpstr>
      <vt:lpstr>                  Принципы,  ориентированные на создание условий для развития личности   - принцип гибкости системы обучения, согласно которому содержание обучения и пути освоения знаний и приобретения навыков соответствуют потребностям и уровню притязаний личности.   </vt:lpstr>
      <vt:lpstr>                    Принципы,  ориентированные на создание условий для развития личности   - принцип осознанной перспективы («сделай себя сам»), согласно которому каждый человек имеет возможность активно участвовать в собственном образовании. Знания станут востребованными, усиливается мотивация обучения и эффективность усвоения знаний </vt:lpstr>
      <vt:lpstr>                   Принципы, ориентированные на создание  условий для развития личности   -принцип индивидуализации обучения, реализация которого приводит к возникновению между преподавателем и обучающимся атмосферы сотворчества, способствующей улучшению качества восприятия информации и выработке  УУД, познавательной компетенции 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  <vt:lpstr> </vt:lpstr>
      <vt:lpstr> </vt:lpstr>
      <vt:lpstr>Презентация PowerPoint</vt:lpstr>
      <vt:lpstr> </vt:lpstr>
      <vt:lpstr> </vt:lpstr>
      <vt:lpstr> </vt:lpstr>
      <vt:lpstr> </vt:lpstr>
      <vt:lpstr> </vt:lpstr>
      <vt:lpstr>        Этапы формирования мотива          </vt:lpstr>
      <vt:lpstr> </vt:lpstr>
      <vt:lpstr> </vt:lpstr>
      <vt:lpstr> </vt:lpstr>
      <vt:lpstr> </vt:lpstr>
      <vt:lpstr> </vt:lpstr>
      <vt:lpstr> </vt:lpstr>
      <vt:lpstr> </vt:lpstr>
    </vt:vector>
  </TitlesOfParts>
  <Company>Ya Blondinko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КПП-1</cp:lastModifiedBy>
  <cp:revision>134</cp:revision>
  <dcterms:created xsi:type="dcterms:W3CDTF">2013-10-21T13:02:47Z</dcterms:created>
  <dcterms:modified xsi:type="dcterms:W3CDTF">2023-06-27T09:55:19Z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CID">
    <vt:lpwstr>1049</vt:lpwstr>
  </property>
  <property fmtid="{D5CDD505-2E9C-101B-9397-08002B2CF9AE}" pid="3" name="DirectSourceMarket">
    <vt:lpwstr>english</vt:lpwstr>
  </property>
  <property fmtid="{D5CDD505-2E9C-101B-9397-08002B2CF9AE}" pid="4" name="OriginalSourceMarket">
    <vt:lpwstr>english</vt:lpwstr>
  </property>
  <property fmtid="{D5CDD505-2E9C-101B-9397-08002B2CF9AE}" pid="5" name="Markets">
    <vt:lpwstr/>
  </property>
  <property fmtid="{D5CDD505-2E9C-101B-9397-08002B2CF9AE}" pid="6" name="AssetType">
    <vt:lpwstr>TP</vt:lpwstr>
  </property>
  <property fmtid="{D5CDD505-2E9C-101B-9397-08002B2CF9AE}" pid="7" name="PrimaryImageGen">
    <vt:lpwstr>1</vt:lpwstr>
  </property>
  <property fmtid="{D5CDD505-2E9C-101B-9397-08002B2CF9AE}" pid="8" name="UANotes">
    <vt:lpwstr>LEGACY FROM TOW. Assigned to Luann for retrofit pass</vt:lpwstr>
  </property>
  <property fmtid="{D5CDD505-2E9C-101B-9397-08002B2CF9AE}" pid="9" name="ContentTypeId">
    <vt:lpwstr>0x0101006025706CF4CD034688BEBAE97A2E701D0202001F9DE411C1B38343BE78B0080F632418</vt:lpwstr>
  </property>
  <property fmtid="{D5CDD505-2E9C-101B-9397-08002B2CF9AE}" pid="10" name="display_urn:schemas-microsoft-com:office:office#APAuthor">
    <vt:lpwstr>REDMOND\cynvey</vt:lpwstr>
  </property>
  <property fmtid="{D5CDD505-2E9C-101B-9397-08002B2CF9AE}" pid="11" name="APAuthor">
    <vt:lpwstr>241</vt:lpwstr>
  </property>
  <property fmtid="{D5CDD505-2E9C-101B-9397-08002B2CF9AE}" pid="12" name="CHMName">
    <vt:lpwstr/>
  </property>
  <property fmtid="{D5CDD505-2E9C-101B-9397-08002B2CF9AE}" pid="13" name="IsDeleted">
    <vt:lpwstr>0</vt:lpwstr>
  </property>
  <property fmtid="{D5CDD505-2E9C-101B-9397-08002B2CF9AE}" pid="14" name="Milestone">
    <vt:lpwstr>Continuous</vt:lpwstr>
  </property>
  <property fmtid="{D5CDD505-2E9C-101B-9397-08002B2CF9AE}" pid="15" name="ParentAssetId">
    <vt:lpwstr/>
  </property>
  <property fmtid="{D5CDD505-2E9C-101B-9397-08002B2CF9AE}" pid="16" name="ShowIn">
    <vt:lpwstr>Show everywhere</vt:lpwstr>
  </property>
  <property fmtid="{D5CDD505-2E9C-101B-9397-08002B2CF9AE}" pid="17" name="AssetId">
    <vt:lpwstr>TS001018455</vt:lpwstr>
  </property>
  <property fmtid="{D5CDD505-2E9C-101B-9397-08002B2CF9AE}" pid="18" name="IsSearchable">
    <vt:lpwstr>0</vt:lpwstr>
  </property>
  <property fmtid="{D5CDD505-2E9C-101B-9397-08002B2CF9AE}" pid="19" name="EditorialStatus">
    <vt:lpwstr/>
  </property>
  <property fmtid="{D5CDD505-2E9C-101B-9397-08002B2CF9AE}" pid="20" name="NumericId">
    <vt:lpwstr>-1.00000000000000</vt:lpwstr>
  </property>
  <property fmtid="{D5CDD505-2E9C-101B-9397-08002B2CF9AE}" pid="21" name="PublishTargets">
    <vt:lpwstr>OfficeOnline</vt:lpwstr>
  </property>
  <property fmtid="{D5CDD505-2E9C-101B-9397-08002B2CF9AE}" pid="22" name="display_urn:schemas-microsoft-com:office:office#APEditor">
    <vt:lpwstr>REDMOND\v-luannv</vt:lpwstr>
  </property>
  <property fmtid="{D5CDD505-2E9C-101B-9397-08002B2CF9AE}" pid="23" name="APEditor">
    <vt:lpwstr>103</vt:lpwstr>
  </property>
  <property fmtid="{D5CDD505-2E9C-101B-9397-08002B2CF9AE}" pid="24" name="SourceTitle">
    <vt:lpwstr>Presentation for project post-mortem</vt:lpwstr>
  </property>
  <property fmtid="{D5CDD505-2E9C-101B-9397-08002B2CF9AE}" pid="25" name="UACurrentWords">
    <vt:lpwstr>0</vt:lpwstr>
  </property>
  <property fmtid="{D5CDD505-2E9C-101B-9397-08002B2CF9AE}" pid="26" name="UALocRecommendation">
    <vt:lpwstr>Localize</vt:lpwstr>
  </property>
  <property fmtid="{D5CDD505-2E9C-101B-9397-08002B2CF9AE}" pid="27" name="UALocComments">
    <vt:lpwstr/>
  </property>
  <property fmtid="{D5CDD505-2E9C-101B-9397-08002B2CF9AE}" pid="28" name="Applications">
    <vt:lpwstr>172;#Office 2000;#-1;#TBD;#-1;#TBD;#-1;#TBD;#-1;#TBD</vt:lpwstr>
  </property>
  <property fmtid="{D5CDD505-2E9C-101B-9397-08002B2CF9AE}" pid="29" name="Content Type">
    <vt:lpwstr>OOFile</vt:lpwstr>
  </property>
  <property fmtid="{D5CDD505-2E9C-101B-9397-08002B2CF9AE}" pid="30" name="AuthoringAssetId">
    <vt:lpwstr>TP001018455</vt:lpwstr>
  </property>
  <property fmtid="{D5CDD505-2E9C-101B-9397-08002B2CF9AE}" pid="31" name="NumericAssetId">
    <vt:lpwstr/>
  </property>
  <property fmtid="{D5CDD505-2E9C-101B-9397-08002B2CF9AE}" pid="32" name="AppVer">
    <vt:lpwstr/>
  </property>
</Properties>
</file>