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0"/>
  </p:notesMasterIdLst>
  <p:sldIdLst>
    <p:sldId id="256" r:id="rId2"/>
    <p:sldId id="380" r:id="rId3"/>
    <p:sldId id="457" r:id="rId4"/>
    <p:sldId id="384" r:id="rId5"/>
    <p:sldId id="455" r:id="rId6"/>
    <p:sldId id="460" r:id="rId7"/>
    <p:sldId id="458" r:id="rId8"/>
    <p:sldId id="456" r:id="rId9"/>
    <p:sldId id="388" r:id="rId10"/>
    <p:sldId id="462" r:id="rId11"/>
    <p:sldId id="472" r:id="rId12"/>
    <p:sldId id="473" r:id="rId13"/>
    <p:sldId id="474" r:id="rId14"/>
    <p:sldId id="463" r:id="rId15"/>
    <p:sldId id="476" r:id="rId16"/>
    <p:sldId id="391" r:id="rId17"/>
    <p:sldId id="392" r:id="rId18"/>
    <p:sldId id="393" r:id="rId19"/>
    <p:sldId id="464" r:id="rId20"/>
    <p:sldId id="466" r:id="rId21"/>
    <p:sldId id="467" r:id="rId22"/>
    <p:sldId id="468" r:id="rId23"/>
    <p:sldId id="469" r:id="rId24"/>
    <p:sldId id="470" r:id="rId25"/>
    <p:sldId id="477" r:id="rId26"/>
    <p:sldId id="396" r:id="rId27"/>
    <p:sldId id="397" r:id="rId28"/>
    <p:sldId id="488" r:id="rId29"/>
    <p:sldId id="489" r:id="rId30"/>
    <p:sldId id="490" r:id="rId31"/>
    <p:sldId id="491" r:id="rId32"/>
    <p:sldId id="492" r:id="rId33"/>
    <p:sldId id="497" r:id="rId34"/>
    <p:sldId id="493" r:id="rId35"/>
    <p:sldId id="505" r:id="rId36"/>
    <p:sldId id="506" r:id="rId37"/>
    <p:sldId id="507" r:id="rId38"/>
    <p:sldId id="519" r:id="rId39"/>
    <p:sldId id="521" r:id="rId40"/>
    <p:sldId id="509" r:id="rId41"/>
    <p:sldId id="510" r:id="rId42"/>
    <p:sldId id="511" r:id="rId43"/>
    <p:sldId id="512" r:id="rId44"/>
    <p:sldId id="513" r:id="rId45"/>
    <p:sldId id="514" r:id="rId46"/>
    <p:sldId id="484" r:id="rId47"/>
    <p:sldId id="499" r:id="rId48"/>
    <p:sldId id="485" r:id="rId49"/>
    <p:sldId id="480" r:id="rId50"/>
    <p:sldId id="481" r:id="rId51"/>
    <p:sldId id="482" r:id="rId52"/>
    <p:sldId id="483" r:id="rId53"/>
    <p:sldId id="500" r:id="rId54"/>
    <p:sldId id="501" r:id="rId55"/>
    <p:sldId id="502" r:id="rId56"/>
    <p:sldId id="503" r:id="rId57"/>
    <p:sldId id="516" r:id="rId58"/>
    <p:sldId id="517" r:id="rId59"/>
    <p:sldId id="504" r:id="rId60"/>
    <p:sldId id="515" r:id="rId61"/>
    <p:sldId id="418" r:id="rId62"/>
    <p:sldId id="293" r:id="rId63"/>
    <p:sldId id="294" r:id="rId64"/>
    <p:sldId id="295" r:id="rId65"/>
    <p:sldId id="296" r:id="rId66"/>
    <p:sldId id="297" r:id="rId67"/>
    <p:sldId id="298" r:id="rId68"/>
    <p:sldId id="528" r:id="rId69"/>
    <p:sldId id="299" r:id="rId70"/>
    <p:sldId id="350" r:id="rId71"/>
    <p:sldId id="408" r:id="rId72"/>
    <p:sldId id="351" r:id="rId73"/>
    <p:sldId id="409" r:id="rId74"/>
    <p:sldId id="353" r:id="rId75"/>
    <p:sldId id="301" r:id="rId76"/>
    <p:sldId id="348" r:id="rId77"/>
    <p:sldId id="410" r:id="rId78"/>
    <p:sldId id="347" r:id="rId79"/>
    <p:sldId id="411" r:id="rId80"/>
    <p:sldId id="349" r:id="rId81"/>
    <p:sldId id="302" r:id="rId82"/>
    <p:sldId id="352" r:id="rId83"/>
    <p:sldId id="412" r:id="rId84"/>
    <p:sldId id="413" r:id="rId85"/>
    <p:sldId id="414" r:id="rId86"/>
    <p:sldId id="304" r:id="rId87"/>
    <p:sldId id="305" r:id="rId88"/>
    <p:sldId id="306" r:id="rId89"/>
    <p:sldId id="311" r:id="rId90"/>
    <p:sldId id="529" r:id="rId91"/>
    <p:sldId id="531" r:id="rId92"/>
    <p:sldId id="532" r:id="rId93"/>
    <p:sldId id="533" r:id="rId94"/>
    <p:sldId id="367" r:id="rId95"/>
    <p:sldId id="534" r:id="rId96"/>
    <p:sldId id="543" r:id="rId97"/>
    <p:sldId id="535" r:id="rId98"/>
    <p:sldId id="536" r:id="rId99"/>
    <p:sldId id="537" r:id="rId100"/>
    <p:sldId id="538" r:id="rId101"/>
    <p:sldId id="539" r:id="rId102"/>
    <p:sldId id="540" r:id="rId103"/>
    <p:sldId id="541" r:id="rId104"/>
    <p:sldId id="542" r:id="rId105"/>
    <p:sldId id="342" r:id="rId106"/>
    <p:sldId id="343" r:id="rId107"/>
    <p:sldId id="346" r:id="rId108"/>
    <p:sldId id="471" r:id="rId109"/>
  </p:sldIdLst>
  <p:sldSz cx="9144000" cy="6858000" type="screen4x3"/>
  <p:notesSz cx="6858000" cy="9144000"/>
  <p:defaultTextStyle>
    <a:lvl1pPr>
      <a:defRPr>
        <a:latin typeface="+mj-lt"/>
        <a:ea typeface="+mj-ea"/>
        <a:cs typeface="+mj-cs"/>
        <a:sym typeface="Helvetica"/>
      </a:defRPr>
    </a:lvl1pPr>
    <a:lvl2pPr>
      <a:defRPr>
        <a:latin typeface="+mj-lt"/>
        <a:ea typeface="+mj-ea"/>
        <a:cs typeface="+mj-cs"/>
        <a:sym typeface="Helvetica"/>
      </a:defRPr>
    </a:lvl2pPr>
    <a:lvl3pPr>
      <a:defRPr>
        <a:latin typeface="+mj-lt"/>
        <a:ea typeface="+mj-ea"/>
        <a:cs typeface="+mj-cs"/>
        <a:sym typeface="Helvetica"/>
      </a:defRPr>
    </a:lvl3pPr>
    <a:lvl4pPr>
      <a:defRPr>
        <a:latin typeface="+mj-lt"/>
        <a:ea typeface="+mj-ea"/>
        <a:cs typeface="+mj-cs"/>
        <a:sym typeface="Helvetica"/>
      </a:defRPr>
    </a:lvl4pPr>
    <a:lvl5pPr>
      <a:defRPr>
        <a:latin typeface="+mj-lt"/>
        <a:ea typeface="+mj-ea"/>
        <a:cs typeface="+mj-cs"/>
        <a:sym typeface="Helvetica"/>
      </a:defRPr>
    </a:lvl5pPr>
    <a:lvl6pPr>
      <a:defRPr>
        <a:latin typeface="+mj-lt"/>
        <a:ea typeface="+mj-ea"/>
        <a:cs typeface="+mj-cs"/>
        <a:sym typeface="Helvetica"/>
      </a:defRPr>
    </a:lvl6pPr>
    <a:lvl7pPr>
      <a:defRPr>
        <a:latin typeface="+mj-lt"/>
        <a:ea typeface="+mj-ea"/>
        <a:cs typeface="+mj-cs"/>
        <a:sym typeface="Helvetica"/>
      </a:defRPr>
    </a:lvl7pPr>
    <a:lvl8pPr>
      <a:defRPr>
        <a:latin typeface="+mj-lt"/>
        <a:ea typeface="+mj-ea"/>
        <a:cs typeface="+mj-cs"/>
        <a:sym typeface="Helvetica"/>
      </a:defRPr>
    </a:lvl8pPr>
    <a:lvl9pPr>
      <a:defRPr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FF99"/>
    <a:srgbClr val="FFCC99"/>
    <a:srgbClr val="009999"/>
    <a:srgbClr val="00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>
        <p:scale>
          <a:sx n="60" d="100"/>
          <a:sy n="60" d="100"/>
        </p:scale>
        <p:origin x="-114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2781338839108998"/>
          <c:y val="0.11124309600520577"/>
          <c:w val="0.60453315610493363"/>
          <c:h val="0.8887569039947942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времени в течение дня для детей 3-4 лет</c:v>
                </c:pt>
              </c:strCache>
            </c:strRef>
          </c:tx>
          <c:explosion val="23"/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Мы сами</c:v>
                </c:pt>
                <c:pt idx="1">
                  <c:v>Мы вместе</c:v>
                </c:pt>
                <c:pt idx="2">
                  <c:v>Деятельность в режимных моментах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0.02019</cdr:x>
      <cdr:y>0.80599</cdr:y>
    </cdr:from>
    <cdr:to>
      <cdr:x>0.3117</cdr:x>
      <cdr:y>0.87742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79512" y="4875162"/>
          <a:ext cx="2592288" cy="43204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9FF66"/>
        </a:solidFill>
        <a:ln xmlns:a="http://schemas.openxmlformats.org/drawingml/2006/main">
          <a:solidFill>
            <a:srgbClr val="CCFF99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Прием пищи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0.03947</cdr:x>
      <cdr:y>0.50837</cdr:y>
    </cdr:from>
    <cdr:to>
      <cdr:x>0.18214</cdr:x>
      <cdr:y>0.5872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51012" y="3074962"/>
          <a:ext cx="1268660" cy="4768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9FF66"/>
        </a:solidFill>
        <a:ln xmlns:a="http://schemas.openxmlformats.org/drawingml/2006/main">
          <a:solidFill>
            <a:srgbClr val="CCFF99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СБТ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0.18214</cdr:x>
      <cdr:y>0.29408</cdr:y>
    </cdr:from>
    <cdr:to>
      <cdr:x>0.35219</cdr:x>
      <cdr:y>0.41313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1619672" y="1778818"/>
          <a:ext cx="1512168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0.18214</cdr:x>
      <cdr:y>0.55599</cdr:y>
    </cdr:from>
    <cdr:to>
      <cdr:x>0.3279</cdr:x>
      <cdr:y>0.55599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619672" y="3362994"/>
          <a:ext cx="129614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0.18214</cdr:x>
      <cdr:y>0.65123</cdr:y>
    </cdr:from>
    <cdr:to>
      <cdr:x>0.34409</cdr:x>
      <cdr:y>0.80599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1619672" y="3939058"/>
          <a:ext cx="1440160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146784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10726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17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174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Быть может ранее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Быть может ранее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Быть может ранее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Быть может ранее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Быть может ранее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Быть может ранее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174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5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вам показалось самым новым и революционным во ФГОС ДО? (ОПРОС)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174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26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Прикиньте соотношение элементов «Мы вместе», «Мы сами» и «Я и семья» в течение недели. Учтите</a:t>
            </a:r>
            <a:r>
              <a:rPr lang="ru-RU" baseline="0" dirty="0" smtClean="0"/>
              <a:t> и режимные моменты.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26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Прикиньте соотношение элементов «Мы вместе», «Мы сами» и «Я и семья» в течение недели. Учтите</a:t>
            </a:r>
            <a:r>
              <a:rPr lang="ru-RU" baseline="0" dirty="0" smtClean="0"/>
              <a:t> и режимные моменты.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12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37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22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03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64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Заветы детский сад 2100 это и технология далее.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это надо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185174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969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9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96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200" dirty="0" smtClean="0">
                <a:effectLst/>
                <a:latin typeface="+mn-lt"/>
                <a:ea typeface="+mn-ea"/>
                <a:cs typeface="+mn-cs"/>
                <a:sym typeface="Helvetica Neue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625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63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97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11198EDA-CF44-4CBB-99B3-50671425CD45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24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7570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9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148BA79-5E93-4E0E-81CE-BD1FC4B432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88703-F7E6-4B30-85A7-19EB9AEC9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54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380C86-41E9-408A-8215-FE9E07E789F4}" type="datetime1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5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1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olgart.nm.ru/galleries/large/63.jpg" TargetMode="Externa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5.jpe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2100.com/" TargetMode="External"/><Relationship Id="rId3" Type="http://schemas.openxmlformats.org/officeDocument/2006/relationships/image" Target="../media/image176.png"/><Relationship Id="rId7" Type="http://schemas.openxmlformats.org/officeDocument/2006/relationships/hyperlink" Target="http://goo.gl/3K56nK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school2100" TargetMode="External"/><Relationship Id="rId5" Type="http://schemas.openxmlformats.org/officeDocument/2006/relationships/hyperlink" Target="https://www.facebook.com/school2100" TargetMode="External"/><Relationship Id="rId10" Type="http://schemas.openxmlformats.org/officeDocument/2006/relationships/hyperlink" Target="http://app.school2100.com/" TargetMode="External"/><Relationship Id="rId4" Type="http://schemas.openxmlformats.org/officeDocument/2006/relationships/hyperlink" Target="http://vk.com/school2100" TargetMode="External"/><Relationship Id="rId9" Type="http://schemas.openxmlformats.org/officeDocument/2006/relationships/hyperlink" Target="http://world.school2100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9.png"/><Relationship Id="rId18" Type="http://schemas.microsoft.com/office/2007/relationships/hdphoto" Target="../media/hdphoto9.wdp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6" Type="http://schemas.microsoft.com/office/2007/relationships/hdphoto" Target="../media/hdphoto2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19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16.png"/><Relationship Id="rId1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6.png"/><Relationship Id="rId7" Type="http://schemas.microsoft.com/office/2007/relationships/hdphoto" Target="../media/hdphoto11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image" Target="../media/image69.png"/><Relationship Id="rId4" Type="http://schemas.microsoft.com/office/2007/relationships/hdphoto" Target="../media/hdphoto10.wdp"/><Relationship Id="rId9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jpeg"/><Relationship Id="rId4" Type="http://schemas.openxmlformats.org/officeDocument/2006/relationships/image" Target="../media/image10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microsoft.com/office/2007/relationships/hdphoto" Target="../media/hdphoto6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gif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gif"/><Relationship Id="rId7" Type="http://schemas.openxmlformats.org/officeDocument/2006/relationships/image" Target="../media/image1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4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36.gif"/><Relationship Id="rId7" Type="http://schemas.openxmlformats.org/officeDocument/2006/relationships/image" Target="../media/image1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14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7.jpeg"/><Relationship Id="rId4" Type="http://schemas.openxmlformats.org/officeDocument/2006/relationships/image" Target="../media/image15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jpeg"/><Relationship Id="rId4" Type="http://schemas.openxmlformats.org/officeDocument/2006/relationships/image" Target="../media/image15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07504" y="435504"/>
            <a:ext cx="8820150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ru-RU" sz="4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и познавательное развитие </a:t>
            </a:r>
            <a:r>
              <a:rPr lang="ru-RU" sz="4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ребенка-дошкольника. </a:t>
            </a:r>
          </a:p>
          <a:p>
            <a:pPr lvl="0" algn="ctr"/>
            <a:r>
              <a:rPr lang="ru-RU" sz="4000" b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Познавательно-исследовательская </a:t>
            </a:r>
            <a:r>
              <a:rPr lang="ru-RU" sz="4000" b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</a:t>
            </a:r>
            <a:endParaRPr sz="4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457200" y="6450012"/>
            <a:ext cx="2133600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solidFill>
                  <a:srgbClr val="898989"/>
                </a:solidFill>
              </a:rPr>
              <a:t>www.school2100.ru</a:t>
            </a:r>
          </a:p>
        </p:txBody>
      </p:sp>
      <p:sp>
        <p:nvSpPr>
          <p:cNvPr id="18" name="Shape 18"/>
          <p:cNvSpPr/>
          <p:nvPr/>
        </p:nvSpPr>
        <p:spPr>
          <a:xfrm>
            <a:off x="4639033" y="3869254"/>
            <a:ext cx="3995613" cy="301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sz="2000" b="1" i="1" dirty="0" err="1" smtClean="0">
                <a:latin typeface="Arial"/>
                <a:ea typeface="Arial"/>
                <a:cs typeface="Arial"/>
                <a:sym typeface="Arial"/>
              </a:rPr>
              <a:t>Александр</a:t>
            </a:r>
            <a:r>
              <a:rPr sz="2000" b="1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i="1" dirty="0" err="1">
                <a:latin typeface="Arial"/>
                <a:ea typeface="Arial"/>
                <a:cs typeface="Arial"/>
                <a:sym typeface="Arial"/>
              </a:rPr>
              <a:t>Александрович</a:t>
            </a:r>
            <a:r>
              <a:rPr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i="1" dirty="0" err="1">
                <a:latin typeface="Arial"/>
                <a:ea typeface="Arial"/>
                <a:cs typeface="Arial"/>
                <a:sym typeface="Arial"/>
              </a:rPr>
              <a:t>Вахрушев</a:t>
            </a:r>
            <a:r>
              <a:rPr sz="2000" i="1" dirty="0">
                <a:latin typeface="Arial"/>
                <a:ea typeface="Arial"/>
                <a:cs typeface="Arial"/>
                <a:sym typeface="Arial"/>
              </a:rPr>
              <a:t>, </a:t>
            </a:r>
            <a:endParaRPr lang="ru-RU" sz="2000" i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l"/>
            <a:r>
              <a:rPr sz="2000" i="1" dirty="0" err="1" smtClean="0">
                <a:latin typeface="Arial"/>
                <a:ea typeface="Arial"/>
                <a:cs typeface="Arial"/>
                <a:sym typeface="Arial"/>
              </a:rPr>
              <a:t>вице-президент</a:t>
            </a:r>
            <a:r>
              <a:rPr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i="1" dirty="0">
                <a:latin typeface="Arial"/>
                <a:ea typeface="Arial"/>
                <a:cs typeface="Arial"/>
                <a:sym typeface="Arial"/>
              </a:rPr>
              <a:t>ОС «</a:t>
            </a:r>
            <a:r>
              <a:rPr sz="2000" i="1" dirty="0" err="1">
                <a:latin typeface="Arial"/>
                <a:ea typeface="Arial"/>
                <a:cs typeface="Arial"/>
                <a:sym typeface="Arial"/>
              </a:rPr>
              <a:t>Школа</a:t>
            </a:r>
            <a:r>
              <a:rPr sz="2000" i="1" dirty="0">
                <a:latin typeface="Arial"/>
                <a:ea typeface="Arial"/>
                <a:cs typeface="Arial"/>
                <a:sym typeface="Arial"/>
              </a:rPr>
              <a:t> 2100</a:t>
            </a:r>
            <a:r>
              <a:rPr sz="2000" i="1" dirty="0" smtClean="0"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ru-RU" sz="2000" i="1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2000" i="1" dirty="0" err="1" smtClean="0">
                <a:latin typeface="Arial"/>
                <a:ea typeface="Arial"/>
                <a:cs typeface="Arial"/>
                <a:sym typeface="Arial"/>
              </a:rPr>
              <a:t>канд.биол.наук</a:t>
            </a:r>
            <a:r>
              <a:rPr lang="ru-RU" sz="2000" i="1" dirty="0" smtClean="0"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lvl="0" algn="l"/>
            <a:r>
              <a:rPr lang="ru-RU" sz="2000" i="1" dirty="0" smtClean="0">
                <a:latin typeface="Arial"/>
                <a:ea typeface="Arial"/>
                <a:cs typeface="Arial"/>
                <a:sym typeface="Arial"/>
              </a:rPr>
              <a:t>член авторского коллектива ООП «Детский сад 2100», </a:t>
            </a:r>
            <a:endParaRPr lang="en-US" sz="2000" i="1" dirty="0" smtClean="0">
              <a:latin typeface="Arial"/>
              <a:ea typeface="Arial"/>
              <a:cs typeface="Arial"/>
              <a:sym typeface="Arial"/>
            </a:endParaRPr>
          </a:p>
          <a:p>
            <a:pPr lvl="0" algn="l"/>
            <a:r>
              <a:rPr lang="ru-RU" sz="2000" i="1" dirty="0" smtClean="0">
                <a:latin typeface="Arial"/>
                <a:ea typeface="Arial"/>
                <a:cs typeface="Arial"/>
                <a:sym typeface="Arial"/>
              </a:rPr>
              <a:t>автор пособий и учебников </a:t>
            </a:r>
            <a:endParaRPr sz="2000" i="1" dirty="0">
              <a:latin typeface="Arial"/>
              <a:ea typeface="Arial"/>
              <a:cs typeface="Arial"/>
              <a:sym typeface="Arial"/>
            </a:endParaRPr>
          </a:p>
          <a:p>
            <a:pPr lvl="0"/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/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image3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95" y="5429247"/>
            <a:ext cx="977902" cy="1109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http://strana-sovetov.com/images/stories/kompyuter%20instrument%20poznaniya-anon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46" y="3769917"/>
            <a:ext cx="4136469" cy="27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61" y="547970"/>
            <a:ext cx="8630811" cy="8889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ru-RU" sz="2400" b="1" kern="12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Развивающая предметно-пространственная среда – «инструмент» для развития дошкольников</a:t>
            </a:r>
            <a:endParaRPr lang="ru-RU" sz="2400" b="1" kern="12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61" y="1763485"/>
            <a:ext cx="4659082" cy="47649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l" rtl="0"/>
            <a:r>
              <a:rPr lang="ru-RU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3.3.1. Развивающая предметно-пространственная среда обеспечивает </a:t>
            </a:r>
            <a:r>
              <a:rPr lang="ru-RU" b="1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максимальную реализацию образовательного потенциала </a:t>
            </a:r>
            <a:r>
              <a:rPr lang="ru-RU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  <a:endParaRPr lang="ru-RU" b="1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4" descr="http://www.stroyka30.com/lib/filesuser/image/quick/na_sayt(22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80" y="1523999"/>
            <a:ext cx="3385889" cy="26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age.slidesharecdn.com/random-141023161731-conversion-gate02/95/-4-638.jpg?cb=14140811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225" y="4140044"/>
            <a:ext cx="2985207" cy="2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80108"/>
            <a:ext cx="720805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</a:t>
            </a:r>
            <a:endParaRPr lang="ru-RU" sz="2000" dirty="0" smtClean="0">
              <a:solidFill>
                <a:srgbClr val="4F81BD"/>
              </a:solidFill>
            </a:endParaRPr>
          </a:p>
          <a:p>
            <a:pPr algn="ctr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  <a:r>
              <a:rPr lang="ru-RU" sz="2000" b="1" dirty="0" smtClean="0"/>
              <a:t>обнаруживать связи</a:t>
            </a:r>
            <a:r>
              <a:rPr lang="ru-RU" sz="2000" dirty="0" smtClean="0"/>
              <a:t> </a:t>
            </a:r>
          </a:p>
          <a:p>
            <a:pPr algn="ctr" rtl="0" latinLnBrk="1" hangingPunct="0"/>
            <a:r>
              <a:rPr lang="ru-RU" sz="1600" dirty="0" smtClean="0"/>
              <a:t>между </a:t>
            </a:r>
            <a:r>
              <a:rPr lang="ru-RU" sz="1600" dirty="0"/>
              <a:t>событиями и явлениями на основе предварительных наблюдений</a:t>
            </a:r>
            <a:r>
              <a:rPr lang="ru-RU" sz="2000" dirty="0"/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916832"/>
            <a:ext cx="3296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Объясни, как связаны…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55" y="2316942"/>
            <a:ext cx="3760310" cy="130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55" y="3615555"/>
            <a:ext cx="3612665" cy="26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3"/>
          <a:stretch/>
        </p:blipFill>
        <p:spPr bwMode="auto">
          <a:xfrm>
            <a:off x="4283968" y="2316941"/>
            <a:ext cx="4320480" cy="392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30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58476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 </a:t>
            </a:r>
          </a:p>
          <a:p>
            <a:pPr algn="l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  <a:r>
              <a:rPr lang="ru-RU" sz="2000" b="1" dirty="0" smtClean="0">
                <a:solidFill>
                  <a:srgbClr val="000000"/>
                </a:solidFill>
              </a:rPr>
              <a:t>устанавливать причину и следствие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588152"/>
            <a:ext cx="315727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ru-RU" sz="2400" b="1" dirty="0" smtClean="0">
                <a:solidFill>
                  <a:srgbClr val="002060"/>
                </a:solidFill>
              </a:rPr>
              <a:t>Объясни,  почему…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36" y="2204865"/>
            <a:ext cx="42013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8"/>
          <a:stretch/>
        </p:blipFill>
        <p:spPr bwMode="auto">
          <a:xfrm>
            <a:off x="4615032" y="2469035"/>
            <a:ext cx="4277447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644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58476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 </a:t>
            </a:r>
          </a:p>
          <a:p>
            <a:pPr algn="ctr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  <a:r>
              <a:rPr lang="ru-RU" sz="2000" b="1" dirty="0" smtClean="0">
                <a:solidFill>
                  <a:srgbClr val="000000"/>
                </a:solidFill>
              </a:rPr>
              <a:t>устанавливать причину и следствие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588152"/>
            <a:ext cx="315727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ru-RU" sz="2400" b="1" dirty="0" smtClean="0">
                <a:solidFill>
                  <a:srgbClr val="002060"/>
                </a:solidFill>
              </a:rPr>
              <a:t>Объясни,  почему…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36" y="2204865"/>
            <a:ext cx="420138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8"/>
          <a:stretch/>
        </p:blipFill>
        <p:spPr bwMode="auto">
          <a:xfrm>
            <a:off x="4615032" y="2469035"/>
            <a:ext cx="4277447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658596"/>
            <a:ext cx="64865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72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1" y="742008"/>
            <a:ext cx="7031729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</a:t>
            </a:r>
          </a:p>
          <a:p>
            <a:pPr algn="l" rtl="0" latinLnBrk="1" hangingPunct="0"/>
            <a:r>
              <a:rPr lang="ru-RU" sz="2000" dirty="0" smtClean="0">
                <a:solidFill>
                  <a:srgbClr val="000000"/>
                </a:solidFill>
              </a:rPr>
              <a:t>   Формирование умения </a:t>
            </a:r>
          </a:p>
          <a:p>
            <a:pPr algn="l" rtl="0" latinLnBrk="1" hangingPunct="0"/>
            <a:r>
              <a:rPr lang="ru-RU" sz="2000" b="1" dirty="0" smtClean="0">
                <a:solidFill>
                  <a:srgbClr val="000000"/>
                </a:solidFill>
              </a:rPr>
              <a:t>     находить аналогию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2891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Что на что похоже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536" y="1052736"/>
            <a:ext cx="4076122" cy="55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89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37" y="620688"/>
            <a:ext cx="7029293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 </a:t>
            </a:r>
          </a:p>
          <a:p>
            <a:pPr algn="l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</a:p>
          <a:p>
            <a:pPr algn="l" rtl="0" latinLnBrk="1" hangingPunct="0"/>
            <a:r>
              <a:rPr lang="ru-RU" sz="2000" b="1" dirty="0" smtClean="0">
                <a:solidFill>
                  <a:srgbClr val="000000"/>
                </a:solidFill>
              </a:rPr>
              <a:t>находить составные части, </a:t>
            </a:r>
          </a:p>
          <a:p>
            <a:pPr algn="l" rtl="0" latinLnBrk="1" hangingPunct="0"/>
            <a:r>
              <a:rPr lang="ru-RU" sz="2000" b="1" dirty="0" smtClean="0">
                <a:solidFill>
                  <a:srgbClr val="000000"/>
                </a:solidFill>
              </a:rPr>
              <a:t>находить часть  и целое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98056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Что из чего состоит?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98574"/>
            <a:ext cx="3967144" cy="522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54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roup 1112"/>
          <p:cNvGrpSpPr/>
          <p:nvPr/>
        </p:nvGrpSpPr>
        <p:grpSpPr>
          <a:xfrm>
            <a:off x="317500" y="658812"/>
            <a:ext cx="8296275" cy="1798640"/>
            <a:chOff x="0" y="0"/>
            <a:chExt cx="8296275" cy="1798639"/>
          </a:xfrm>
        </p:grpSpPr>
        <p:pic>
          <p:nvPicPr>
            <p:cNvPr id="1110" name="image67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296275" cy="1798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1" name="Shape 1111"/>
            <p:cNvSpPr/>
            <p:nvPr/>
          </p:nvSpPr>
          <p:spPr>
            <a:xfrm>
              <a:off x="33337" y="618331"/>
              <a:ext cx="8229602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 b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 dirty="0" smtClean="0">
                  <a:solidFill>
                    <a:srgbClr val="002060"/>
                  </a:solidFill>
                </a:rPr>
                <a:t>ИТОГ</a:t>
              </a:r>
              <a:endParaRPr sz="36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13" name="image143.jpeg" descr="http://www.badapps.ru/uploads/posts/2011-03/1299604760_3d-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2511" y="2565400"/>
            <a:ext cx="4286253" cy="3209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roup 1117"/>
          <p:cNvGrpSpPr/>
          <p:nvPr/>
        </p:nvGrpSpPr>
        <p:grpSpPr>
          <a:xfrm>
            <a:off x="380206" y="793043"/>
            <a:ext cx="8455025" cy="1109665"/>
            <a:chOff x="2381" y="43743"/>
            <a:chExt cx="8455025" cy="1109664"/>
          </a:xfrm>
        </p:grpSpPr>
        <p:pic>
          <p:nvPicPr>
            <p:cNvPr id="1115" name="image144.pn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1" y="43743"/>
              <a:ext cx="8455025" cy="1109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6" name="Shape 1116"/>
            <p:cNvSpPr/>
            <p:nvPr/>
          </p:nvSpPr>
          <p:spPr>
            <a:xfrm>
              <a:off x="69849" y="340181"/>
              <a:ext cx="832009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2800" dirty="0" smtClean="0"/>
                <a:t>Вы сегодня услышали:</a:t>
              </a:r>
              <a:endParaRPr sz="2800" dirty="0">
                <a:solidFill>
                  <a:srgbClr val="10253F"/>
                </a:solidFill>
              </a:endParaRPr>
            </a:p>
          </p:txBody>
        </p:sp>
      </p:grpSp>
      <p:grpSp>
        <p:nvGrpSpPr>
          <p:cNvPr id="1120" name="Group 1120"/>
          <p:cNvGrpSpPr/>
          <p:nvPr/>
        </p:nvGrpSpPr>
        <p:grpSpPr>
          <a:xfrm>
            <a:off x="1619250" y="2060575"/>
            <a:ext cx="5689600" cy="4032250"/>
            <a:chOff x="0" y="0"/>
            <a:chExt cx="5689600" cy="4032250"/>
          </a:xfrm>
        </p:grpSpPr>
        <p:sp>
          <p:nvSpPr>
            <p:cNvPr id="1118" name="Shape 1118"/>
            <p:cNvSpPr/>
            <p:nvPr/>
          </p:nvSpPr>
          <p:spPr>
            <a:xfrm>
              <a:off x="0" y="0"/>
              <a:ext cx="5689600" cy="403225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 cap="flat">
              <a:solidFill>
                <a:srgbClr val="385D8A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just">
                <a:def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96758" y="530224"/>
              <a:ext cx="5296083" cy="297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just"/>
              <a:r>
                <a: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rPr>
                <a:t>1. Много полезного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just"/>
              <a:r>
                <a: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rPr>
                <a:t>2. Много интересного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just"/>
              <a:r>
                <a: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rPr>
                <a:t>3. Много  ненужного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just"/>
              <a:r>
                <a: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rPr>
                <a:t>4. Много известного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just"/>
              <a:r>
                <a: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rPr>
                <a:t>5. Много сложного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just"/>
              <a:r>
                <a:rPr sz="3200" b="1">
                  <a:solidFill>
                    <a:srgbClr val="10253F"/>
                  </a:solidFill>
                  <a:latin typeface="Calibri"/>
                  <a:ea typeface="Calibri"/>
                  <a:cs typeface="Calibri"/>
                  <a:sym typeface="Calibri"/>
                </a:rPr>
                <a:t>6. Много  понятного</a:t>
              </a:r>
            </a:p>
          </p:txBody>
        </p:sp>
      </p:grpSp>
      <p:pic>
        <p:nvPicPr>
          <p:cNvPr id="1121" name="image145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287" y="3871912"/>
            <a:ext cx="1828802" cy="1790702"/>
          </a:xfrm>
          <a:prstGeom prst="rect">
            <a:avLst/>
          </a:prstGeom>
          <a:ln w="38100">
            <a:solidFill>
              <a:srgbClr val="953735"/>
            </a:solidFill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image14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58230"/>
            <a:ext cx="5688632" cy="20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323528" y="5435996"/>
            <a:ext cx="834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Вахрушев Александр Александрович, </a:t>
            </a:r>
            <a:r>
              <a:rPr lang="en-US" sz="2000" b="1" dirty="0" smtClean="0"/>
              <a:t>shura_vahrushev@mail.ru</a:t>
            </a:r>
            <a:endParaRPr lang="ru-RU" sz="2000" b="1" dirty="0"/>
          </a:p>
        </p:txBody>
      </p:sp>
      <p:pic>
        <p:nvPicPr>
          <p:cNvPr id="5" name="Picture 3" descr="Картинка 134 из 119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51520"/>
            <a:ext cx="3771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0" t="9929" r="85455" b="57738"/>
          <a:stretch/>
        </p:blipFill>
        <p:spPr bwMode="auto">
          <a:xfrm>
            <a:off x="382787" y="5692372"/>
            <a:ext cx="598045" cy="6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3" t="9928" r="72034" b="58431"/>
          <a:stretch/>
        </p:blipFill>
        <p:spPr bwMode="auto">
          <a:xfrm>
            <a:off x="4728575" y="5703644"/>
            <a:ext cx="589377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28" t="10160" r="44584" b="58200"/>
          <a:stretch/>
        </p:blipFill>
        <p:spPr bwMode="auto">
          <a:xfrm>
            <a:off x="378595" y="4937944"/>
            <a:ext cx="593710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awtech.ru/wp-content/uploads/2013/05/ikonk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75" t="10160" r="17285" b="58200"/>
          <a:stretch/>
        </p:blipFill>
        <p:spPr bwMode="auto">
          <a:xfrm>
            <a:off x="4731619" y="4937944"/>
            <a:ext cx="602378" cy="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2919" y="4218500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Присоединяйтесь к 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нашим 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сообществам в социальных сетях!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2766" y="4935631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ВКонтакте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vk.com/school2100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977" y="5700878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facebook.com/school2100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4276" y="5717089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Twitter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twitter.com/school2100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0760" y="4945358"/>
            <a:ext cx="3715966" cy="576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92500" lnSpcReduction="10000"/>
          </a:bodyPr>
          <a:lstStyle/>
          <a:p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YouTube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goo.gl/3K56nK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401" y="1608224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Сайты Образовательной системы «Школа 2100»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9403" y="2335095"/>
            <a:ext cx="8631678" cy="15788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Главный сайт ОС «Школа 2100»: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school2100.com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Форум «Мир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Школы 2100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world.school2100.com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Электронная форма учебников ОС «Школа 2100»: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10"/>
              </a:rPr>
              <a:t>app.school2100.com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513" y="547642"/>
            <a:ext cx="8639154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Контактный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e-mail</a:t>
            </a: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umc</a:t>
            </a:r>
            <a:r>
              <a:rPr lang="en-US" sz="2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@school2100.com</a:t>
            </a:r>
            <a:endParaRPr lang="ru-RU" sz="2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Целевые ориентиры – это указатели направления возможного развития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39" y="1763484"/>
            <a:ext cx="6296607" cy="46373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4.1. Требования Стандарта к результатам освоения Программы представлены в виде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целевых ориентиров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дошкольного образования, которые представляют собой социально-нормативные возрастные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характеристики </a:t>
            </a:r>
            <a:r>
              <a:rPr lang="ru-RU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возможных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достижений ребенка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этапе завершения уровня дошкольного образования. </a:t>
            </a:r>
            <a:endParaRPr lang="ru-RU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Специфика дошкольного детства 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 делают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неправомерными требования от ребенка дошкольного возраста конкретных образовательных достижений и обусловливают необходимость определения результатов освоения образовательной программы в виде целевых ориентиров</a:t>
            </a:r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4.3. Целевые ориентиры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подлежат непосредственной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оценке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в том числе в виде педагогической диагностики (мониторинга), и не являются основанием для их формального сравнения с реальными достижениями детей. </a:t>
            </a:r>
            <a:endParaRPr lang="ru-RU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148" name="Picture 4" descr="http://blog.printstory.ru/wp-content/uploads/2011/06/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93" y="1926771"/>
            <a:ext cx="2153008" cy="311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69"/>
            <a:ext cx="8630811" cy="13715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300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не может оценивать достижение целевых ориентиров в целом, но может оценивать индивидуальное развитие по различным направлениям, формирование отдельных умений и навыков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0890" y="1941247"/>
            <a:ext cx="639045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3.2.3. При реализации Программы может проводиться </a:t>
            </a:r>
            <a:r>
              <a:rPr lang="ru-RU" sz="1900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индивидуального развития детей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Такая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производится педагогическим работником в рамках педагогической диагностики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индивидуализации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(в том числе поддержки </a:t>
            </a:r>
            <a:r>
              <a:rPr lang="ru-RU" sz="1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оптимизации работы с группой детей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16388" name="Picture 4" descr="http://oknabalkoni74.ru/images/vizvat-zamerschika-okon-chelyabin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909" y="2405289"/>
            <a:ext cx="15525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752110" cy="12155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4.6. К целевым ориентирам дошкольного образования относятся следующие социально-нормативные возрастные характеристики возможных достижений ребенка: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61" y="1915884"/>
            <a:ext cx="6687003" cy="43214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Целевой ориентир №7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(выдержки):</a:t>
            </a:r>
          </a:p>
          <a:p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ребенок проявляет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любознательность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задает вопросы взрослым и сверстникам, интересуется причинно-следственными связями, пытается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придумывать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объяснения явлениям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природы и поступкам людей; склонен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наблюдать, экспериментировать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Обладает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начальными знаниями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 себе, о природном и социальном мире, в котором он живет;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 обладает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элементарными представлениями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области живой природы, естествознания, математики, истории и т.п.; ребенок способен к принятию собственных решений,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опираясь на свои знания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умения в различных видах деятельности.</a:t>
            </a:r>
            <a:endParaRPr lang="ru-RU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338" name="Picture 2" descr="http://www.mir-konkursov.ru/userfiles/202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346" y="1831973"/>
            <a:ext cx="2392728" cy="23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3000" y="476672"/>
            <a:ext cx="9001000" cy="1512464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ru-RU" sz="32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ООП «Детский сад 2100». Общие подходы на примере познавательного развития дошкольников 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4" descr="http://detskii-sadik.ru/olderfiles/1/xKt2DuamL1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744" y="2276872"/>
            <a:ext cx="5623512" cy="37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80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3000" y="476672"/>
            <a:ext cx="9001000" cy="1800200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ru-RU" sz="36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2.1. Таблица 5*9 как способ описания познавательного развития через различные виды деятельности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745146"/>
            <a:ext cx="5652120" cy="35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902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ФГОС ДО (п. 2.6)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«Содержание Программы должно </a:t>
            </a:r>
            <a:r>
              <a:rPr lang="ru-RU" b="1" dirty="0">
                <a:solidFill>
                  <a:srgbClr val="002060"/>
                </a:solidFill>
              </a:rPr>
              <a:t>обеспечивать развитие личности</a:t>
            </a:r>
            <a:r>
              <a:rPr lang="ru-RU" dirty="0">
                <a:solidFill>
                  <a:srgbClr val="002060"/>
                </a:solidFill>
              </a:rPr>
              <a:t>, мотивации и способностей детей в различных видах деятельности и </a:t>
            </a:r>
            <a:r>
              <a:rPr lang="ru-RU" b="1" dirty="0">
                <a:solidFill>
                  <a:srgbClr val="002060"/>
                </a:solidFill>
              </a:rPr>
              <a:t>охватывать следующие образовательные области: </a:t>
            </a:r>
            <a:r>
              <a:rPr lang="ru-RU" dirty="0">
                <a:solidFill>
                  <a:srgbClr val="002060"/>
                </a:solidFill>
              </a:rPr>
              <a:t>…».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982138"/>
            <a:ext cx="3168352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Значит,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5 образовательных областей или направлений развития</a:t>
            </a:r>
          </a:p>
        </p:txBody>
      </p:sp>
      <p:pic>
        <p:nvPicPr>
          <p:cNvPr id="3076" name="Picture 4" descr="http://ic.pics.livejournal.com/madmax/27451391/58970/58970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781313"/>
            <a:ext cx="275996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21027" y="1556792"/>
            <a:ext cx="4171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ФГОС ДО (п. </a:t>
            </a:r>
            <a:r>
              <a:rPr lang="ru-RU" b="1" dirty="0" smtClean="0">
                <a:solidFill>
                  <a:srgbClr val="002060"/>
                </a:solidFill>
              </a:rPr>
              <a:t>2.7)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«Конкретное содержание указанных образовательных областей зависит от возраста детей и должно реализовываться </a:t>
            </a:r>
            <a:r>
              <a:rPr lang="ru-RU" b="1" dirty="0">
                <a:solidFill>
                  <a:srgbClr val="002060"/>
                </a:solidFill>
              </a:rPr>
              <a:t>в определённых видах деятельности</a:t>
            </a:r>
            <a:r>
              <a:rPr lang="ru-RU" dirty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7872" y="4487920"/>
            <a:ext cx="2664296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Значит,  9 видов деятельности и/или форм активности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718775"/>
            <a:ext cx="87849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 сочетать  все виды </a:t>
            </a:r>
            <a:r>
              <a:rPr lang="ru-RU" sz="2400" dirty="0" smtClean="0">
                <a:solidFill>
                  <a:srgbClr val="002060"/>
                </a:solidFill>
              </a:rPr>
              <a:t>детской деятельности </a:t>
            </a:r>
            <a:r>
              <a:rPr lang="ru-RU" sz="2400" dirty="0">
                <a:solidFill>
                  <a:srgbClr val="002060"/>
                </a:solidFill>
              </a:rPr>
              <a:t>и направления </a:t>
            </a:r>
            <a:r>
              <a:rPr lang="ru-RU" sz="2400" dirty="0" smtClean="0">
                <a:solidFill>
                  <a:srgbClr val="002060"/>
                </a:solidFill>
              </a:rPr>
              <a:t>развития ребёнка?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697878" y="1700808"/>
            <a:ext cx="0" cy="192661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90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227956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описали в своей Программе, какой вклад вносит каждый вид деятельности в реализацию задач 5-ти образовательных областей</a:t>
            </a:r>
            <a:endParaRPr lang="ru-RU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15869"/>
              </p:ext>
            </p:extLst>
          </p:nvPr>
        </p:nvGraphicFramePr>
        <p:xfrm>
          <a:off x="0" y="1196752"/>
          <a:ext cx="9143999" cy="574354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384302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9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3268" y="2708920"/>
            <a:ext cx="8064896" cy="144016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образовательной области при определенных условиях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268" y="980728"/>
            <a:ext cx="8064896" cy="144016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конкретной образовательной области в любом случае 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6592" y="4581128"/>
            <a:ext cx="8064896" cy="144016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не решает задачи 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16847"/>
              </p:ext>
            </p:extLst>
          </p:nvPr>
        </p:nvGraphicFramePr>
        <p:xfrm>
          <a:off x="0" y="1717452"/>
          <a:ext cx="9143999" cy="5362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003648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22635" y="539999"/>
            <a:ext cx="9144000" cy="1092200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 таблица из ООП «Детский сад 2100» позволяет оценить вклад каждого вида деятельности в реализацию задач той или иной образовательной области</a:t>
            </a:r>
            <a:endParaRPr lang="ru-RU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346" y="6706235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649" y="5398184"/>
            <a:ext cx="9138014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Оценим возможности познавательного развития с помощью таблицы «9 на 5». Очевидно, что познавательно-исследовательская деятельность всегда будет обеспечивать познавательное развитие и формирование тех или иных представлений об окружающем мире, поэтому закрасим этот квадрат зелёным цветом. </a:t>
            </a:r>
          </a:p>
        </p:txBody>
      </p:sp>
    </p:spTree>
    <p:extLst>
      <p:ext uri="{BB962C8B-B14F-4D97-AF65-F5344CB8AC3E}">
        <p14:creationId xmlns:p14="http://schemas.microsoft.com/office/powerpoint/2010/main" val="12952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19.jpeg" descr="http://eliseyka.ru/wp-content/uploads/2014/12/%D0%A4%D0%93%D0%9E%D0%A1-%D0%94%D0%9E.jpg?9b9ad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75" y="2204864"/>
            <a:ext cx="5370513" cy="40322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43000" y="476672"/>
            <a:ext cx="9001000" cy="1512464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ru-RU" sz="32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 и задачи ФГОС ДО в области познавательного развития дошкольника </a:t>
            </a:r>
            <a:endParaRPr lang="ru-RU" sz="3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87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07477"/>
              </p:ext>
            </p:extLst>
          </p:nvPr>
        </p:nvGraphicFramePr>
        <p:xfrm>
          <a:off x="0" y="1717452"/>
          <a:ext cx="9143999" cy="5362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003648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22635" y="539999"/>
            <a:ext cx="9144000" cy="1092200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 таблица из ООП «Детский сад 2100» позволяет оценить вклад каждого вида деятельности в реализацию задач той или иной образовательной области</a:t>
            </a:r>
            <a:endParaRPr lang="ru-RU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649" y="5511105"/>
            <a:ext cx="9138014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Игровая деятельность будет способствовать познавательному развитию и формированию первичных представлений в случае, когда подобрана </a:t>
            </a:r>
            <a:r>
              <a:rPr lang="ru-RU" sz="20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специальная игра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нацеленная на усвоение понятий. Чаще всего эту роль будет играть </a:t>
            </a:r>
            <a:r>
              <a:rPr lang="ru-RU" sz="20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дидактическая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Поэтому закрасим квадрат жёлтым цветом.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6778243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50489"/>
              </p:ext>
            </p:extLst>
          </p:nvPr>
        </p:nvGraphicFramePr>
        <p:xfrm>
          <a:off x="0" y="1717452"/>
          <a:ext cx="9143999" cy="5362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003648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22635" y="539999"/>
            <a:ext cx="9144000" cy="1092200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 таблица из ООП «Детский сад 2100» позволяет оценить вклад каждого вида деятельности в реализацию задач той или иной образовательной области</a:t>
            </a:r>
            <a:endParaRPr lang="ru-RU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649" y="5869721"/>
            <a:ext cx="913801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Коммуникативная деятельность будет способствовать познавательному развитию и формированию первичных представлений в случае, когда происходит обсуждение лексики, связанной с изучаемой темой.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75354" y="6768698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14866"/>
              </p:ext>
            </p:extLst>
          </p:nvPr>
        </p:nvGraphicFramePr>
        <p:xfrm>
          <a:off x="0" y="1717452"/>
          <a:ext cx="9143999" cy="5362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003648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22635" y="539999"/>
            <a:ext cx="9144000" cy="1092200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 таблица из ООП «Детский сад 2100» позволяет оценить вклад каждого вида деятельности в реализацию задач той или иной образовательной области</a:t>
            </a:r>
            <a:endParaRPr lang="ru-RU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35" y="6159097"/>
            <a:ext cx="913801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 с художественной литературой будет способствовать познавательному развитию и формированию первичных представлений в случае, когда книга подобрана с учётом темы.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466" y="6851595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99569"/>
              </p:ext>
            </p:extLst>
          </p:nvPr>
        </p:nvGraphicFramePr>
        <p:xfrm>
          <a:off x="0" y="1717452"/>
          <a:ext cx="9143999" cy="5362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003648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22635" y="539999"/>
            <a:ext cx="9144000" cy="1092200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 таблица из ООП «Детский сад 2100» позволяет оценить вклад каждого вида деятельности в реализацию задач той или иной образовательной области</a:t>
            </a:r>
            <a:endParaRPr lang="ru-RU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649" y="5765105"/>
            <a:ext cx="913801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Самообслуживание и элементарный бытовой труд будет </a:t>
            </a:r>
            <a:r>
              <a:rPr lang="ru-RU" sz="20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иногда 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способствовать познавательному развитию и подходить к  формируемому первичному представлению лишь в редких случаях. Например, если дети весной будут делать скворечники.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2086" y="6778243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8960591">
            <a:off x="6107466" y="5043554"/>
            <a:ext cx="1095290" cy="518717"/>
          </a:xfrm>
          <a:prstGeom prst="triangle">
            <a:avLst>
              <a:gd name="adj" fmla="val 249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13188"/>
              </p:ext>
            </p:extLst>
          </p:nvPr>
        </p:nvGraphicFramePr>
        <p:xfrm>
          <a:off x="0" y="1717452"/>
          <a:ext cx="9143999" cy="53628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003648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22635" y="539999"/>
            <a:ext cx="9144000" cy="1092200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 таблица из ООП «Детский сад 2100» позволяет оценить вклад каждого вида деятельности в реализацию задач той или иной образовательной области</a:t>
            </a:r>
            <a:endParaRPr lang="ru-RU" sz="3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35" y="5777969"/>
            <a:ext cx="913801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Конструирование и  изобразительную деятельность можно подобрать к задачам познавательного развития, музыкальная и тем более двигательная деятельность имеет свои чёткие цели и задачи и привязать их к познавательному развитию  удаётся не всегда.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8071" y="68205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8960591">
            <a:off x="6107466" y="4987707"/>
            <a:ext cx="1095290" cy="518717"/>
          </a:xfrm>
          <a:prstGeom prst="triangle">
            <a:avLst>
              <a:gd name="adj" fmla="val 249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8055667">
            <a:off x="8105871" y="4958398"/>
            <a:ext cx="761792" cy="396571"/>
          </a:xfrm>
          <a:prstGeom prst="triangle">
            <a:avLst>
              <a:gd name="adj" fmla="val 510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8960591">
            <a:off x="5033659" y="4979518"/>
            <a:ext cx="1178612" cy="564725"/>
          </a:xfrm>
          <a:prstGeom prst="triangle">
            <a:avLst>
              <a:gd name="adj" fmla="val 249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8055667">
            <a:off x="8622338" y="4974538"/>
            <a:ext cx="761792" cy="396571"/>
          </a:xfrm>
          <a:prstGeom prst="triangle">
            <a:avLst>
              <a:gd name="adj" fmla="val 510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508844"/>
            <a:ext cx="9144000" cy="1512464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 sz="1800" b="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2.2. </a:t>
            </a:r>
            <a:r>
              <a:rPr lang="ru-RU" sz="2800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организации образовательной деятельности  «Мы вместе», «Мы сами», «Я и семья»  </a:t>
            </a:r>
            <a:r>
              <a:rPr lang="ru-RU" sz="2800" kern="12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800" kern="1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их взаимосвязь</a:t>
            </a:r>
          </a:p>
        </p:txBody>
      </p:sp>
      <p:pic>
        <p:nvPicPr>
          <p:cNvPr id="4" name="Picture 4" descr="http://ndou63.ru/sites/default/files/5ee1d5fe3e7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39" y="2515221"/>
            <a:ext cx="2699470" cy="19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vatovo.ws/pic/news/big_6_20113516b1b9d62e_1263974327_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637413"/>
            <a:ext cx="2534103" cy="18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431" y="4259243"/>
            <a:ext cx="2160240" cy="202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275856" y="3568696"/>
            <a:ext cx="2664296" cy="313808"/>
          </a:xfrm>
          <a:prstGeom prst="leftRightArrow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596375">
            <a:off x="1959920" y="4804685"/>
            <a:ext cx="1719098" cy="313808"/>
          </a:xfrm>
          <a:prstGeom prst="leftRightArrow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9016403">
            <a:off x="5736715" y="5088142"/>
            <a:ext cx="1719098" cy="313808"/>
          </a:xfrm>
          <a:prstGeom prst="leftRightArrow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07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Без помощи взрослых дети ничему не научатся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8593" y="842228"/>
            <a:ext cx="2855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</a:rPr>
              <a:t>Без </a:t>
            </a:r>
            <a:r>
              <a:rPr lang="ru-RU" b="1" i="1" dirty="0">
                <a:solidFill>
                  <a:prstClr val="black"/>
                </a:solidFill>
              </a:rPr>
              <a:t>самостоятельной деятельности </a:t>
            </a:r>
            <a:r>
              <a:rPr lang="ru-RU" b="1" i="1" dirty="0" smtClean="0">
                <a:solidFill>
                  <a:prstClr val="black"/>
                </a:solidFill>
              </a:rPr>
              <a:t>дети не </a:t>
            </a:r>
            <a:r>
              <a:rPr lang="ru-RU" b="1" i="1" dirty="0">
                <a:solidFill>
                  <a:prstClr val="black"/>
                </a:solidFill>
              </a:rPr>
              <a:t>будут </a:t>
            </a:r>
            <a:r>
              <a:rPr lang="ru-RU" b="1" i="1" dirty="0" smtClean="0">
                <a:solidFill>
                  <a:prstClr val="black"/>
                </a:solidFill>
              </a:rPr>
              <a:t>развиваться</a:t>
            </a:r>
            <a:endParaRPr lang="ru-RU" dirty="0"/>
          </a:p>
        </p:txBody>
      </p:sp>
      <p:pic>
        <p:nvPicPr>
          <p:cNvPr id="7172" name="Picture 4" descr="http://lib.rus.ec/i/95/508995/i_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945" y="2264658"/>
            <a:ext cx="1021806" cy="13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8785" y="3782451"/>
            <a:ext cx="1752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П.Я. Гальперин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54306"/>
              </p:ext>
            </p:extLst>
          </p:nvPr>
        </p:nvGraphicFramePr>
        <p:xfrm>
          <a:off x="120377" y="1793077"/>
          <a:ext cx="293945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4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Поэтапное формирование умственных действий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мотивации обучаемого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схемы т.н. 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ориентировочной основы действия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Выполнение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реальных действий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Проговаривание вслух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описаний того реального действия, которое совершается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Действие сопровождается </a:t>
                      </a:r>
                      <a:r>
                        <a:rPr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проговариванием «про себя»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Полный отказ от речевого сопровождения действия, формирование умственного действия в свернутом виде - </a:t>
                      </a:r>
                      <a:r>
                        <a:rPr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интериоризация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4615" y="2264658"/>
            <a:ext cx="2962672" cy="40303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ja-JP" sz="1600" dirty="0" smtClean="0"/>
              <a:t>Дошкольный возраст самоценен тем, что он позволяет ребёнку осуществлять </a:t>
            </a:r>
            <a:r>
              <a:rPr lang="ru-RU" altLang="ja-JP" sz="1600" b="1" dirty="0" smtClean="0"/>
              <a:t>разные виды свободной деятельности </a:t>
            </a:r>
            <a:r>
              <a:rPr lang="ru-RU" altLang="ja-JP" sz="1600" dirty="0" smtClean="0"/>
              <a:t>– играть, рисовать, музицировать, слушать сказки и рассказы, конструировать, помогать взрослым по дому и саду и т.д. </a:t>
            </a:r>
          </a:p>
          <a:p>
            <a:pPr marL="0" indent="0">
              <a:buNone/>
            </a:pPr>
            <a:r>
              <a:rPr lang="ru-RU" altLang="ru-RU" sz="1600" dirty="0"/>
              <a:t>Таким, опосредованным, образом и </a:t>
            </a:r>
            <a:r>
              <a:rPr lang="ru-RU" altLang="ru-RU" sz="1600" b="1" dirty="0"/>
              <a:t>решаются</a:t>
            </a:r>
            <a:r>
              <a:rPr lang="ru-RU" altLang="ru-RU" sz="1600" dirty="0"/>
              <a:t> в дошкольном возрасте </a:t>
            </a:r>
            <a:r>
              <a:rPr lang="ru-RU" altLang="ru-RU" sz="1600" b="1" dirty="0" err="1"/>
              <a:t>развивающе</a:t>
            </a:r>
            <a:r>
              <a:rPr lang="ru-RU" altLang="ru-RU" sz="1600" b="1" dirty="0"/>
              <a:t>-образовательные задачи</a:t>
            </a:r>
          </a:p>
          <a:p>
            <a:pPr marL="0" indent="0">
              <a:buNone/>
            </a:pPr>
            <a:endParaRPr lang="ru-RU" altLang="ru-RU" sz="1600" dirty="0" smtClean="0"/>
          </a:p>
        </p:txBody>
      </p:sp>
      <p:pic>
        <p:nvPicPr>
          <p:cNvPr id="11" name="Picture 4" descr="0008-018-Avtory-uchebniko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493" y="4437112"/>
            <a:ext cx="964128" cy="105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24402" y="5661248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В.В. Давыдов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71923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pp.vk.me/c629419/v629419808/7c1a/sWcl2N-3a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955" y="2340830"/>
            <a:ext cx="1838503" cy="1728192"/>
          </a:xfrm>
          <a:prstGeom prst="rect">
            <a:avLst/>
          </a:prstGeom>
          <a:ln w="76200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 descr="http://www.arh-sad187.ru/upload/medialibrary/3cf/post-232306-1287576782_thum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366" y="539999"/>
            <a:ext cx="2101378" cy="2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01355" y="6465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Чтобы достичь заявленных целей и задач ФГОС мы должны сделать главным элементом образовательной деятельности дошкольников их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самостоятельную </a:t>
            </a:r>
            <a:r>
              <a:rPr lang="ru-RU" b="1" i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465" y="2898074"/>
            <a:ext cx="2236543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 для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того, чтобы дети смогли выбрать себе вид деятельности и осуществить её на практике,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их надо научить каждому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виду и приёму деятельности.</a:t>
            </a:r>
          </a:p>
        </p:txBody>
      </p:sp>
      <p:pic>
        <p:nvPicPr>
          <p:cNvPr id="20" name="Picture 7" descr="http://www.zanimatika.narod.ru/Roditeli_de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055" y="4854925"/>
            <a:ext cx="2200773" cy="14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17255" y="44757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возможно, если совместная деятельность педагога с детьми, родителя с детьми и самостоятельная деятельность детей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образуют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целостную взаимосвязанную систему образовательной деятельности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826598">
            <a:off x="2888842" y="2130090"/>
            <a:ext cx="1924470" cy="301196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4533644">
            <a:off x="1793012" y="3656943"/>
            <a:ext cx="2535393" cy="317604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18476773">
            <a:off x="3549059" y="4359484"/>
            <a:ext cx="1444177" cy="345487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4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21318"/>
              </p:ext>
            </p:extLst>
          </p:nvPr>
        </p:nvGraphicFramePr>
        <p:xfrm>
          <a:off x="179511" y="2204864"/>
          <a:ext cx="8784978" cy="41010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5556"/>
                <a:gridCol w="2196474"/>
                <a:gridCol w="2196474"/>
                <a:gridCol w="2196474"/>
              </a:tblGrid>
              <a:tr h="23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Особенности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вместе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сами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Я и моя семья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3289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1. Каковы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цели?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Главная цель – </a:t>
                      </a:r>
                      <a:r>
                        <a:rPr lang="ru-RU" sz="1800" b="1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освоение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детьми новых </a:t>
                      </a:r>
                      <a:r>
                        <a:rPr lang="ru-RU" sz="1800" b="1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форм и приёмов разных видов деятельности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важнейших представлений.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Главная цель - </a:t>
                      </a:r>
                      <a:r>
                        <a:rPr lang="ru-RU" sz="1800" b="1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создание условий для </a:t>
                      </a:r>
                      <a:r>
                        <a:rPr lang="ru-RU" sz="1800" b="1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полноценного </a:t>
                      </a:r>
                      <a:r>
                        <a:rPr lang="ru-RU" sz="1800" b="1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развития ребёнка 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 поддержке детской инициативы в сочетании с  мониторингом успехов и затруднений ребёнка.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Главная цель – </a:t>
                      </a:r>
                      <a:r>
                        <a:rPr lang="ru-RU" sz="1800" b="1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совместное освоение детьми и родителями </a:t>
                      </a: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различных видов деятельности, предпочтительных в домашнем образовании и  обеспечивающих развитие детей.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692696"/>
            <a:ext cx="8784976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совместной и индивидуальной деятельности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и их специфика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87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84033"/>
              </p:ext>
            </p:extLst>
          </p:nvPr>
        </p:nvGraphicFramePr>
        <p:xfrm>
          <a:off x="179511" y="2204864"/>
          <a:ext cx="8784978" cy="41010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5556"/>
                <a:gridCol w="2196474"/>
                <a:gridCol w="2196474"/>
                <a:gridCol w="2196474"/>
              </a:tblGrid>
              <a:tr h="23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Особенности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вместе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сами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Я и моя семья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3289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2. Каково участие взрослого?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Освоение новых видов и приёмов деятельности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 совместной деятельности детей происходит под руководством взрослого (непосредственная образовательная деятельность).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индивидуальная или групповая деятельность детей по применению освоенных видов деятельности в стандартной и новой ситуации. Педагог в роли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консультанта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.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Совместная деятельность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ребёнка и родителя (члена его семьи) по применению полученных умений, овладению новыми приёмами деятельности.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692696"/>
            <a:ext cx="8784976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совместной и индивидуальной деятельности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и их специфика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35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Вопрос. Что </a:t>
            </a:r>
            <a:r>
              <a:rPr lang="ru-RU" sz="32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вам показалось самым новым и революционным во ФГОС </a:t>
            </a:r>
            <a:r>
              <a:rPr lang="ru-RU" sz="32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ДО: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А) Уникальность и </a:t>
            </a:r>
            <a:r>
              <a:rPr lang="ru-RU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самоценность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детства как важного этапа в развитии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человека.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Б) Построение образовательной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деятельности на основе индивидуальных особенностей каждого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ребёнка.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В) Поддержка инициативы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детей в различных видах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деятельности. 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Г) Нацеленность на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освоение детьми разнообразной деятельности, в первую очередь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игровой. 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Д) Возрастание роли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значения самостоятельной творческой деятельности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дошкольников.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Е) Важнейшая роль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предметно-пространственной развивающей образовательной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среды.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Ж) Целевые ориентиры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служат для определения направления развития детей, а не для контроля степени их достижения.</a:t>
            </a:r>
          </a:p>
          <a:p>
            <a:pPr marL="0" indent="0">
              <a:buNone/>
            </a:pP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93230"/>
              </p:ext>
            </p:extLst>
          </p:nvPr>
        </p:nvGraphicFramePr>
        <p:xfrm>
          <a:off x="179511" y="2204864"/>
          <a:ext cx="8784978" cy="44165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5556"/>
                <a:gridCol w="2196474"/>
                <a:gridCol w="2196474"/>
                <a:gridCol w="2196474"/>
              </a:tblGrid>
              <a:tr h="23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Особенности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вместе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сами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Я и моя семья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3289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3. Степень </a:t>
                      </a:r>
                      <a:r>
                        <a:rPr lang="ru-RU" sz="1800" dirty="0" err="1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запланированности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деятельности, свобода выбора.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Освоение новых видов и приёмов деятельности, а также их тематическое расширение - элемент гибкого (с учётом интересов детей) </a:t>
                      </a:r>
                      <a:r>
                        <a:rPr lang="ru-RU" sz="1800" b="1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тематического планирования.</a:t>
                      </a:r>
                      <a:endParaRPr lang="ru-RU" sz="1800" b="1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Дети </a:t>
                      </a:r>
                      <a:r>
                        <a:rPr lang="ru-RU" sz="1800" b="1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сами выбирают 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себе занятия на базе  освоенных (в рамках «Мы вместе»). Средство помощи при выборе  - </a:t>
                      </a:r>
                      <a:r>
                        <a:rPr lang="ru-RU" sz="1800" b="1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предметно-пространственная развивающая образовательная среда</a:t>
                      </a: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. 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Деятельность осуществляется исключительно по желанию ребёнка и возможностям родителей.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692696"/>
            <a:ext cx="8784976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совместной и индивидуальной деятельности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и их специфика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70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71242"/>
              </p:ext>
            </p:extLst>
          </p:nvPr>
        </p:nvGraphicFramePr>
        <p:xfrm>
          <a:off x="179511" y="2204864"/>
          <a:ext cx="8784978" cy="44165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95556"/>
                <a:gridCol w="2196474"/>
                <a:gridCol w="2196474"/>
                <a:gridCol w="2196474"/>
              </a:tblGrid>
              <a:tr h="23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Особенности </a:t>
                      </a:r>
                      <a:endParaRPr lang="ru-RU" sz="16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вместе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сами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Я и моя семья</a:t>
                      </a:r>
                      <a:endParaRPr lang="ru-RU" sz="160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  <a:tr h="3289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4. В какое время дня происходит?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 специально предусмотренное для этого время для непосредственной образовательной деятельности. </a:t>
                      </a:r>
                      <a:endParaRPr lang="ru-RU" sz="1800" b="1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 свободное время, предназначенное специально для самостоятельной деятельности детей, на прогулке, во время  режимных моментов, самообслуживания и бытового труда и т.п.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 выходные дни, вечером (при наличии желания у детей).</a:t>
                      </a:r>
                      <a:endParaRPr lang="ru-RU" sz="1800" dirty="0"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692696"/>
            <a:ext cx="8784976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совместной и индивидуальной деятельности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и их специфика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35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63780"/>
              </p:ext>
            </p:extLst>
          </p:nvPr>
        </p:nvGraphicFramePr>
        <p:xfrm>
          <a:off x="0" y="-5719"/>
          <a:ext cx="9144000" cy="6806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776"/>
                <a:gridCol w="1368152"/>
                <a:gridCol w="1368152"/>
                <a:gridCol w="1224136"/>
                <a:gridCol w="1296144"/>
                <a:gridCol w="1331640"/>
              </a:tblGrid>
              <a:tr h="623455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Композиция видов детской деятельности в примерном режиме дня ДОО.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Младшая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группа (3-4 года)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26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Режимные моменты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Пн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Вт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Ср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Чт</a:t>
                      </a:r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Пт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Зарядка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Двигательная деятельность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Подготовка  к завтраку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Самообслуживание и элементарный бытовой труд (СБТ)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Завтрак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Самостоятельная деятельность </a:t>
                      </a:r>
                      <a:r>
                        <a:rPr lang="ru-RU" sz="1600" b="1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(</a:t>
                      </a: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Мы сами)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Различные виды деятельности и формы активности по выбору ребенка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926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Совместная образовательная </a:t>
                      </a:r>
                    </a:p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деятельность </a:t>
                      </a:r>
                    </a:p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(Мы вместе)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Совместная образовательная деятельность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(Мы вместе)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34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Подготовка к прогулке, прогулка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СБТ, НДА (нерегламентированная двигательная активность)</a:t>
                      </a:r>
                      <a:r>
                        <a:rPr lang="ru-RU" sz="1600" baseline="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, познавательно-исследовательская, коммуникативная, игровая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22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«Мы сами»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 выбору ребенка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780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Подготовка к обеду</a:t>
                      </a:r>
                      <a:endParaRPr lang="ru-RU" sz="16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СБТ</a:t>
                      </a:r>
                      <a:endParaRPr lang="ru-RU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Users\msi\Documents\Podgotovka_abiturientov_k_CT_po_biologii_pomosch_shkolnikam прозр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33"/>
          <a:stretch/>
        </p:blipFill>
        <p:spPr bwMode="auto">
          <a:xfrm>
            <a:off x="3979249" y="2882999"/>
            <a:ext cx="1244170" cy="11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si\Documents\говорят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5" y="4200194"/>
            <a:ext cx="1404989" cy="11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si\Documents\конструир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88" y="4215370"/>
            <a:ext cx="1305955" cy="13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si\Documents\рис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2431" y="2821035"/>
            <a:ext cx="1259632" cy="13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5294036" y="2911045"/>
            <a:ext cx="1271085" cy="1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3963631" y="4293096"/>
            <a:ext cx="1313962" cy="10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6478341" y="4288555"/>
            <a:ext cx="1260670" cy="10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si\Documents\с книгой.jpe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550" y="2948702"/>
            <a:ext cx="1408482" cy="1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si\Documents\дидакт игра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715" y="2821035"/>
            <a:ext cx="1674225" cy="12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si\Documents\музыкант пр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470" y="4071101"/>
            <a:ext cx="1119123" cy="14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0538" y="822960"/>
            <a:ext cx="8064896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Модели образовательного процесса</a:t>
            </a:r>
            <a:endParaRPr lang="ru-RU" sz="24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737" y="1661606"/>
            <a:ext cx="2592288" cy="864096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деятельность детей</a:t>
            </a:r>
            <a:endParaRPr lang="ru-RU" sz="20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8168" y="1649210"/>
            <a:ext cx="2592288" cy="1012668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  педагога и детей</a:t>
            </a:r>
            <a:endParaRPr lang="ru-RU" sz="20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9858" y="1661606"/>
            <a:ext cx="2592288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 семьями воспитанников</a:t>
            </a:r>
            <a:endParaRPr lang="ru-RU" sz="20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84" y="2852936"/>
            <a:ext cx="1739097" cy="1304391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Свободная деятельность по интересам ребенка</a:t>
            </a:r>
            <a:endParaRPr lang="ru-RU" sz="17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8576" y="2859505"/>
            <a:ext cx="1971676" cy="1298893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Опосредованно организованная воспитателем деятельность</a:t>
            </a:r>
            <a:endParaRPr lang="ru-RU" sz="16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2424" y="2996952"/>
            <a:ext cx="1980220" cy="1298893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 в ходе режимных моментов</a:t>
            </a:r>
            <a:endParaRPr lang="ru-RU" sz="17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9892" y="4437112"/>
            <a:ext cx="3240360" cy="1981053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Организованная педагогом совместная деятельность</a:t>
            </a:r>
            <a:r>
              <a:rPr lang="ru-RU" sz="1700" b="1" dirty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ограниченная </a:t>
            </a:r>
            <a:r>
              <a:rPr lang="ru-RU" sz="17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временем, направленная на решение образовательных задач </a:t>
            </a:r>
            <a:r>
              <a:rPr lang="ru-RU" sz="24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(НОД) </a:t>
            </a:r>
            <a:endParaRPr lang="ru-RU" sz="24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7670" y="4581937"/>
            <a:ext cx="2304256" cy="1728192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деятельность, направленная на осуществление функций присмотра и ухода</a:t>
            </a:r>
            <a:endParaRPr lang="ru-RU" sz="17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2534" y="4581937"/>
            <a:ext cx="2268760" cy="1719428"/>
          </a:xfrm>
          <a:prstGeom prst="roundRect">
            <a:avLst/>
          </a:prstGeom>
          <a:solidFill>
            <a:srgbClr val="9999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44546A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деятельность, направленная на решение образовательных задач</a:t>
            </a:r>
            <a:endParaRPr lang="ru-RU" sz="1700" b="1" dirty="0">
              <a:solidFill>
                <a:srgbClr val="44546A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18576" y="1327016"/>
            <a:ext cx="0" cy="321495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98288" y="1327016"/>
            <a:ext cx="0" cy="3221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04268" y="1327016"/>
            <a:ext cx="0" cy="36073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0"/>
          </p:cNvCxnSpPr>
          <p:nvPr/>
        </p:nvCxnSpPr>
        <p:spPr>
          <a:xfrm>
            <a:off x="916652" y="2525702"/>
            <a:ext cx="14681" cy="327234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82064" y="2525702"/>
            <a:ext cx="0" cy="333803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851920" y="2661878"/>
            <a:ext cx="1322432" cy="192005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2912" y="2675301"/>
            <a:ext cx="539552" cy="32165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198688" y="2675301"/>
            <a:ext cx="0" cy="189787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966440" y="4293096"/>
            <a:ext cx="432048" cy="2800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89832" y="4293096"/>
            <a:ext cx="356170" cy="2800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0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87514729"/>
              </p:ext>
            </p:extLst>
          </p:nvPr>
        </p:nvGraphicFramePr>
        <p:xfrm>
          <a:off x="0" y="476672"/>
          <a:ext cx="889248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23528" y="2060848"/>
            <a:ext cx="2592288" cy="432048"/>
          </a:xfrm>
          <a:prstGeom prst="roundRect">
            <a:avLst/>
          </a:prstGeom>
          <a:solidFill>
            <a:srgbClr val="99FF66"/>
          </a:solidFill>
          <a:ln>
            <a:solidFill>
              <a:srgbClr val="CC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Прогулка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20688"/>
            <a:ext cx="9144000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чего  мы учим разным видам деятельности в совместной образовательной деятельности («Мы вместе»)?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74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29317"/>
            <a:ext cx="213360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418" y="4547782"/>
            <a:ext cx="2694928" cy="17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298" y="2752321"/>
            <a:ext cx="1700174" cy="17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88" y="4655222"/>
            <a:ext cx="2125565" cy="15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" y="2996951"/>
            <a:ext cx="2388659" cy="17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399747" y="2996951"/>
            <a:ext cx="635106" cy="360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74726" y="3620667"/>
            <a:ext cx="520253" cy="10345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32217" y="3694762"/>
            <a:ext cx="0" cy="10578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5721" y="3620667"/>
            <a:ext cx="615670" cy="853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393556" y="3045343"/>
            <a:ext cx="683693" cy="360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C:\Users\msi\Downloads\картинки по ДО\прозрачные\с воспитат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865" y="1426998"/>
            <a:ext cx="3358703" cy="22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29317"/>
            <a:ext cx="213360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418" y="4547782"/>
            <a:ext cx="2694928" cy="17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298" y="2752321"/>
            <a:ext cx="1700174" cy="17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88" y="4655222"/>
            <a:ext cx="2125565" cy="15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" y="2996951"/>
            <a:ext cx="2388659" cy="17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399747" y="2996951"/>
            <a:ext cx="635106" cy="360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74726" y="3620667"/>
            <a:ext cx="520253" cy="10345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32217" y="3694762"/>
            <a:ext cx="0" cy="10578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5721" y="3620667"/>
            <a:ext cx="615670" cy="853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393556" y="3045343"/>
            <a:ext cx="683693" cy="360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1088" y="654062"/>
            <a:ext cx="9025408" cy="830722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Чтобы научить самостоятельно действовать. Ведь развивает именно самостоятельная творческая деятельность</a:t>
            </a:r>
          </a:p>
        </p:txBody>
      </p:sp>
      <p:pic>
        <p:nvPicPr>
          <p:cNvPr id="27" name="Picture 6" descr="C:\Users\msi\Downloads\картинки по ДО\прозрачные\с воспитат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853" y="1375092"/>
            <a:ext cx="3358703" cy="22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620688"/>
            <a:ext cx="8424936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педагог может руководить процессом «Мы сами»?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dic.academic.ru/pictures/wiki/files/99/curling_pictogram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://dic.academic.ru/pictures/wiki/files/99/curling_pictogram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http://dic.academic.ru/pictures/wiki/files/99/curling_pictogram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http://dic.academic.ru/pictures/wiki/files/99/curling_pictogram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 descr="https://encrypted-tbn3.gstatic.com/images?q=tbn:ANd9GcSx-220cVFCByqv5jo0x80hJ2uxDBqd12j_R172kPwhht4fI9R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65" y="2453956"/>
            <a:ext cx="2414986" cy="21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504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901" y="664309"/>
            <a:ext cx="9055098" cy="21886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lvl="1" algn="ctr"/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помочь детям выбирать предметы и действия с ними на этапе «Мы сами»?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обучаются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 видам деятельности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непрерывной образовательной деятельности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вме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сте». В самостоятельной деятельности «Мы сами» они могут выбрать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любой вид деятельности и предмет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среды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тех,  что им знакомы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3" y="3009900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pp.vk.me/c630224/v630224846/b53e/kwPUf1ec7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346" y="3205063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47701" y="4429125"/>
            <a:ext cx="4343399" cy="419100"/>
          </a:xfrm>
          <a:prstGeom prst="straightConnector1">
            <a:avLst/>
          </a:prstGeom>
          <a:ln w="1270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2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Можно для этого использовать подсказывающие карточки, но они должны быть простыми.</a:t>
            </a:r>
            <a:endParaRPr lang="ru-RU" sz="22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899" y="3533792"/>
            <a:ext cx="2314575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Поиграй в магазин 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5" descr="5_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6" t="17095" r="26647" b="32597"/>
          <a:stretch/>
        </p:blipFill>
        <p:spPr bwMode="auto">
          <a:xfrm>
            <a:off x="626539" y="1267971"/>
            <a:ext cx="2992962" cy="219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123967"/>
            <a:ext cx="2956785" cy="23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7862" y="3533792"/>
            <a:ext cx="2314575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Проведи опыт 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39" y="3874232"/>
            <a:ext cx="2577309" cy="219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1261" y="6021037"/>
            <a:ext cx="3105151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Раскрась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рисунок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912332"/>
            <a:ext cx="2914650" cy="21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4058" y="6021037"/>
            <a:ext cx="3105151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Поиграй в лото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body" idx="4294967295"/>
          </p:nvPr>
        </p:nvSpPr>
        <p:spPr>
          <a:xfrm>
            <a:off x="374848" y="1557338"/>
            <a:ext cx="8229600" cy="4895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1.4</a:t>
            </a:r>
            <a:r>
              <a:rPr lang="ru-RU" sz="2800" dirty="0"/>
              <a:t>. </a:t>
            </a:r>
            <a:r>
              <a:rPr lang="ru-RU" sz="2800" dirty="0" smtClean="0"/>
              <a:t>Основные принципы дошкольного образования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… </a:t>
            </a:r>
            <a:r>
              <a:rPr lang="ru-RU" sz="2800" dirty="0"/>
              <a:t>«2) построение образовательной деятельности </a:t>
            </a:r>
            <a:r>
              <a:rPr lang="ru-RU" sz="2800" b="1" dirty="0">
                <a:solidFill>
                  <a:srgbClr val="FF0000"/>
                </a:solidFill>
              </a:rPr>
              <a:t>на основе индивидуальных особенностей каждого ребенка</a:t>
            </a:r>
            <a:r>
              <a:rPr lang="ru-RU" sz="2800" dirty="0"/>
              <a:t>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3) содействие и сотрудничество детей и взрослых, </a:t>
            </a:r>
            <a:r>
              <a:rPr lang="ru-RU" sz="2800" b="1" dirty="0">
                <a:solidFill>
                  <a:srgbClr val="FF0000"/>
                </a:solidFill>
              </a:rPr>
              <a:t>признание ребенка полноценным участником (субъектом) образовательных отношений</a:t>
            </a:r>
            <a:r>
              <a:rPr lang="ru-RU" sz="28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4) </a:t>
            </a:r>
            <a:r>
              <a:rPr lang="ru-RU" sz="2800" b="1" dirty="0">
                <a:solidFill>
                  <a:srgbClr val="FF0000"/>
                </a:solidFill>
              </a:rPr>
              <a:t>поддержка инициативы </a:t>
            </a:r>
            <a:r>
              <a:rPr lang="ru-RU" sz="2800" dirty="0"/>
              <a:t>детей в различных видах деятельности…»</a:t>
            </a:r>
            <a:endParaRPr sz="2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8784976" cy="9361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ru-RU" sz="3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 и задачи ФГОС ДО в области познавательного развития дошкольника </a:t>
            </a:r>
          </a:p>
        </p:txBody>
      </p:sp>
    </p:spTree>
    <p:extLst>
      <p:ext uri="{BB962C8B-B14F-4D97-AF65-F5344CB8AC3E}">
        <p14:creationId xmlns:p14="http://schemas.microsoft.com/office/powerpoint/2010/main" val="3513278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92696"/>
            <a:ext cx="8424936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разместим элементы </a:t>
            </a:r>
            <a:r>
              <a:rPr lang="ru-RU" sz="24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предметно-пространственной образовательной </a:t>
            </a: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среды?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5188" y="1772816"/>
            <a:ext cx="5355828" cy="1872208"/>
          </a:xfrm>
        </p:spPr>
        <p:txBody>
          <a:bodyPr>
            <a:noAutofit/>
          </a:bodyPr>
          <a:lstStyle/>
          <a:p>
            <a:pPr marL="0" indent="355600">
              <a:buNone/>
            </a:pPr>
            <a:r>
              <a:rPr lang="ru-RU" sz="1900" dirty="0"/>
              <a:t>Число центров и характер их наполнения определяет воспитатель  в соответствии с возрастом детей и их пожеланиями, </a:t>
            </a:r>
            <a:r>
              <a:rPr lang="ru-RU" sz="1900" dirty="0" smtClean="0"/>
              <a:t>темой</a:t>
            </a:r>
            <a:r>
              <a:rPr lang="ru-RU" sz="1900" dirty="0"/>
              <a:t> </a:t>
            </a:r>
            <a:r>
              <a:rPr lang="ru-RU" sz="1900" dirty="0" smtClean="0"/>
              <a:t>недели. Дети хорошо </a:t>
            </a:r>
            <a:r>
              <a:rPr lang="ru-RU" sz="1900" dirty="0"/>
              <a:t>знают, куда направиться, чтобы </a:t>
            </a:r>
            <a:r>
              <a:rPr lang="ru-RU" sz="1900" b="1" dirty="0"/>
              <a:t>заняться тем видом деятельности, который они выбирают</a:t>
            </a:r>
            <a:r>
              <a:rPr lang="ru-RU" sz="1900" dirty="0"/>
              <a:t>. </a:t>
            </a:r>
            <a:endParaRPr lang="ru-RU" sz="1900" dirty="0" smtClean="0"/>
          </a:p>
          <a:p>
            <a:pPr marL="0" indent="355600">
              <a:buNone/>
            </a:pPr>
            <a:endParaRPr lang="ru-RU" sz="19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692696"/>
            <a:ext cx="8424936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разместим элементы предметно-пространственной развивающей образовательной среды?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266" name="Picture 2" descr="http://rzn.centrrazvitiya.org/wp-content/uploads/sites/2/2014/09/color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2787749" cy="11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964" y="1916832"/>
            <a:ext cx="3604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центрах</a:t>
            </a:r>
            <a:r>
              <a:rPr lang="ru-RU" dirty="0" smtClean="0"/>
              <a:t>, </a:t>
            </a:r>
            <a:r>
              <a:rPr lang="ru-RU" dirty="0"/>
              <a:t>в которых размещены предметы и оборудование для организации самостоятельной деятельности детей.</a:t>
            </a:r>
          </a:p>
        </p:txBody>
      </p:sp>
      <p:pic>
        <p:nvPicPr>
          <p:cNvPr id="11274" name="Picture 10" descr="http://cs625628.vk.me/v625628319/1ce36/wWvhACH6pm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3"/>
            <a:ext cx="2344680" cy="16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58819"/>
              </p:ext>
            </p:extLst>
          </p:nvPr>
        </p:nvGraphicFramePr>
        <p:xfrm>
          <a:off x="2889549" y="3728452"/>
          <a:ext cx="6096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Сектор активной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Сектор спокойной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Рабочий сектор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Центры: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двигательной активности, музыкально-театрализованной деятельности, игровые.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Центры: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художественной литературы, природы, отдыха.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Центры: познавательно-исследовательской деятельности, продуктивной деятельности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620688"/>
            <a:ext cx="8424936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 descr="http://fs202.jpe.ru/7c42/4082839_3d8bc3e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7411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5373216"/>
            <a:ext cx="225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наблюдатель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4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620688"/>
            <a:ext cx="8424936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позволяет педагогу осуществить личностно-ориентированное образование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 descr="http://fs202.jpe.ru/7c42/4082839_3d8bc3e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7411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20628" y="1808360"/>
            <a:ext cx="6390456" cy="424731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3.2.3. При реализации Программы может проводиться </a:t>
            </a:r>
            <a:r>
              <a:rPr lang="ru-RU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индивидуального развития детей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Такая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производится педагогическим работником в рамках педагогической диагностики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индивидуализации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оптимизации работы с группой детей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5373216"/>
            <a:ext cx="225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</a:rPr>
              <a:t>наблюдатель</a:t>
            </a:r>
            <a:endParaRPr lang="ru-RU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82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" y="620687"/>
            <a:ext cx="8998061" cy="936105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pic>
        <p:nvPicPr>
          <p:cNvPr id="5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202" y="4982959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921" y="4711299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15" y="2122425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79" y="3507630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33" y="3140968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002-002-Priblizitelnyj-rezhim-dnj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772" y="2348701"/>
            <a:ext cx="4239232" cy="1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4835298"/>
            <a:ext cx="4034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Модификатор </a:t>
            </a:r>
            <a:r>
              <a:rPr lang="ru-RU" sz="2400" dirty="0" smtClean="0"/>
              <a:t>– мягкое </a:t>
            </a:r>
          </a:p>
          <a:p>
            <a:r>
              <a:rPr lang="ru-RU" sz="2400" dirty="0" smtClean="0"/>
              <a:t>управление игрой через </a:t>
            </a:r>
          </a:p>
          <a:p>
            <a:r>
              <a:rPr lang="ru-RU" sz="2400" dirty="0" smtClean="0"/>
              <a:t>временное включение в игру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0498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" y="620687"/>
            <a:ext cx="8998061" cy="1501738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Такая деятельность позволяет педагогу управлять игрой для поворота темы или сюжета с целью создания ситуаций, способствующих развитию ребёнка по каким-либо направлениям. 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202" y="4982959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921" y="4711299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15" y="2122425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79" y="3507630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33" y="3140968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002-002-Priblizitelnyj-rezhim-dnj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772" y="2348701"/>
            <a:ext cx="4239232" cy="1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4835298"/>
            <a:ext cx="4034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Модификатор </a:t>
            </a:r>
            <a:r>
              <a:rPr lang="ru-RU" sz="2400" dirty="0" smtClean="0"/>
              <a:t>– мягкое </a:t>
            </a:r>
          </a:p>
          <a:p>
            <a:r>
              <a:rPr lang="ru-RU" sz="2400" dirty="0" smtClean="0"/>
              <a:t>управление игрой через </a:t>
            </a:r>
          </a:p>
          <a:p>
            <a:r>
              <a:rPr lang="ru-RU" sz="2400" dirty="0" smtClean="0"/>
              <a:t>временное включение в игру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1383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t="29142" b="30897"/>
          <a:stretch/>
        </p:blipFill>
        <p:spPr>
          <a:xfrm>
            <a:off x="27992" y="9331"/>
            <a:ext cx="1240970" cy="522005"/>
          </a:xfrm>
          <a:prstGeom prst="rect">
            <a:avLst/>
          </a:prstGeom>
        </p:spPr>
      </p:pic>
      <p:pic>
        <p:nvPicPr>
          <p:cNvPr id="19458" name="Picture 2" descr="http://www.belnovosti.ru/files/nnews/titles/tema_18_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758" y="3212976"/>
            <a:ext cx="3454537" cy="19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508844"/>
            <a:ext cx="9144000" cy="1768028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2.3.  ООП «Детский сад 2100» и </a:t>
            </a:r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первичных представлений дошкольников об окружающем мире. Тематический подход </a:t>
            </a:r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содержанию образования дошкольников  </a:t>
            </a:r>
          </a:p>
        </p:txBody>
      </p:sp>
      <p:pic>
        <p:nvPicPr>
          <p:cNvPr id="3074" name="Picture 2" descr="http://www.nastol.com.ua/large/201105/2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0" y="2696918"/>
            <a:ext cx="5103093" cy="34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ru-RU" sz="2400" b="1" kern="1200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Вопрос. Как  сформировать  первичные представления  об окружающем  мире  у  дошкольников?</a:t>
            </a:r>
            <a:endParaRPr lang="ru-RU" sz="2400" b="1" kern="1200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40" y="1763486"/>
            <a:ext cx="7467457" cy="35324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А)  На занятиях  (НОД)* образовательной области "Познание".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Б)  На занятиях  (НОД)  познавательно-исследовательской деятельностью.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В)  На занятиях (НОД)  разными  видами деятельности.</a:t>
            </a: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Г)  Во всей  разнообразной совместной  и самостоятельной деятельности  дошкольников.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740" y="5780732"/>
            <a:ext cx="8225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sz="2400" b="1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</a:t>
            </a:r>
            <a:r>
              <a:rPr lang="ru-RU" sz="2400" b="1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НОД</a:t>
            </a:r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непрерывная образовательная деятельность. </a:t>
            </a:r>
            <a:endParaRPr lang="ru-RU" sz="2400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93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54" y="1700808"/>
            <a:ext cx="8520918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Наличие 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ведущей темы </a:t>
            </a:r>
            <a:r>
              <a:rPr lang="ru-RU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 течение недели – двух недель.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sym typeface="Calibri"/>
              </a:rPr>
              <a:t>Тема реализуется в разных видах деятельности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sym typeface="Calibri"/>
              </a:rPr>
              <a:t>, которую дети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sym typeface="Calibri"/>
              </a:rPr>
              <a:t>могут осуществлять вместе с педагогом и </a:t>
            </a:r>
            <a:r>
              <a:rPr lang="ru-RU" sz="2400" dirty="0">
                <a:solidFill>
                  <a:srgbClr val="002060"/>
                </a:solidFill>
                <a:latin typeface="Calibri"/>
                <a:sym typeface="Calibri"/>
              </a:rPr>
              <a:t>самостоятельно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/>
                <a:sym typeface="Calibri"/>
              </a:rPr>
              <a:t>.</a:t>
            </a:r>
          </a:p>
        </p:txBody>
      </p:sp>
      <p:pic>
        <p:nvPicPr>
          <p:cNvPr id="7" name="Picture 14" descr="C:\Users\msi\Documents\дидакт иг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16" y="2960670"/>
            <a:ext cx="1431581" cy="10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594" y="4148438"/>
            <a:ext cx="2201881" cy="584771"/>
          </a:xfrm>
          <a:prstGeom prst="rect">
            <a:avLst/>
          </a:prstGeom>
          <a:solidFill>
            <a:srgbClr val="FFCC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Учимся играть в лото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«Погода»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8" name="Picture 5" descr="C:\Users\msi\Documents\Podgotovka_abiturientov_k_CT_po_biologii_pomosch_shkolnikam прозр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33"/>
          <a:stretch/>
        </p:blipFill>
        <p:spPr bwMode="auto">
          <a:xfrm>
            <a:off x="3159555" y="2960670"/>
            <a:ext cx="1124413" cy="10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4220144"/>
            <a:ext cx="2023948" cy="584771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Учимся записывать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погоду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Picture 10" descr="C:\Users\msi\Documents\рис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016" y="2963180"/>
            <a:ext cx="951587" cy="10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128" y="4034110"/>
            <a:ext cx="1727392" cy="584771"/>
          </a:xfrm>
          <a:prstGeom prst="rect">
            <a:avLst/>
          </a:prstGeom>
          <a:solidFill>
            <a:srgbClr val="FFFF99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Учимся рисовать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погоду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9707" y="5522664"/>
            <a:ext cx="2006150" cy="584775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Учимся делать </a:t>
            </a:r>
          </a:p>
          <a:p>
            <a:r>
              <a:rPr lang="ru-RU" sz="1600" dirty="0" smtClean="0"/>
              <a:t>вертушки</a:t>
            </a:r>
            <a:endParaRPr lang="ru-RU" sz="1600" dirty="0"/>
          </a:p>
        </p:txBody>
      </p:sp>
      <p:pic>
        <p:nvPicPr>
          <p:cNvPr id="13" name="Picture 9" descr="C:\Users\msi\Documents\конструир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" y="5080114"/>
            <a:ext cx="1305955" cy="13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6216" y="5478323"/>
            <a:ext cx="2523448" cy="830997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ru-RU" sz="1600" dirty="0" smtClean="0"/>
              <a:t>Учимся обсуждать, как </a:t>
            </a:r>
          </a:p>
          <a:p>
            <a:r>
              <a:rPr lang="ru-RU" sz="1600" dirty="0" smtClean="0"/>
              <a:t>погода влияет на жизнь </a:t>
            </a:r>
          </a:p>
          <a:p>
            <a:r>
              <a:rPr lang="ru-RU" sz="1600" dirty="0" smtClean="0"/>
              <a:t>людей</a:t>
            </a:r>
            <a:endParaRPr lang="ru-RU" sz="1600" dirty="0"/>
          </a:p>
        </p:txBody>
      </p:sp>
      <p:pic>
        <p:nvPicPr>
          <p:cNvPr id="15" name="Picture 8" descr="C:\Users\msi\Documents\говорят прозр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338" y="5090222"/>
            <a:ext cx="1137580" cy="9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62"/>
          <p:cNvGrpSpPr/>
          <p:nvPr/>
        </p:nvGrpSpPr>
        <p:grpSpPr>
          <a:xfrm>
            <a:off x="452786" y="771525"/>
            <a:ext cx="8277227" cy="682625"/>
            <a:chOff x="0" y="0"/>
            <a:chExt cx="8277226" cy="682625"/>
          </a:xfrm>
        </p:grpSpPr>
        <p:pic>
          <p:nvPicPr>
            <p:cNvPr id="17" name="image52.png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277226" cy="682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" name="Shape 261"/>
            <p:cNvSpPr/>
            <p:nvPr/>
          </p:nvSpPr>
          <p:spPr>
            <a:xfrm>
              <a:off x="63499" y="156647"/>
              <a:ext cx="814864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800" b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2400" dirty="0" smtClean="0">
                  <a:solidFill>
                    <a:srgbClr val="002060"/>
                  </a:solidFill>
                </a:rPr>
                <a:t>ООП «Детский сад 2100»</a:t>
              </a:r>
              <a:endParaRPr sz="6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293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16523"/>
              </p:ext>
            </p:extLst>
          </p:nvPr>
        </p:nvGraphicFramePr>
        <p:xfrm>
          <a:off x="251520" y="1412776"/>
          <a:ext cx="4229582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791"/>
                <a:gridCol w="2114791"/>
              </a:tblGrid>
              <a:tr h="50311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Мы и наш детский сад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Части суток. Режим дня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Игра и игрушки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Праздник мальчиков и пап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Осень. Краски осени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Праздник девочек и мам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Дары осени: фрукты, ягоды, овощи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Проводы зимы («Масленица»)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Кто мы? Какие мы?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Весна: краски весны и пробуждение природы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Моя семья. Помощь маме (семье)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Растения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45257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Зима: краски и забавы зимы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Животные домашние и дикие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 к нам мчится!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Скоро лето! Краски лета.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Одеваемся по погоде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Что мы знаем и умеем</a:t>
                      </a:r>
                    </a:p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Хозяйничаем дома</a:t>
                      </a:r>
                    </a:p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4719" y="692696"/>
            <a:ext cx="738278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ru-RU" sz="2000" b="1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младшей группы (3-4 года)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18434" name="Picture 2" descr="http://www.kazaks.net/tradition/image/3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39469"/>
            <a:ext cx="33337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archsovet.msk.ru/image/uploads/image/bumagina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009" y="3701322"/>
            <a:ext cx="3122407" cy="25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78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12699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2.6. Содержание Программы должно обеспечивать … направления развития и образования детей (далее — образовательные области):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111" y="1904999"/>
            <a:ext cx="4475921" cy="31081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Социально-коммуникативное развитие.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Познавательное развитие.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Речевое развитие.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Художественно-эстетическое развитие.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Физическое развитие.</a:t>
            </a:r>
          </a:p>
        </p:txBody>
      </p:sp>
      <p:pic>
        <p:nvPicPr>
          <p:cNvPr id="10" name="Picture 2" descr="C:\Users\Sony\YandexDisk-shuravahrushev.vahruschev\Скриншоты\2015-11-06 16-01-17 Скриншот экр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566" y="2480168"/>
            <a:ext cx="4225506" cy="282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08611"/>
              </p:ext>
            </p:extLst>
          </p:nvPr>
        </p:nvGraphicFramePr>
        <p:xfrm>
          <a:off x="251520" y="1340768"/>
          <a:ext cx="4896544" cy="511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и мой детский сад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Мы идём в магазин (библиотеку, музей…)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Погода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Папин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Осень. В лес за грибами и ягодами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Мамин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Фрукты, овощи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Профессии людей моего города (села)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Кто мы? Какие мы?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Животные дикие и домашние. День птиц.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 и моя семья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Весна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Зима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Растения. Сажаем растения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</a:t>
                      </a:r>
                      <a:endParaRPr lang="ru-RU" sz="1400" b="1" dirty="0" smtClean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Неживая природа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Хозяйничаем дома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Что мы знаем и умеем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Мой город, моё село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Транспорт. Правила поведения на улице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620688"/>
            <a:ext cx="710386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ru-RU" sz="2000" b="1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средней группы (4-5 лет)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19458" name="Picture 2" descr="http://metragi.ru/assets/images/resizeble/2014-02/novy-goro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27484"/>
            <a:ext cx="2956720" cy="2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starovery.narod.ru/IMG/DISK/ADD/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495" y="3789040"/>
            <a:ext cx="30406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71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19417"/>
              </p:ext>
            </p:extLst>
          </p:nvPr>
        </p:nvGraphicFramePr>
        <p:xfrm>
          <a:off x="179512" y="1466944"/>
          <a:ext cx="5112568" cy="49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284"/>
                <a:gridCol w="25562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и мои друзья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В гости к мастерам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Если хочешь быть здоров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Мужской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Осень (собираем урожай)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Женский праздник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Карта и глобус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Русская игрушка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Мы поедем, поплывём, полетим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на юг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на Север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Откуда хлеб пришёл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Леса и их обитатели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Богатства земных недр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Зима и зимние игры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Изучаем природу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Моя родина – Россия («Широка страна моя родная»)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Москва - столица России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Конкурс эрудитов. Викторина «Что? Где? Когда?»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Мой родной город (село)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5557" y="620688"/>
            <a:ext cx="7135924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ru-RU" sz="2000" b="1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algn="ctr"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старшей группы (5-6 лет)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21514" name="Picture 10" descr="http://xn----7sbaffsvicjfziwqa3nl7f.xn--p1ai/attachments/Image/Russia_map.png?template=gener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744416" cy="23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upload.wikimedia.org/wikipedia/commons/thumb/0/01/Moscow_July_2011-16.jpg/280px-Moscow_July_2011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240360" cy="21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61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15106"/>
              </p:ext>
            </p:extLst>
          </p:nvPr>
        </p:nvGraphicFramePr>
        <p:xfrm>
          <a:off x="251520" y="1340768"/>
          <a:ext cx="4896544" cy="517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Давайте жить дружно!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Мужской праздник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Наш общий дом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Женский праздник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– гражданин России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по морям и на морское дно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прошлое нашей страны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«Кто стучится в дверь ко мне» (Связь)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Европу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Космические путешествия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Азию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будущее на машине времени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Америку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«Но помнит мир спасённый…»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Новый год 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Я – гражданин мира. Кругосветное путешествие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Африку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Австралию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  <a:sym typeface="Calibri"/>
                        </a:rPr>
                        <a:t>Путешествие в Антарктиду (полярники)</a:t>
                      </a:r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321" y="620688"/>
            <a:ext cx="841031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latinLnBrk="1" hangingPunct="0"/>
            <a:r>
              <a:rPr lang="ru-RU" sz="2000" b="1" kern="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Формирование первичных представлений </a:t>
            </a:r>
          </a:p>
          <a:p>
            <a:pPr latinLnBrk="1" hangingPunct="0"/>
            <a:r>
              <a:rPr lang="ru-RU" sz="2000" kern="0" dirty="0" smtClean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Тематическое планирование для подготовительной группы (6-7 лет)</a:t>
            </a:r>
            <a:endParaRPr lang="ru-RU" sz="2000" kern="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pic>
        <p:nvPicPr>
          <p:cNvPr id="20482" name="Picture 2" descr="http://thumbs.dreamstime.com/z/%D0%BC%D0%B8%D1%80-%D0%BA%D0%B0%D1%80%D1%82%D1%8B-%D0%BC%D0%B0%D1%82%D0%B5%D1%80%D0%B8%D0%BA%D0%BE%D0%B2-238964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40"/>
          <a:stretch/>
        </p:blipFill>
        <p:spPr bwMode="auto">
          <a:xfrm>
            <a:off x="5263999" y="1398689"/>
            <a:ext cx="3859661" cy="20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smartytoys.ru/images/store/2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266" y="4077072"/>
            <a:ext cx="2209126" cy="19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5940152" y="2924944"/>
            <a:ext cx="360040" cy="115212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Прямая со стрелкой 7"/>
          <p:cNvCxnSpPr/>
          <p:nvPr/>
        </p:nvCxnSpPr>
        <p:spPr>
          <a:xfrm>
            <a:off x="6827055" y="2780928"/>
            <a:ext cx="360040" cy="115212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/>
          <p:cNvCxnSpPr/>
          <p:nvPr/>
        </p:nvCxnSpPr>
        <p:spPr>
          <a:xfrm>
            <a:off x="7740352" y="2892185"/>
            <a:ext cx="360040" cy="1152128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9857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3076" y="622682"/>
            <a:ext cx="756084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мотивировать детей к изучению темы?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8651" y="1182174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– ежедневный  «вход» в тему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6" y="1891504"/>
            <a:ext cx="4960773" cy="4234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как: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«настройка» на тему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(мотивация);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определение  интересов детей и приглашение их к разным видам деятельности, 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связанным с данной темой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рассказ об интересных  беседах с родителями по пути из детского сада домой и из дома в детский сад.</a:t>
            </a:r>
          </a:p>
          <a:p>
            <a:pPr marL="457200" indent="-457200">
              <a:buAutoNum type="arabicPeriod"/>
            </a:pP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42" name="Picture 2" descr="http://img-fotki.yandex.ru/get/3912/mr-andersn.1/0_23f0a_7e44e599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839" y="2316665"/>
            <a:ext cx="3107233" cy="31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-  ежедневный  «вход» в тему</a:t>
            </a:r>
            <a:endParaRPr lang="ru-RU" sz="2800" b="1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6" y="1891504"/>
            <a:ext cx="4960773" cy="1918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indent="444500"/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Ребята! Угадайте, почему сегодня здесь появились эти предметы? Как вы думаете, чем мы будем заниматься?</a:t>
            </a:r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0" name="Picture 2" descr="http://www.photoclip.ru/sites/default/files/images/meteo/RST_05033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226" y="1169030"/>
            <a:ext cx="2992274" cy="29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rmowin.ru/termometr/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61" y="3478284"/>
            <a:ext cx="2744751" cy="27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xn--80aicmxhn.xn--p1ai/img/MS-13_723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89" r="27111"/>
          <a:stretch/>
        </p:blipFill>
        <p:spPr bwMode="auto">
          <a:xfrm>
            <a:off x="3825464" y="3504442"/>
            <a:ext cx="1371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xn--90aw5c.xn--c1avg/images/f/fb/Dozhdemer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226" y="4276216"/>
            <a:ext cx="759752" cy="24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\YandexDisk-shuravahrushev.vahruschev\Скриншоты\2015-11-16 18-17-19 Скриншот экрана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00"/>
          <a:stretch/>
        </p:blipFill>
        <p:spPr bwMode="auto">
          <a:xfrm>
            <a:off x="6636677" y="4592963"/>
            <a:ext cx="2255395" cy="123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9592" y="787482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вовлечь семью в знакомство с темой?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14" y="4153641"/>
            <a:ext cx="3777343" cy="19423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встречаются. Они хотят рассказать о том, что узнали у родителей, поделиться своими интересными впечатлениями.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546" y="1195136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– </a:t>
            </a:r>
            <a:r>
              <a:rPr lang="ru-RU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рассказ об интересных  беседах с родителями по пути из детского сада домой и из дома в детский 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сад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602" name="Picture 2" descr="http://esanteam.ru/wp-content/uploads/2015/01/%D1%87%D0%B5%D0%BB%D0%BE%D0%B2%D0%B5%D1%87%D0%BA%D0%B8-%D0%BA%D1%80%D1%83%D0%B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18" y="1828643"/>
            <a:ext cx="2348679" cy="21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nmnby.eu/content/images/ris2013032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529" y="1915136"/>
            <a:ext cx="2938808" cy="2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3029" y="3861048"/>
            <a:ext cx="4799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Вопросы для утренних сборов в теме «Зима» для детей 3-4 лет.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бывает,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чего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бывает зимой?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Какие зимние игры ты любишь? 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бывает,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что не бывает белым?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на Земле вечная зима?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никогда не бывает зимы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происходит со снежной бабой в тепле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1" y="5128565"/>
            <a:ext cx="913801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Таким образом, утренний сбор ежедневно связывает домашние впечатления и опыт детей с темой и задачами сегодняшнего дня.   </a:t>
            </a:r>
          </a:p>
        </p:txBody>
      </p:sp>
    </p:spTree>
    <p:extLst>
      <p:ext uri="{BB962C8B-B14F-4D97-AF65-F5344CB8AC3E}">
        <p14:creationId xmlns:p14="http://schemas.microsoft.com/office/powerpoint/2010/main" val="5309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447800"/>
            <a:ext cx="8886750" cy="10424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Мотивационный этап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(создание условий для возникновения у ребёнка внутреннего побуждающего мотива к новой деятельности).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490232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Ориентировочный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(формулирование целей деятельности, подбор средств).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528" y="3506728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Исполнительский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(реализация самой деятельности, получение результата, подведение итогов).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760" y="4514840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Рефлексивный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(«взгляд назад», выражение  своих эмоций по итогам деятельности).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760" y="5522952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Перспективный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(выход на самостоятельную деятельность детей).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620" y="708318"/>
            <a:ext cx="8712968" cy="632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Этапы совместной образовательной деятельности педагога и детей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524" y="4311882"/>
            <a:ext cx="8876753" cy="2246769"/>
          </a:xfrm>
          <a:prstGeom prst="rect">
            <a:avLst/>
          </a:prstGeom>
          <a:solidFill>
            <a:srgbClr val="FFE5CC"/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формирования первичных представлений согласно ФГОС ДО и ООП «Детский сад 2100» нам нужно организовать деятельность. Соблюдение этих этапов позволит достичь заявленных целей деятельности. </a:t>
            </a:r>
            <a:endParaRPr lang="ru-RU" sz="28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967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время рефлексии воспитатель узнаёт, что понравилось детям, и даёт совет.</a:t>
            </a:r>
            <a:endParaRPr lang="ru-RU" sz="17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327071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Танюша, тебе понравилось раскладывать предметы по коробкам. Попробуй навести порядок среди игрушек.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Picture 12" descr="http://i.ytimg.com/vi/8OkpVXWzs4I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9" r="4921"/>
          <a:stretch/>
        </p:blipFill>
        <p:spPr bwMode="auto">
          <a:xfrm>
            <a:off x="5842825" y="2946401"/>
            <a:ext cx="2996697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24757" y="2135530"/>
            <a:ext cx="2216693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pic>
        <p:nvPicPr>
          <p:cNvPr id="13" name="Picture 2" descr="http://www.picshare.ru/uploads/131030/ij3zhDbtN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72" y="3125511"/>
            <a:ext cx="2199178" cy="32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80810" y="2041476"/>
            <a:ext cx="2288701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этап</a:t>
            </a:r>
          </a:p>
        </p:txBody>
      </p:sp>
      <p:pic>
        <p:nvPicPr>
          <p:cNvPr id="15" name="Picture 8" descr="http://www.1568.lutsk.ua/img/news/20131108130527_58122521_1233217189_stenk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6" r="21652"/>
          <a:stretch/>
        </p:blipFill>
        <p:spPr bwMode="auto">
          <a:xfrm>
            <a:off x="3652685" y="2946402"/>
            <a:ext cx="2228125" cy="25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967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время рефлексии воспитатель узнаёт, что понравилось детям, и даёт совет.</a:t>
            </a:r>
            <a:endParaRPr lang="ru-RU" sz="17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327071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Петя, тебе понравилось играть в сыщика.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онаблюдай за природой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время прогулки и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назови признаки весны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1346" y="6528430"/>
            <a:ext cx="2341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757" y="2135530"/>
            <a:ext cx="2216693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3209" y="2135530"/>
            <a:ext cx="2288701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этап</a:t>
            </a:r>
          </a:p>
        </p:txBody>
      </p:sp>
      <p:pic>
        <p:nvPicPr>
          <p:cNvPr id="9218" name="Picture 2" descr="http://gamecoffer.com/Data/Multiki/DetectivesAndInvestigators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2995612"/>
            <a:ext cx="25717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7341" y="5105400"/>
            <a:ext cx="3723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Мультфильм «Следствие ведут колобки»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20" name="Picture 4" descr="http://i0.wp.com/www.mamaschool.com.ua/wp-content/uploads/2014/10/happy-chil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3"/>
          <a:stretch/>
        </p:blipFill>
        <p:spPr bwMode="auto">
          <a:xfrm>
            <a:off x="140206" y="3078562"/>
            <a:ext cx="2183893" cy="18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571" y="2995612"/>
            <a:ext cx="128132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98" y="4014787"/>
            <a:ext cx="143406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464" y="5259288"/>
            <a:ext cx="1320800" cy="105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8900" y="3481387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9297" y="4415493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3493" y="5413177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69"/>
            <a:ext cx="8630811" cy="12522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Прогулка</a:t>
            </a:r>
            <a:r>
              <a:rPr lang="ru-RU" sz="28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возможность увидеть и пощупать то,  о чём говорили вместе с педагогом </a:t>
            </a:r>
            <a:endParaRPr lang="ru-RU" sz="2800" b="1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7" y="1891503"/>
            <a:ext cx="4414363" cy="4553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Прогулка позволяет: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Наглядно </a:t>
            </a:r>
            <a:r>
              <a:rPr lang="ru-RU" sz="20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увидеть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то, о чём говорили на занятии;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дать возможность каждому ребёнку </a:t>
            </a:r>
            <a:r>
              <a:rPr lang="ru-RU" sz="20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поиграть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так, как их учили на занятии;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учиться наблюдать окружающий мир </a:t>
            </a:r>
            <a:r>
              <a:rPr lang="ru-RU" sz="20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учётом изученной темы</a:t>
            </a: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искать ответы на свои вопросы с помощью опытов.</a:t>
            </a:r>
            <a:endParaRPr lang="ru-RU" sz="20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1666875"/>
            <a:ext cx="27635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410"/>
          <a:stretch/>
        </p:blipFill>
        <p:spPr bwMode="auto">
          <a:xfrm>
            <a:off x="6202507" y="3706966"/>
            <a:ext cx="1998517" cy="27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12699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spcBef>
                <a:spcPts val="600"/>
              </a:spcBef>
              <a:defRPr sz="1800"/>
            </a:pP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2.6. Содержание Программы должно обеспечивать … направления развития и образования детей (далее — образовательные области):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11" y="1904999"/>
            <a:ext cx="5341774" cy="39722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800"/>
            </a:pP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Познавательное развитие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предполагает развитие интересов детей, любознательности и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познавательной мотивации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формирование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познавательных действий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становление сознания; развитие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воображения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творческой активности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1800"/>
            </a:pPr>
            <a:endParaRPr lang="ru-RU" sz="2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8" name="Picture 4" descr="http://www.med-informs.ru/images/stories/news_advega/urn-advego.ru-order-4344765-jobs-427885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191612"/>
            <a:ext cx="3418115" cy="23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1261" y="880539"/>
            <a:ext cx="8882738" cy="15264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Ежемесячные праздники 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позволяют детям подвести итог знакомства с темой, а родителям прийти и увидеть своих детей в деятельности, послушать советы воспитателя и других родителей, показать свою деятельность с ребёнком (мастер-класс).</a:t>
            </a:r>
            <a:endParaRPr lang="ru-RU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626" name="Picture 2" descr="http://vserisunki.ru/papka2/zima/zim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25"/>
          <a:stretch/>
        </p:blipFill>
        <p:spPr bwMode="auto">
          <a:xfrm>
            <a:off x="1887868" y="3050070"/>
            <a:ext cx="4702630" cy="34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50070"/>
            <a:ext cx="1168400" cy="37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93828" y="2406997"/>
            <a:ext cx="201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Праздник темы</a:t>
            </a:r>
            <a:endParaRPr lang="ru-RU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6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9900" y="692696"/>
            <a:ext cx="9001000" cy="1512168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ru-RU" sz="28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о</a:t>
            </a:r>
            <a: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беспечить познавательное развитие </a:t>
            </a:r>
            <a:r>
              <a:rPr lang="ru-RU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дошкольников через организацию различных  видов детской </a:t>
            </a:r>
            <a:r>
              <a:rPr lang="ru-RU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деятельности?</a:t>
            </a:r>
            <a:endParaRPr lang="ru-RU" sz="28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66.jpeg" descr="https://encrypted-tbn1.gstatic.com/images?q=tbn:ANd9GcSgHDhTFaFlNvEl-gaklByVCdOWN9Z65dRaVdl19Qx1-MbbAoRQ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1840" y="2348881"/>
            <a:ext cx="3049885" cy="33962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3616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43888" cy="809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Ж. Пиаже о познании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4294967295"/>
          </p:nvPr>
        </p:nvSpPr>
        <p:spPr>
          <a:xfrm>
            <a:off x="233337" y="1189906"/>
            <a:ext cx="6291263" cy="439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363536">
              <a:spcBef>
                <a:spcPts val="500"/>
              </a:spcBef>
              <a:buSzTx/>
              <a:buNone/>
              <a:defRPr sz="1800"/>
            </a:pPr>
            <a:r>
              <a:rPr sz="2400" dirty="0" err="1"/>
              <a:t>По</a:t>
            </a:r>
            <a:r>
              <a:rPr sz="2400" dirty="0"/>
              <a:t> </a:t>
            </a:r>
            <a:r>
              <a:rPr sz="2400" dirty="0" err="1"/>
              <a:t>мнению</a:t>
            </a:r>
            <a:r>
              <a:rPr sz="2400" dirty="0"/>
              <a:t> Ж. </a:t>
            </a:r>
            <a:r>
              <a:rPr sz="2400" dirty="0" err="1"/>
              <a:t>Пиаже</a:t>
            </a:r>
            <a:r>
              <a:rPr sz="2400" dirty="0"/>
              <a:t>, </a:t>
            </a:r>
            <a:r>
              <a:rPr sz="2400" b="1" dirty="0" err="1">
                <a:solidFill>
                  <a:srgbClr val="FF0000"/>
                </a:solidFill>
              </a:rPr>
              <a:t>ребёнка</a:t>
            </a:r>
            <a:r>
              <a:rPr sz="2400" dirty="0"/>
              <a:t> </a:t>
            </a:r>
            <a:r>
              <a:rPr sz="2400" dirty="0" err="1"/>
              <a:t>нужно</a:t>
            </a:r>
            <a:r>
              <a:rPr sz="2400" dirty="0"/>
              <a:t> </a:t>
            </a:r>
            <a:r>
              <a:rPr sz="2400" dirty="0" err="1"/>
              <a:t>рассматривать</a:t>
            </a:r>
            <a:r>
              <a:rPr sz="2400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b="1" dirty="0" err="1">
                <a:solidFill>
                  <a:srgbClr val="FF0000"/>
                </a:solidFill>
              </a:rPr>
              <a:t>исследователя-ученого</a:t>
            </a:r>
            <a:r>
              <a:rPr sz="2400" dirty="0"/>
              <a:t>, </a:t>
            </a:r>
            <a:r>
              <a:rPr sz="2400" dirty="0" err="1"/>
              <a:t>проводящего</a:t>
            </a:r>
            <a:r>
              <a:rPr sz="2400" dirty="0"/>
              <a:t> </a:t>
            </a:r>
            <a:r>
              <a:rPr sz="2400" dirty="0" err="1"/>
              <a:t>эксперименты</a:t>
            </a:r>
            <a:r>
              <a:rPr sz="2400" dirty="0"/>
              <a:t> </a:t>
            </a:r>
            <a:r>
              <a:rPr sz="2400" dirty="0" err="1"/>
              <a:t>над</a:t>
            </a:r>
            <a:r>
              <a:rPr sz="2400" dirty="0"/>
              <a:t> </a:t>
            </a:r>
            <a:r>
              <a:rPr sz="2400" dirty="0" err="1"/>
              <a:t>миром</a:t>
            </a:r>
            <a:r>
              <a:rPr sz="2400" dirty="0"/>
              <a:t>, </a:t>
            </a:r>
            <a:r>
              <a:rPr sz="2400" dirty="0" err="1"/>
              <a:t>чтобы</a:t>
            </a:r>
            <a:r>
              <a:rPr sz="2400" dirty="0"/>
              <a:t> </a:t>
            </a:r>
            <a:r>
              <a:rPr sz="2400" dirty="0" err="1"/>
              <a:t>посмотреть</a:t>
            </a:r>
            <a:r>
              <a:rPr sz="2400" dirty="0"/>
              <a:t>, </a:t>
            </a: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получится</a:t>
            </a:r>
            <a:r>
              <a:rPr sz="2400" dirty="0"/>
              <a:t> («А </a:t>
            </a: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можно</a:t>
            </a:r>
            <a:r>
              <a:rPr sz="2400" dirty="0"/>
              <a:t> </a:t>
            </a:r>
            <a:r>
              <a:rPr sz="2400" dirty="0" err="1"/>
              <a:t>почувствовать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</a:t>
            </a:r>
            <a:r>
              <a:rPr sz="2400" dirty="0" err="1"/>
              <a:t>пососать</a:t>
            </a:r>
            <a:r>
              <a:rPr sz="2400" dirty="0"/>
              <a:t> </a:t>
            </a:r>
            <a:r>
              <a:rPr sz="2400" dirty="0" err="1"/>
              <a:t>ухо</a:t>
            </a:r>
            <a:r>
              <a:rPr sz="2400" dirty="0"/>
              <a:t> </a:t>
            </a:r>
            <a:r>
              <a:rPr sz="2400" dirty="0" err="1"/>
              <a:t>плюшевого</a:t>
            </a:r>
            <a:r>
              <a:rPr sz="2400" dirty="0"/>
              <a:t> </a:t>
            </a:r>
            <a:r>
              <a:rPr sz="2400" dirty="0" err="1"/>
              <a:t>мишки</a:t>
            </a:r>
            <a:r>
              <a:rPr sz="2400" dirty="0"/>
              <a:t>?»; «А </a:t>
            </a:r>
            <a:r>
              <a:rPr sz="2400" dirty="0" err="1"/>
              <a:t>что</a:t>
            </a:r>
            <a:r>
              <a:rPr sz="2400" dirty="0"/>
              <a:t> </a:t>
            </a:r>
            <a:r>
              <a:rPr sz="2400" dirty="0" err="1"/>
              <a:t>будет</a:t>
            </a:r>
            <a:r>
              <a:rPr sz="2400" dirty="0"/>
              <a:t>, </a:t>
            </a:r>
            <a:r>
              <a:rPr sz="2400" dirty="0" err="1"/>
              <a:t>если</a:t>
            </a:r>
            <a:r>
              <a:rPr sz="2400" dirty="0"/>
              <a:t> я </a:t>
            </a:r>
            <a:r>
              <a:rPr sz="2400" dirty="0" err="1"/>
              <a:t>подвину</a:t>
            </a:r>
            <a:r>
              <a:rPr sz="2400" dirty="0"/>
              <a:t> </a:t>
            </a:r>
            <a:r>
              <a:rPr sz="2400" dirty="0" err="1"/>
              <a:t>свою</a:t>
            </a:r>
            <a:r>
              <a:rPr sz="2400" dirty="0"/>
              <a:t> </a:t>
            </a:r>
            <a:r>
              <a:rPr sz="2400" dirty="0" err="1"/>
              <a:t>тарелку</a:t>
            </a:r>
            <a:r>
              <a:rPr sz="2400" dirty="0"/>
              <a:t> </a:t>
            </a:r>
            <a:r>
              <a:rPr sz="2400" dirty="0" err="1"/>
              <a:t>за</a:t>
            </a:r>
            <a:r>
              <a:rPr sz="2400" dirty="0"/>
              <a:t> </a:t>
            </a:r>
            <a:r>
              <a:rPr sz="2400" dirty="0" err="1"/>
              <a:t>край</a:t>
            </a:r>
            <a:r>
              <a:rPr sz="2400" dirty="0"/>
              <a:t> </a:t>
            </a:r>
            <a:r>
              <a:rPr sz="2400" dirty="0" err="1"/>
              <a:t>стола</a:t>
            </a:r>
            <a:r>
              <a:rPr sz="2400" dirty="0"/>
              <a:t>?»). </a:t>
            </a:r>
            <a:endParaRPr lang="ru-RU" sz="2400" dirty="0" smtClean="0"/>
          </a:p>
          <a:p>
            <a:pPr marL="0" lvl="0" indent="363536">
              <a:spcBef>
                <a:spcPts val="500"/>
              </a:spcBef>
              <a:buSzTx/>
              <a:buNone/>
              <a:defRPr sz="1800"/>
            </a:pPr>
            <a:r>
              <a:rPr sz="2400" dirty="0" smtClean="0"/>
              <a:t>В </a:t>
            </a:r>
            <a:r>
              <a:rPr sz="2400" dirty="0" err="1"/>
              <a:t>результате</a:t>
            </a:r>
            <a:r>
              <a:rPr sz="2400" dirty="0"/>
              <a:t> </a:t>
            </a:r>
            <a:r>
              <a:rPr sz="2400" dirty="0" err="1"/>
              <a:t>этих</a:t>
            </a:r>
            <a:r>
              <a:rPr sz="2400" dirty="0"/>
              <a:t> </a:t>
            </a:r>
            <a:r>
              <a:rPr sz="2400" dirty="0" err="1"/>
              <a:t>мини-экспериментов</a:t>
            </a:r>
            <a:r>
              <a:rPr sz="2400" dirty="0"/>
              <a:t> </a:t>
            </a:r>
            <a:r>
              <a:rPr sz="2400" dirty="0" err="1"/>
              <a:t>ребенок</a:t>
            </a:r>
            <a:r>
              <a:rPr sz="2400" dirty="0"/>
              <a:t> </a:t>
            </a:r>
            <a:r>
              <a:rPr sz="2400" dirty="0" err="1"/>
              <a:t>строит</a:t>
            </a:r>
            <a:r>
              <a:rPr sz="2400" dirty="0"/>
              <a:t> «</a:t>
            </a:r>
            <a:r>
              <a:rPr sz="2400" dirty="0" err="1"/>
              <a:t>теории</a:t>
            </a:r>
            <a:r>
              <a:rPr sz="2400" dirty="0"/>
              <a:t>» — Ж. </a:t>
            </a:r>
            <a:r>
              <a:rPr sz="2400" dirty="0" err="1"/>
              <a:t>Пиаже</a:t>
            </a:r>
            <a:r>
              <a:rPr sz="2400" dirty="0"/>
              <a:t> </a:t>
            </a:r>
            <a:r>
              <a:rPr sz="2400" dirty="0" err="1"/>
              <a:t>называл</a:t>
            </a:r>
            <a:r>
              <a:rPr sz="2400" dirty="0"/>
              <a:t> </a:t>
            </a:r>
            <a:r>
              <a:rPr sz="2400" dirty="0" err="1"/>
              <a:t>их</a:t>
            </a:r>
            <a:r>
              <a:rPr sz="2400" dirty="0"/>
              <a:t> </a:t>
            </a:r>
            <a:r>
              <a:rPr sz="2400" b="1" dirty="0" err="1">
                <a:solidFill>
                  <a:srgbClr val="FF0000"/>
                </a:solidFill>
              </a:rPr>
              <a:t>схемами</a:t>
            </a:r>
            <a:r>
              <a:rPr sz="2400" dirty="0"/>
              <a:t> — о </a:t>
            </a:r>
            <a:r>
              <a:rPr sz="2400" dirty="0" err="1"/>
              <a:t>том</a:t>
            </a:r>
            <a:r>
              <a:rPr sz="2400" dirty="0"/>
              <a:t>,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устроены</a:t>
            </a:r>
            <a:r>
              <a:rPr sz="2400" dirty="0"/>
              <a:t> </a:t>
            </a:r>
            <a:r>
              <a:rPr sz="2400" dirty="0" err="1"/>
              <a:t>физический</a:t>
            </a:r>
            <a:r>
              <a:rPr sz="2400" dirty="0"/>
              <a:t> и </a:t>
            </a:r>
            <a:r>
              <a:rPr sz="2400" dirty="0" err="1"/>
              <a:t>социальный</a:t>
            </a:r>
            <a:r>
              <a:rPr sz="2400" dirty="0"/>
              <a:t> </a:t>
            </a:r>
            <a:r>
              <a:rPr sz="2400" dirty="0" err="1"/>
              <a:t>миры</a:t>
            </a:r>
            <a:r>
              <a:rPr sz="2400" dirty="0"/>
              <a:t>. </a:t>
            </a:r>
          </a:p>
        </p:txBody>
      </p:sp>
      <p:pic>
        <p:nvPicPr>
          <p:cNvPr id="333" name="image68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49" y="2924175"/>
            <a:ext cx="2281239" cy="1344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69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724" y="1601787"/>
            <a:ext cx="2290764" cy="1317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70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238" y="4268787"/>
            <a:ext cx="2254250" cy="1296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body" idx="4294967295"/>
          </p:nvPr>
        </p:nvSpPr>
        <p:spPr>
          <a:xfrm>
            <a:off x="323528" y="620688"/>
            <a:ext cx="5753422" cy="54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/>
          </a:bodyPr>
          <a:lstStyle/>
          <a:p>
            <a:pPr marL="0" lvl="0" indent="323548" algn="just" defTabSz="813816">
              <a:spcBef>
                <a:spcPts val="400"/>
              </a:spcBef>
              <a:buSzTx/>
              <a:buNone/>
              <a:defRPr sz="1800"/>
            </a:pPr>
            <a:r>
              <a:rPr sz="2600" dirty="0" err="1"/>
              <a:t>Встречаясь</a:t>
            </a:r>
            <a:r>
              <a:rPr sz="2600" dirty="0"/>
              <a:t> с </a:t>
            </a:r>
            <a:r>
              <a:rPr sz="2600" dirty="0" err="1"/>
              <a:t>новым</a:t>
            </a:r>
            <a:r>
              <a:rPr sz="2600" dirty="0"/>
              <a:t> </a:t>
            </a:r>
            <a:r>
              <a:rPr sz="2600" dirty="0" err="1"/>
              <a:t>объектом</a:t>
            </a:r>
            <a:r>
              <a:rPr sz="2600" dirty="0"/>
              <a:t> </a:t>
            </a:r>
            <a:r>
              <a:rPr sz="2600" dirty="0" err="1"/>
              <a:t>или</a:t>
            </a:r>
            <a:r>
              <a:rPr sz="2600" dirty="0"/>
              <a:t> </a:t>
            </a:r>
            <a:r>
              <a:rPr sz="2600" dirty="0" err="1"/>
              <a:t>событием</a:t>
            </a:r>
            <a:r>
              <a:rPr sz="2600" dirty="0"/>
              <a:t>, </a:t>
            </a:r>
            <a:r>
              <a:rPr sz="2600" dirty="0" err="1"/>
              <a:t>ребенок</a:t>
            </a:r>
            <a:r>
              <a:rPr sz="2600" dirty="0"/>
              <a:t> </a:t>
            </a:r>
            <a:r>
              <a:rPr sz="2600" dirty="0" err="1"/>
              <a:t>пытается</a:t>
            </a:r>
            <a:r>
              <a:rPr sz="2600" dirty="0"/>
              <a:t> </a:t>
            </a:r>
            <a:r>
              <a:rPr sz="2600" dirty="0" err="1"/>
              <a:t>понять</a:t>
            </a:r>
            <a:r>
              <a:rPr sz="2600" dirty="0"/>
              <a:t> </a:t>
            </a:r>
            <a:r>
              <a:rPr sz="2600" dirty="0" err="1"/>
              <a:t>его</a:t>
            </a:r>
            <a:r>
              <a:rPr sz="2600" dirty="0"/>
              <a:t> </a:t>
            </a:r>
            <a:r>
              <a:rPr sz="2600" dirty="0" err="1"/>
              <a:t>на</a:t>
            </a:r>
            <a:r>
              <a:rPr sz="2600" dirty="0"/>
              <a:t> </a:t>
            </a:r>
            <a:r>
              <a:rPr sz="2600" dirty="0" err="1"/>
              <a:t>языке</a:t>
            </a:r>
            <a:r>
              <a:rPr sz="2600" dirty="0"/>
              <a:t> </a:t>
            </a:r>
            <a:r>
              <a:rPr sz="2600" dirty="0" err="1"/>
              <a:t>уже</a:t>
            </a:r>
            <a:r>
              <a:rPr sz="2600" dirty="0"/>
              <a:t> </a:t>
            </a:r>
            <a:r>
              <a:rPr sz="2600" dirty="0" err="1"/>
              <a:t>существующей</a:t>
            </a:r>
            <a:r>
              <a:rPr sz="2600" dirty="0"/>
              <a:t> </a:t>
            </a:r>
            <a:r>
              <a:rPr sz="2600" dirty="0" err="1"/>
              <a:t>схемы</a:t>
            </a:r>
            <a:r>
              <a:rPr sz="2600" dirty="0"/>
              <a:t> (</a:t>
            </a:r>
            <a:r>
              <a:rPr sz="2600" dirty="0" err="1"/>
              <a:t>Пиаже</a:t>
            </a:r>
            <a:r>
              <a:rPr sz="2600" dirty="0"/>
              <a:t> </a:t>
            </a:r>
            <a:r>
              <a:rPr sz="2600" dirty="0" err="1"/>
              <a:t>называл</a:t>
            </a:r>
            <a:r>
              <a:rPr sz="2600" dirty="0"/>
              <a:t> </a:t>
            </a:r>
            <a:r>
              <a:rPr sz="2600" dirty="0" err="1"/>
              <a:t>это</a:t>
            </a:r>
            <a:r>
              <a:rPr sz="2600" dirty="0"/>
              <a:t> </a:t>
            </a:r>
            <a:r>
              <a:rPr sz="2600" dirty="0" err="1"/>
              <a:t>процессом</a:t>
            </a:r>
            <a:r>
              <a:rPr sz="2600" dirty="0"/>
              <a:t> </a:t>
            </a:r>
            <a:r>
              <a:rPr sz="2600" b="1" dirty="0" err="1">
                <a:solidFill>
                  <a:srgbClr val="FF0000"/>
                </a:solidFill>
              </a:rPr>
              <a:t>ассимиляции</a:t>
            </a:r>
            <a:r>
              <a:rPr sz="2600" dirty="0"/>
              <a:t>: </a:t>
            </a:r>
            <a:r>
              <a:rPr sz="2600" dirty="0" err="1"/>
              <a:t>ребёнок</a:t>
            </a:r>
            <a:r>
              <a:rPr sz="2600" dirty="0"/>
              <a:t> </a:t>
            </a:r>
            <a:r>
              <a:rPr sz="2600" dirty="0" err="1"/>
              <a:t>пытается</a:t>
            </a:r>
            <a:r>
              <a:rPr sz="2600" dirty="0"/>
              <a:t> </a:t>
            </a:r>
            <a:r>
              <a:rPr sz="2600" dirty="0" err="1"/>
              <a:t>уподобить</a:t>
            </a:r>
            <a:r>
              <a:rPr sz="2600" dirty="0"/>
              <a:t> </a:t>
            </a:r>
            <a:r>
              <a:rPr sz="2600" dirty="0" err="1"/>
              <a:t>новое</a:t>
            </a:r>
            <a:r>
              <a:rPr sz="2600" dirty="0"/>
              <a:t> </a:t>
            </a:r>
            <a:r>
              <a:rPr sz="2600" dirty="0" err="1"/>
              <a:t>событие</a:t>
            </a:r>
            <a:r>
              <a:rPr sz="2600" dirty="0"/>
              <a:t> </a:t>
            </a:r>
            <a:r>
              <a:rPr sz="2600" dirty="0" err="1"/>
              <a:t>предсуществующей</a:t>
            </a:r>
            <a:r>
              <a:rPr sz="2600" dirty="0"/>
              <a:t> </a:t>
            </a:r>
            <a:r>
              <a:rPr sz="2600" dirty="0" err="1"/>
              <a:t>схеме</a:t>
            </a:r>
            <a:r>
              <a:rPr sz="2600" dirty="0"/>
              <a:t>). </a:t>
            </a:r>
            <a:r>
              <a:rPr sz="2600" dirty="0" err="1"/>
              <a:t>Если</a:t>
            </a:r>
            <a:r>
              <a:rPr sz="2600" dirty="0"/>
              <a:t> </a:t>
            </a:r>
            <a:r>
              <a:rPr sz="2600" dirty="0" err="1"/>
              <a:t>старая</a:t>
            </a:r>
            <a:r>
              <a:rPr sz="2600" dirty="0"/>
              <a:t> </a:t>
            </a:r>
            <a:r>
              <a:rPr sz="2600" dirty="0" err="1"/>
              <a:t>схема</a:t>
            </a:r>
            <a:r>
              <a:rPr sz="2600" dirty="0"/>
              <a:t> </a:t>
            </a:r>
            <a:r>
              <a:rPr sz="2600" dirty="0" err="1"/>
              <a:t>оказывается</a:t>
            </a:r>
            <a:r>
              <a:rPr sz="2600" dirty="0"/>
              <a:t> </a:t>
            </a:r>
            <a:r>
              <a:rPr sz="2600" dirty="0" err="1"/>
              <a:t>неадекватной</a:t>
            </a:r>
            <a:r>
              <a:rPr sz="2600" dirty="0"/>
              <a:t> </a:t>
            </a:r>
            <a:r>
              <a:rPr sz="2600" dirty="0" err="1"/>
              <a:t>для</a:t>
            </a:r>
            <a:r>
              <a:rPr sz="2600" dirty="0"/>
              <a:t> </a:t>
            </a:r>
            <a:r>
              <a:rPr sz="2600" dirty="0" err="1"/>
              <a:t>ассимиляции</a:t>
            </a:r>
            <a:r>
              <a:rPr sz="2600" dirty="0"/>
              <a:t> </a:t>
            </a:r>
            <a:r>
              <a:rPr sz="2600" dirty="0" err="1"/>
              <a:t>ею</a:t>
            </a:r>
            <a:r>
              <a:rPr sz="2600" dirty="0"/>
              <a:t> </a:t>
            </a:r>
            <a:r>
              <a:rPr sz="2600" dirty="0" err="1"/>
              <a:t>нового</a:t>
            </a:r>
            <a:r>
              <a:rPr sz="2600" dirty="0"/>
              <a:t> </a:t>
            </a:r>
            <a:r>
              <a:rPr sz="2600" dirty="0" err="1"/>
              <a:t>события</a:t>
            </a:r>
            <a:r>
              <a:rPr sz="2600" dirty="0"/>
              <a:t>, </a:t>
            </a:r>
            <a:r>
              <a:rPr sz="2600" dirty="0" smtClean="0"/>
              <a:t> </a:t>
            </a:r>
            <a:r>
              <a:rPr sz="2600" dirty="0" err="1"/>
              <a:t>ребёнок</a:t>
            </a:r>
            <a:r>
              <a:rPr sz="2600" dirty="0"/>
              <a:t>, </a:t>
            </a:r>
            <a:r>
              <a:rPr sz="2600" dirty="0" err="1"/>
              <a:t>подобно</a:t>
            </a:r>
            <a:r>
              <a:rPr sz="2600" dirty="0"/>
              <a:t> </a:t>
            </a:r>
            <a:r>
              <a:rPr sz="2600" dirty="0" err="1"/>
              <a:t>хорошему</a:t>
            </a:r>
            <a:r>
              <a:rPr sz="2600" dirty="0"/>
              <a:t> </a:t>
            </a:r>
            <a:r>
              <a:rPr sz="2600" dirty="0" err="1"/>
              <a:t>ученому</a:t>
            </a:r>
            <a:r>
              <a:rPr sz="2600" dirty="0"/>
              <a:t>, </a:t>
            </a:r>
            <a:r>
              <a:rPr sz="2600" dirty="0" err="1"/>
              <a:t>модифицирует</a:t>
            </a:r>
            <a:r>
              <a:rPr sz="2600" dirty="0"/>
              <a:t> </a:t>
            </a:r>
            <a:r>
              <a:rPr sz="2600" dirty="0" err="1"/>
              <a:t>её</a:t>
            </a:r>
            <a:r>
              <a:rPr sz="2600" dirty="0"/>
              <a:t> и </a:t>
            </a:r>
            <a:r>
              <a:rPr sz="2600" dirty="0" err="1"/>
              <a:t>тем</a:t>
            </a:r>
            <a:r>
              <a:rPr sz="2600" dirty="0"/>
              <a:t> </a:t>
            </a:r>
            <a:r>
              <a:rPr sz="2600" dirty="0" err="1"/>
              <a:t>самым</a:t>
            </a:r>
            <a:r>
              <a:rPr sz="2600" dirty="0"/>
              <a:t> </a:t>
            </a:r>
            <a:r>
              <a:rPr sz="2600" dirty="0" err="1"/>
              <a:t>расширяет</a:t>
            </a:r>
            <a:r>
              <a:rPr sz="2600" dirty="0"/>
              <a:t> </a:t>
            </a:r>
            <a:r>
              <a:rPr sz="2600" dirty="0" err="1"/>
              <a:t>свою</a:t>
            </a:r>
            <a:r>
              <a:rPr sz="2600" dirty="0"/>
              <a:t> </a:t>
            </a:r>
            <a:r>
              <a:rPr sz="2600" dirty="0" err="1"/>
              <a:t>теорию</a:t>
            </a:r>
            <a:r>
              <a:rPr sz="2600" dirty="0"/>
              <a:t> </a:t>
            </a:r>
            <a:r>
              <a:rPr sz="2600" dirty="0" err="1"/>
              <a:t>мира</a:t>
            </a:r>
            <a:r>
              <a:rPr sz="2600" dirty="0"/>
              <a:t> (</a:t>
            </a:r>
            <a:r>
              <a:rPr sz="2600" dirty="0" err="1"/>
              <a:t>этот</a:t>
            </a:r>
            <a:r>
              <a:rPr sz="2600" dirty="0"/>
              <a:t> </a:t>
            </a:r>
            <a:r>
              <a:rPr sz="2600" dirty="0" err="1"/>
              <a:t>процесс</a:t>
            </a:r>
            <a:r>
              <a:rPr sz="2600" dirty="0"/>
              <a:t> </a:t>
            </a:r>
            <a:r>
              <a:rPr sz="2600" dirty="0" err="1"/>
              <a:t>переделки</a:t>
            </a:r>
            <a:r>
              <a:rPr sz="2600" dirty="0"/>
              <a:t> </a:t>
            </a:r>
            <a:r>
              <a:rPr sz="2600" dirty="0" err="1"/>
              <a:t>схемы</a:t>
            </a:r>
            <a:r>
              <a:rPr sz="2600" dirty="0"/>
              <a:t> </a:t>
            </a:r>
            <a:r>
              <a:rPr sz="2600" dirty="0" err="1"/>
              <a:t>Пиаже</a:t>
            </a:r>
            <a:r>
              <a:rPr sz="2600" dirty="0"/>
              <a:t> </a:t>
            </a:r>
            <a:r>
              <a:rPr sz="2600" dirty="0" err="1"/>
              <a:t>называл</a:t>
            </a:r>
            <a:r>
              <a:rPr sz="2600" dirty="0"/>
              <a:t> </a:t>
            </a:r>
            <a:r>
              <a:rPr sz="2600" b="1" dirty="0" err="1">
                <a:solidFill>
                  <a:srgbClr val="FF0000"/>
                </a:solidFill>
              </a:rPr>
              <a:t>аккомодацией</a:t>
            </a:r>
            <a:r>
              <a:rPr sz="2600" dirty="0" smtClean="0"/>
              <a:t>)</a:t>
            </a:r>
            <a:r>
              <a:rPr lang="ru-RU" sz="2600" dirty="0" smtClean="0"/>
              <a:t>.</a:t>
            </a:r>
            <a:endParaRPr sz="2600" dirty="0"/>
          </a:p>
          <a:p>
            <a:pPr marL="107849" lvl="0" indent="-107849" defTabSz="813816">
              <a:spcBef>
                <a:spcPts val="200"/>
              </a:spcBef>
              <a:buClr>
                <a:srgbClr val="000000"/>
              </a:buClr>
              <a:buChar char="•"/>
              <a:defRPr sz="1800"/>
            </a:pPr>
            <a:r>
              <a:rPr sz="1200" dirty="0"/>
              <a:t>(Piaget &amp; </a:t>
            </a:r>
            <a:r>
              <a:rPr sz="1200" dirty="0" err="1"/>
              <a:t>Inhelder</a:t>
            </a:r>
            <a:r>
              <a:rPr sz="1200" dirty="0"/>
              <a:t>, 1969). (</a:t>
            </a:r>
            <a:r>
              <a:rPr sz="1200" dirty="0" err="1"/>
              <a:t>Цит</a:t>
            </a:r>
            <a:r>
              <a:rPr sz="1200" dirty="0"/>
              <a:t>. </a:t>
            </a:r>
            <a:r>
              <a:rPr sz="1200" dirty="0" err="1"/>
              <a:t>по</a:t>
            </a:r>
            <a:r>
              <a:rPr sz="1200" dirty="0"/>
              <a:t> </a:t>
            </a:r>
            <a:r>
              <a:rPr sz="1200" dirty="0" err="1"/>
              <a:t>Аткинсон</a:t>
            </a:r>
            <a:r>
              <a:rPr sz="1200" dirty="0"/>
              <a:t> Р.Л. и </a:t>
            </a:r>
            <a:r>
              <a:rPr sz="1200" dirty="0" err="1"/>
              <a:t>др</a:t>
            </a:r>
            <a:r>
              <a:rPr sz="1200" dirty="0"/>
              <a:t>. </a:t>
            </a:r>
            <a:r>
              <a:rPr sz="1200" dirty="0" err="1"/>
              <a:t>Введение</a:t>
            </a:r>
            <a:r>
              <a:rPr sz="1200" dirty="0"/>
              <a:t> в </a:t>
            </a:r>
            <a:r>
              <a:rPr sz="1200" dirty="0" err="1"/>
              <a:t>психологию</a:t>
            </a:r>
            <a:r>
              <a:rPr sz="1200" dirty="0"/>
              <a:t>. </a:t>
            </a:r>
            <a:r>
              <a:rPr sz="1200" dirty="0" err="1"/>
              <a:t>Учебник</a:t>
            </a:r>
            <a:r>
              <a:rPr sz="1200" dirty="0"/>
              <a:t> </a:t>
            </a:r>
            <a:r>
              <a:rPr sz="1200" dirty="0" err="1"/>
              <a:t>для</a:t>
            </a:r>
            <a:r>
              <a:rPr sz="1200" dirty="0"/>
              <a:t> </a:t>
            </a:r>
            <a:r>
              <a:rPr sz="1200" dirty="0" err="1"/>
              <a:t>студентов</a:t>
            </a:r>
            <a:r>
              <a:rPr sz="1200" dirty="0"/>
              <a:t> </a:t>
            </a:r>
            <a:r>
              <a:rPr sz="1200" dirty="0" err="1"/>
              <a:t>университетов</a:t>
            </a:r>
            <a:r>
              <a:rPr sz="1200" dirty="0"/>
              <a:t>./</a:t>
            </a:r>
            <a:r>
              <a:rPr sz="1200" dirty="0" err="1"/>
              <a:t>Под</a:t>
            </a:r>
            <a:r>
              <a:rPr sz="1200" dirty="0"/>
              <a:t> </a:t>
            </a:r>
            <a:r>
              <a:rPr sz="1200" dirty="0" err="1"/>
              <a:t>общей</a:t>
            </a:r>
            <a:r>
              <a:rPr sz="1200" dirty="0"/>
              <a:t> </a:t>
            </a:r>
            <a:r>
              <a:rPr sz="1200" dirty="0" err="1"/>
              <a:t>редакцией</a:t>
            </a:r>
            <a:r>
              <a:rPr sz="1200" dirty="0"/>
              <a:t> В.П. </a:t>
            </a:r>
            <a:r>
              <a:rPr sz="1200" dirty="0" err="1"/>
              <a:t>Зинченко</a:t>
            </a:r>
            <a:r>
              <a:rPr sz="1200" dirty="0"/>
              <a:t>, А.И. </a:t>
            </a:r>
            <a:r>
              <a:rPr sz="1200" dirty="0" err="1"/>
              <a:t>Назарова</a:t>
            </a:r>
            <a:r>
              <a:rPr sz="1200" dirty="0"/>
              <a:t>, Н.Ю. </a:t>
            </a:r>
            <a:r>
              <a:rPr sz="1200" dirty="0" err="1"/>
              <a:t>Спомиора</a:t>
            </a:r>
            <a:r>
              <a:rPr sz="1200" dirty="0"/>
              <a:t>. – </a:t>
            </a:r>
            <a:r>
              <a:rPr sz="1200" dirty="0" err="1"/>
              <a:t>Спб</a:t>
            </a:r>
            <a:r>
              <a:rPr sz="1200" dirty="0"/>
              <a:t>. «</a:t>
            </a:r>
            <a:r>
              <a:rPr sz="1200" dirty="0" err="1"/>
              <a:t>Прайм</a:t>
            </a:r>
            <a:r>
              <a:rPr sz="1200" dirty="0"/>
              <a:t>.-ЕВРОЗНАК., 2003, с. 94.)</a:t>
            </a:r>
          </a:p>
        </p:txBody>
      </p:sp>
      <p:pic>
        <p:nvPicPr>
          <p:cNvPr id="338" name="image71.jpeg" descr="http://www.chelnyltd.ru/images/article/3_460_pic_1-5-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950" y="1700211"/>
            <a:ext cx="3035300" cy="2403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 idx="4294967295"/>
          </p:nvPr>
        </p:nvSpPr>
        <p:spPr>
          <a:xfrm>
            <a:off x="0" y="568325"/>
            <a:ext cx="8242300" cy="8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13816">
              <a:defRPr sz="2800"/>
            </a:lvl1pPr>
          </a:lstStyle>
          <a:p>
            <a:pPr lvl="0">
              <a:defRPr sz="1800"/>
            </a:pPr>
            <a:r>
              <a:rPr sz="2800"/>
              <a:t>Важнейшие направления познавательного развития</a:t>
            </a:r>
          </a:p>
        </p:txBody>
      </p:sp>
      <p:sp>
        <p:nvSpPr>
          <p:cNvPr id="342" name="Shape 342"/>
          <p:cNvSpPr/>
          <p:nvPr/>
        </p:nvSpPr>
        <p:spPr>
          <a:xfrm>
            <a:off x="139699" y="1658936"/>
            <a:ext cx="2925765" cy="1406526"/>
          </a:xfrm>
          <a:prstGeom prst="rect">
            <a:avLst/>
          </a:prstGeom>
          <a:solidFill>
            <a:srgbClr val="CCCCCC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предметного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наблюдений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опытно-исследовательской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деятельности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предмет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pic>
        <p:nvPicPr>
          <p:cNvPr id="343" name="image72.jpeg" descr="http://static2.read.ru/images/booksillustrations/1666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7" t="19441" r="15232" b="26646"/>
          <a:stretch>
            <a:fillRect/>
          </a:stretch>
        </p:blipFill>
        <p:spPr>
          <a:xfrm>
            <a:off x="361948" y="3752849"/>
            <a:ext cx="1500190" cy="1693865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 flipH="1">
            <a:off x="3068636" y="1411287"/>
            <a:ext cx="639764" cy="377827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 idx="4294967295"/>
          </p:nvPr>
        </p:nvSpPr>
        <p:spPr>
          <a:xfrm>
            <a:off x="0" y="568325"/>
            <a:ext cx="8242300" cy="8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13816">
              <a:defRPr sz="2800"/>
            </a:lvl1pPr>
          </a:lstStyle>
          <a:p>
            <a:pPr lvl="0">
              <a:defRPr sz="1800"/>
            </a:pPr>
            <a:r>
              <a:rPr sz="2800"/>
              <a:t>Важнейшие направления познавательного развития</a:t>
            </a:r>
          </a:p>
        </p:txBody>
      </p:sp>
      <p:sp>
        <p:nvSpPr>
          <p:cNvPr id="348" name="Shape 348"/>
          <p:cNvSpPr/>
          <p:nvPr/>
        </p:nvSpPr>
        <p:spPr>
          <a:xfrm>
            <a:off x="139699" y="1658936"/>
            <a:ext cx="2925765" cy="1406526"/>
          </a:xfrm>
          <a:prstGeom prst="rect">
            <a:avLst/>
          </a:prstGeom>
          <a:solidFill>
            <a:srgbClr val="CCCCCC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предметного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наблюдений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опытно-исследовательской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деятельности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предмет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349" name="Shape 349"/>
          <p:cNvSpPr/>
          <p:nvPr/>
        </p:nvSpPr>
        <p:spPr>
          <a:xfrm>
            <a:off x="1944686" y="3819524"/>
            <a:ext cx="3151189" cy="568326"/>
          </a:xfrm>
          <a:prstGeom prst="rect">
            <a:avLst/>
          </a:prstGeom>
          <a:solidFill>
            <a:srgbClr val="C4BD97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b="1" dirty="0" err="1" smtClean="0">
                <a:latin typeface="Calibri"/>
                <a:ea typeface="Calibri"/>
                <a:cs typeface="Calibri"/>
                <a:sym typeface="Calibri"/>
              </a:rPr>
              <a:t>игре</a:t>
            </a:r>
            <a:endParaRPr lang="ru-RU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игра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350" name="image72.jpeg" descr="http://static2.read.ru/images/booksillustrations/1666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7" t="19441" r="15232" b="26646"/>
          <a:stretch>
            <a:fillRect/>
          </a:stretch>
        </p:blipFill>
        <p:spPr>
          <a:xfrm>
            <a:off x="361948" y="3752849"/>
            <a:ext cx="1500190" cy="1693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73.jpeg" descr="http://sunny7.ua/sites/default/files/images/smiling_little_boy_plays_with_toy_car_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86" y="4598987"/>
            <a:ext cx="1860552" cy="1568452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 flipH="1">
            <a:off x="3068636" y="1411287"/>
            <a:ext cx="639764" cy="377827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53" name="Shape 353"/>
          <p:cNvSpPr/>
          <p:nvPr/>
        </p:nvSpPr>
        <p:spPr>
          <a:xfrm flipH="1">
            <a:off x="4140200" y="1443036"/>
            <a:ext cx="401639" cy="2309815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 idx="4294967295"/>
          </p:nvPr>
        </p:nvSpPr>
        <p:spPr>
          <a:xfrm>
            <a:off x="0" y="568325"/>
            <a:ext cx="8242300" cy="8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13816">
              <a:defRPr sz="2800"/>
            </a:lvl1pPr>
          </a:lstStyle>
          <a:p>
            <a:pPr lvl="0">
              <a:defRPr sz="1800"/>
            </a:pPr>
            <a:r>
              <a:rPr sz="2800"/>
              <a:t>Важнейшие направления познавательного развития</a:t>
            </a:r>
          </a:p>
        </p:txBody>
      </p:sp>
      <p:sp>
        <p:nvSpPr>
          <p:cNvPr id="357" name="Shape 357"/>
          <p:cNvSpPr/>
          <p:nvPr/>
        </p:nvSpPr>
        <p:spPr>
          <a:xfrm>
            <a:off x="139699" y="1658936"/>
            <a:ext cx="2925765" cy="1406526"/>
          </a:xfrm>
          <a:prstGeom prst="rect">
            <a:avLst/>
          </a:prstGeom>
          <a:solidFill>
            <a:srgbClr val="CCCCCC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предметного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наблюдений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опытно-исследовательской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деятельности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предмет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358" name="Shape 358"/>
          <p:cNvSpPr/>
          <p:nvPr/>
        </p:nvSpPr>
        <p:spPr>
          <a:xfrm>
            <a:off x="1944686" y="3819524"/>
            <a:ext cx="3151189" cy="568326"/>
          </a:xfrm>
          <a:prstGeom prst="rect">
            <a:avLst/>
          </a:prstGeom>
          <a:solidFill>
            <a:srgbClr val="C4BD97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игре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игра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59" name="Shape 359"/>
          <p:cNvSpPr/>
          <p:nvPr/>
        </p:nvSpPr>
        <p:spPr>
          <a:xfrm>
            <a:off x="6484937" y="1844675"/>
            <a:ext cx="2627314" cy="847726"/>
          </a:xfrm>
          <a:prstGeom prst="rect">
            <a:avLst/>
          </a:prstGeom>
          <a:solidFill>
            <a:srgbClr val="376092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речи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речь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360" name="image74.jpeg" descr="http://coachguru.ru/wp-content/uploads/2014/05/brainstorm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50" y="2852736"/>
            <a:ext cx="1433513" cy="107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72.jpeg" descr="http://static2.read.ru/images/booksillustrations/166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7" t="19441" r="15232" b="26646"/>
          <a:stretch>
            <a:fillRect/>
          </a:stretch>
        </p:blipFill>
        <p:spPr>
          <a:xfrm>
            <a:off x="361948" y="3752849"/>
            <a:ext cx="1500190" cy="1693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73.jpeg" descr="http://sunny7.ua/sites/default/files/images/smiling_little_boy_plays_with_toy_car_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86" y="4598987"/>
            <a:ext cx="1860552" cy="1568452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 flipH="1">
            <a:off x="3068636" y="1411287"/>
            <a:ext cx="639764" cy="377827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4" name="Shape 364"/>
          <p:cNvSpPr/>
          <p:nvPr/>
        </p:nvSpPr>
        <p:spPr>
          <a:xfrm flipH="1">
            <a:off x="4140200" y="1443036"/>
            <a:ext cx="401639" cy="2309815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5435600" y="1341437"/>
            <a:ext cx="1049339" cy="531814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 idx="4294967295"/>
          </p:nvPr>
        </p:nvSpPr>
        <p:spPr>
          <a:xfrm>
            <a:off x="0" y="568325"/>
            <a:ext cx="8242300" cy="87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813816">
              <a:defRPr sz="2800"/>
            </a:lvl1pPr>
          </a:lstStyle>
          <a:p>
            <a:pPr lvl="0">
              <a:defRPr sz="1800"/>
            </a:pPr>
            <a:r>
              <a:rPr sz="2800"/>
              <a:t>Важнейшие направления познавательного развития</a:t>
            </a:r>
          </a:p>
        </p:txBody>
      </p:sp>
      <p:sp>
        <p:nvSpPr>
          <p:cNvPr id="369" name="Shape 369"/>
          <p:cNvSpPr/>
          <p:nvPr/>
        </p:nvSpPr>
        <p:spPr>
          <a:xfrm>
            <a:off x="139699" y="1658936"/>
            <a:ext cx="2925765" cy="1406526"/>
          </a:xfrm>
          <a:prstGeom prst="rect">
            <a:avLst/>
          </a:prstGeom>
          <a:solidFill>
            <a:srgbClr val="CCCCCC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предметного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наблюдений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опытно-исследовательской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деятельности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предмет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370" name="Shape 370"/>
          <p:cNvSpPr/>
          <p:nvPr/>
        </p:nvSpPr>
        <p:spPr>
          <a:xfrm>
            <a:off x="1944686" y="3819524"/>
            <a:ext cx="3151189" cy="568326"/>
          </a:xfrm>
          <a:prstGeom prst="rect">
            <a:avLst/>
          </a:prstGeom>
          <a:solidFill>
            <a:srgbClr val="C4BD97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игре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игра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71" name="Shape 371"/>
          <p:cNvSpPr/>
          <p:nvPr/>
        </p:nvSpPr>
        <p:spPr>
          <a:xfrm>
            <a:off x="6484937" y="1844675"/>
            <a:ext cx="2627314" cy="847726"/>
          </a:xfrm>
          <a:prstGeom prst="rect">
            <a:avLst/>
          </a:prstGeom>
          <a:solidFill>
            <a:srgbClr val="66FF99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Познание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мира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речи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</a:t>
            </a:r>
            <a:r>
              <a: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речь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72" name="Shape 372"/>
          <p:cNvSpPr/>
          <p:nvPr/>
        </p:nvSpPr>
        <p:spPr>
          <a:xfrm>
            <a:off x="5508625" y="4005262"/>
            <a:ext cx="3009900" cy="568326"/>
          </a:xfrm>
          <a:prstGeom prst="rect">
            <a:avLst/>
          </a:prstGeom>
          <a:solidFill>
            <a:srgbClr val="FF99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>
                <a:latin typeface="Calibri"/>
                <a:ea typeface="Calibri"/>
                <a:cs typeface="Calibri"/>
                <a:sym typeface="Calibri"/>
              </a:rPr>
              <a:t>Познание мира с помощью образа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мир – образ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373" name="image74.jpeg" descr="http://coachguru.ru/wp-content/uploads/2014/05/brainstorm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50" y="2852736"/>
            <a:ext cx="1433513" cy="107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72.jpeg" descr="http://static2.read.ru/images/booksillustrations/166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77" t="19441" r="15232" b="26646"/>
          <a:stretch>
            <a:fillRect/>
          </a:stretch>
        </p:blipFill>
        <p:spPr>
          <a:xfrm>
            <a:off x="361948" y="3752849"/>
            <a:ext cx="1500190" cy="1693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73.jpeg" descr="http://sunny7.ua/sites/default/files/images/smiling_little_boy_plays_with_toy_car_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86" y="4598987"/>
            <a:ext cx="1860552" cy="156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75.jpeg" descr="http://www.edu42.ru/sites/dou132/files/2013/07/GJTf5-in0H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562" y="4978400"/>
            <a:ext cx="1976439" cy="1344613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/>
        </p:nvSpPr>
        <p:spPr>
          <a:xfrm flipH="1">
            <a:off x="3068636" y="1411287"/>
            <a:ext cx="639764" cy="377827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78" name="Shape 378"/>
          <p:cNvSpPr/>
          <p:nvPr/>
        </p:nvSpPr>
        <p:spPr>
          <a:xfrm flipH="1">
            <a:off x="4140200" y="1443036"/>
            <a:ext cx="401639" cy="2309815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5095875" y="1443036"/>
            <a:ext cx="989014" cy="2309815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5435600" y="1341437"/>
            <a:ext cx="1049339" cy="531814"/>
          </a:xfrm>
          <a:prstGeom prst="line">
            <a:avLst/>
          </a:prstGeom>
          <a:ln w="762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786210"/>
          </a:xfrm>
        </p:spPr>
        <p:txBody>
          <a:bodyPr/>
          <a:lstStyle/>
          <a:p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Попробуем найти в пособиях «Здравствуй, мир!» и методических рекомендациях к ним примеры заданий, нацеленных на познавательное развитие</a:t>
            </a:r>
            <a:endParaRPr lang="ru-RU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10" descr="http://catalog.school2100.com/covers/491/covers_20150902152906-30_300thu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9034" y="2636912"/>
            <a:ext cx="2457462" cy="33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catalog.school2100.com/covers/490/covers_20150902152821-30_300thum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263" y="2626652"/>
            <a:ext cx="2447985" cy="33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catalog.school2100.com/covers/489/covers_20150902152731-30_300thum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613419"/>
            <a:ext cx="2474531" cy="34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catalog.school2100.com/covers/488/covers_20150902152631-30_300thumb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53314"/>
            <a:ext cx="2436160" cy="33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693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 idx="4294967295"/>
          </p:nvPr>
        </p:nvSpPr>
        <p:spPr>
          <a:xfrm>
            <a:off x="900113" y="333375"/>
            <a:ext cx="8243887" cy="1800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200" b="1"/>
              <a:t>Познание предметного мира с помощью наблюдений и опытно-исследовательской деятельности </a:t>
            </a:r>
            <a:r>
              <a:rPr sz="3200"/>
              <a:t>(</a:t>
            </a:r>
            <a:r>
              <a:rPr sz="3200" b="1">
                <a:solidFill>
                  <a:srgbClr val="FF0000"/>
                </a:solidFill>
              </a:rPr>
              <a:t>мир – предмет</a:t>
            </a:r>
            <a:r>
              <a:rPr sz="3200"/>
              <a:t>)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4294967295"/>
          </p:nvPr>
        </p:nvSpPr>
        <p:spPr>
          <a:xfrm>
            <a:off x="312514" y="2060575"/>
            <a:ext cx="6635750" cy="3960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300" b="1" dirty="0"/>
              <a:t>1 </a:t>
            </a:r>
            <a:r>
              <a:rPr sz="2300" b="1" dirty="0" err="1"/>
              <a:t>этап</a:t>
            </a:r>
            <a:r>
              <a:rPr sz="2300" dirty="0"/>
              <a:t>. </a:t>
            </a:r>
            <a:r>
              <a:rPr sz="2300" b="1" dirty="0" err="1"/>
              <a:t>Наблюдение</a:t>
            </a:r>
            <a:r>
              <a:rPr sz="2300" dirty="0"/>
              <a:t> </a:t>
            </a:r>
            <a:r>
              <a:rPr lang="ru-RU" sz="2300" dirty="0" smtClean="0"/>
              <a:t>за </a:t>
            </a:r>
            <a:r>
              <a:rPr sz="2300" dirty="0" err="1" smtClean="0"/>
              <a:t>окружающ</a:t>
            </a:r>
            <a:r>
              <a:rPr lang="ru-RU" sz="2300" dirty="0" smtClean="0"/>
              <a:t>им</a:t>
            </a:r>
            <a:r>
              <a:rPr sz="2300" dirty="0" smtClean="0"/>
              <a:t> </a:t>
            </a:r>
            <a:r>
              <a:rPr sz="2300" dirty="0" err="1" smtClean="0"/>
              <a:t>мир</a:t>
            </a:r>
            <a:r>
              <a:rPr lang="ru-RU" sz="2300" dirty="0" smtClean="0"/>
              <a:t>ом</a:t>
            </a:r>
            <a:r>
              <a:rPr sz="2300" dirty="0" smtClean="0"/>
              <a:t> </a:t>
            </a:r>
            <a:r>
              <a:rPr sz="2300" dirty="0"/>
              <a:t>и </a:t>
            </a:r>
            <a:r>
              <a:rPr sz="2300" dirty="0" err="1"/>
              <a:t>формулирование</a:t>
            </a:r>
            <a:r>
              <a:rPr sz="2300" dirty="0"/>
              <a:t> </a:t>
            </a:r>
            <a:r>
              <a:rPr sz="2300" dirty="0" err="1"/>
              <a:t>первичных</a:t>
            </a:r>
            <a:r>
              <a:rPr sz="2300" dirty="0"/>
              <a:t> </a:t>
            </a:r>
            <a:r>
              <a:rPr sz="2300" dirty="0" err="1"/>
              <a:t>выводов</a:t>
            </a:r>
            <a:r>
              <a:rPr sz="2300" dirty="0"/>
              <a:t> о </a:t>
            </a:r>
            <a:r>
              <a:rPr sz="2300" dirty="0" err="1"/>
              <a:t>его</a:t>
            </a:r>
            <a:r>
              <a:rPr sz="2300" dirty="0"/>
              <a:t> </a:t>
            </a:r>
            <a:r>
              <a:rPr sz="2300" dirty="0" err="1"/>
              <a:t>устройстве</a:t>
            </a:r>
            <a:r>
              <a:rPr sz="2300" dirty="0"/>
              <a:t> (</a:t>
            </a:r>
            <a:r>
              <a:rPr sz="2300" b="1" i="1" dirty="0" err="1"/>
              <a:t>схем</a:t>
            </a:r>
            <a:r>
              <a:rPr sz="2300" i="1" dirty="0"/>
              <a:t> </a:t>
            </a:r>
            <a:r>
              <a:rPr sz="2300" dirty="0"/>
              <a:t>в </a:t>
            </a:r>
            <a:r>
              <a:rPr sz="2300" dirty="0" err="1"/>
              <a:t>терминологии</a:t>
            </a:r>
            <a:r>
              <a:rPr sz="2300" dirty="0"/>
              <a:t> </a:t>
            </a:r>
            <a:r>
              <a:rPr sz="2300" dirty="0" err="1"/>
              <a:t>Пиаже</a:t>
            </a:r>
            <a:r>
              <a:rPr sz="2300" dirty="0"/>
              <a:t>) </a:t>
            </a:r>
            <a:r>
              <a:rPr sz="2300" dirty="0" err="1"/>
              <a:t>на</a:t>
            </a:r>
            <a:r>
              <a:rPr sz="2300" dirty="0"/>
              <a:t> </a:t>
            </a:r>
            <a:r>
              <a:rPr sz="2300" dirty="0" err="1"/>
              <a:t>основе</a:t>
            </a:r>
            <a:r>
              <a:rPr sz="2300" dirty="0"/>
              <a:t> </a:t>
            </a:r>
            <a:r>
              <a:rPr sz="2300" dirty="0" err="1"/>
              <a:t>анализа</a:t>
            </a:r>
            <a:r>
              <a:rPr sz="2300" dirty="0"/>
              <a:t> </a:t>
            </a:r>
            <a:r>
              <a:rPr sz="2300" dirty="0" err="1"/>
              <a:t>своего</a:t>
            </a:r>
            <a:r>
              <a:rPr sz="2300" dirty="0"/>
              <a:t> </a:t>
            </a:r>
            <a:r>
              <a:rPr sz="2300" dirty="0" err="1"/>
              <a:t>опыта</a:t>
            </a:r>
            <a:r>
              <a:rPr sz="2300" dirty="0"/>
              <a:t>. </a:t>
            </a:r>
            <a:r>
              <a:rPr sz="2300" dirty="0" err="1"/>
              <a:t>Корректировка</a:t>
            </a:r>
            <a:r>
              <a:rPr sz="2300" dirty="0"/>
              <a:t> </a:t>
            </a:r>
            <a:r>
              <a:rPr sz="2300" dirty="0" err="1"/>
              <a:t>первичных</a:t>
            </a:r>
            <a:r>
              <a:rPr sz="2300" dirty="0"/>
              <a:t> </a:t>
            </a:r>
            <a:r>
              <a:rPr sz="2300" dirty="0" err="1"/>
              <a:t>выводов</a:t>
            </a:r>
            <a:r>
              <a:rPr sz="2300" dirty="0"/>
              <a:t> </a:t>
            </a:r>
            <a:r>
              <a:rPr sz="2300" dirty="0" err="1"/>
              <a:t>об</a:t>
            </a:r>
            <a:r>
              <a:rPr sz="2300" dirty="0"/>
              <a:t> </a:t>
            </a:r>
            <a:r>
              <a:rPr sz="2300" dirty="0" err="1"/>
              <a:t>устройстве</a:t>
            </a:r>
            <a:r>
              <a:rPr sz="2300" dirty="0"/>
              <a:t> </a:t>
            </a:r>
            <a:r>
              <a:rPr sz="2300" dirty="0" err="1"/>
              <a:t>окружающего</a:t>
            </a:r>
            <a:r>
              <a:rPr sz="2300" dirty="0"/>
              <a:t> </a:t>
            </a:r>
            <a:r>
              <a:rPr sz="2300" dirty="0" err="1"/>
              <a:t>мира</a:t>
            </a:r>
            <a:r>
              <a:rPr sz="2300" dirty="0"/>
              <a:t> </a:t>
            </a:r>
            <a:r>
              <a:rPr sz="2300" dirty="0" err="1"/>
              <a:t>на</a:t>
            </a:r>
            <a:r>
              <a:rPr sz="2300" dirty="0"/>
              <a:t> </a:t>
            </a:r>
            <a:r>
              <a:rPr sz="2300" dirty="0" err="1"/>
              <a:t>основе</a:t>
            </a:r>
            <a:r>
              <a:rPr sz="2300" dirty="0"/>
              <a:t> </a:t>
            </a:r>
            <a:r>
              <a:rPr sz="2300" dirty="0" err="1"/>
              <a:t>опыта</a:t>
            </a:r>
            <a:r>
              <a:rPr sz="2300" dirty="0"/>
              <a:t> (</a:t>
            </a:r>
            <a:r>
              <a:rPr sz="2300" b="1" i="1" dirty="0" err="1"/>
              <a:t>аккомодация</a:t>
            </a:r>
            <a:r>
              <a:rPr sz="2300" b="1" i="1" dirty="0"/>
              <a:t> </a:t>
            </a:r>
            <a:r>
              <a:rPr sz="2300" dirty="0" err="1"/>
              <a:t>по</a:t>
            </a:r>
            <a:r>
              <a:rPr sz="2300" dirty="0"/>
              <a:t> Ж. </a:t>
            </a:r>
            <a:r>
              <a:rPr sz="2300" dirty="0" err="1"/>
              <a:t>Пиаже</a:t>
            </a:r>
            <a:r>
              <a:rPr sz="2300" dirty="0"/>
              <a:t>).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300" b="1" dirty="0"/>
              <a:t>2 </a:t>
            </a:r>
            <a:r>
              <a:rPr sz="2300" b="1" dirty="0" err="1"/>
              <a:t>этап</a:t>
            </a:r>
            <a:r>
              <a:rPr sz="2300" b="1" dirty="0"/>
              <a:t>.</a:t>
            </a:r>
            <a:r>
              <a:rPr sz="2300" dirty="0"/>
              <a:t> </a:t>
            </a:r>
            <a:r>
              <a:rPr sz="2300" dirty="0" err="1"/>
              <a:t>Целенаправленная</a:t>
            </a:r>
            <a:r>
              <a:rPr sz="2300" dirty="0"/>
              <a:t> </a:t>
            </a:r>
            <a:r>
              <a:rPr sz="2300" b="1" dirty="0" err="1"/>
              <a:t>организация</a:t>
            </a:r>
            <a:r>
              <a:rPr sz="2300" b="1" dirty="0"/>
              <a:t> </a:t>
            </a:r>
            <a:r>
              <a:rPr sz="2300" b="1" dirty="0" err="1"/>
              <a:t>опытов</a:t>
            </a:r>
            <a:r>
              <a:rPr sz="2300" b="1" dirty="0"/>
              <a:t> </a:t>
            </a:r>
            <a:r>
              <a:rPr sz="2300" i="1" dirty="0"/>
              <a:t>с </a:t>
            </a:r>
            <a:r>
              <a:rPr sz="2300" i="1" dirty="0" err="1"/>
              <a:t>помощью</a:t>
            </a:r>
            <a:r>
              <a:rPr sz="2300" i="1" dirty="0"/>
              <a:t> </a:t>
            </a:r>
            <a:r>
              <a:rPr sz="2300" i="1" dirty="0" err="1"/>
              <a:t>взрослого</a:t>
            </a:r>
            <a:r>
              <a:rPr sz="2300" i="1" dirty="0"/>
              <a:t> </a:t>
            </a:r>
            <a:r>
              <a:rPr sz="2300" dirty="0"/>
              <a:t>и </a:t>
            </a:r>
            <a:r>
              <a:rPr sz="2300" dirty="0" err="1"/>
              <a:t>самостоятельно</a:t>
            </a:r>
            <a:r>
              <a:rPr sz="2300" dirty="0"/>
              <a:t>.  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300" b="1" dirty="0"/>
              <a:t>3 </a:t>
            </a:r>
            <a:r>
              <a:rPr sz="2300" b="1" dirty="0" err="1"/>
              <a:t>этап</a:t>
            </a:r>
            <a:r>
              <a:rPr sz="2300" b="1" dirty="0"/>
              <a:t>.</a:t>
            </a:r>
            <a:r>
              <a:rPr sz="2300" dirty="0"/>
              <a:t> </a:t>
            </a:r>
            <a:r>
              <a:rPr sz="2300" dirty="0" err="1"/>
              <a:t>Целенаправленная</a:t>
            </a:r>
            <a:r>
              <a:rPr sz="2300" dirty="0"/>
              <a:t> </a:t>
            </a:r>
            <a:r>
              <a:rPr sz="2300" b="1" dirty="0" err="1"/>
              <a:t>организация</a:t>
            </a:r>
            <a:r>
              <a:rPr sz="2300" b="1" dirty="0"/>
              <a:t> </a:t>
            </a:r>
            <a:r>
              <a:rPr sz="2300" b="1" dirty="0" err="1"/>
              <a:t>опытов</a:t>
            </a:r>
            <a:r>
              <a:rPr sz="2300" b="1" dirty="0"/>
              <a:t> </a:t>
            </a:r>
            <a:r>
              <a:rPr sz="2300" i="1" dirty="0" err="1"/>
              <a:t>самостоятельно</a:t>
            </a:r>
            <a:r>
              <a:rPr sz="2300" dirty="0"/>
              <a:t>. </a:t>
            </a:r>
          </a:p>
        </p:txBody>
      </p:sp>
      <p:sp>
        <p:nvSpPr>
          <p:cNvPr id="384" name="Shape 384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39</a:t>
            </a:r>
          </a:p>
        </p:txBody>
      </p:sp>
      <p:pic>
        <p:nvPicPr>
          <p:cNvPr id="385" name="image76.png" descr="http://savepic.ru/1372844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5" y="2130425"/>
            <a:ext cx="2160589" cy="2432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12699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spcBef>
                <a:spcPts val="600"/>
              </a:spcBef>
              <a:defRPr sz="1800"/>
            </a:pPr>
            <a:r>
              <a:rPr lang="ru-RU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2.6. Содержание Программы должно обеспечивать … направления развития и образования детей (далее — образовательные области):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11" y="1904998"/>
            <a:ext cx="5341774" cy="46234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1800"/>
            </a:pP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Познавательное развитие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предполагает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 </a:t>
            </a:r>
            <a:r>
              <a:rPr lang="ru-RU" sz="2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</a:t>
            </a:r>
            <a:r>
              <a:rPr lang="ru-RU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первичных представлений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sz="2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170" name="Picture 2" descr="http://hameleons.com/uploads/posts/2010-08/1282162647_utyff2pmnllarq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204" y="1729574"/>
            <a:ext cx="2487139" cy="24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 idx="4294967295"/>
          </p:nvPr>
        </p:nvSpPr>
        <p:spPr>
          <a:xfrm>
            <a:off x="900113" y="333375"/>
            <a:ext cx="8243887" cy="115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400" b="1" dirty="0" err="1"/>
              <a:t>Познание</a:t>
            </a:r>
            <a:r>
              <a:rPr sz="2400" b="1" dirty="0"/>
              <a:t> </a:t>
            </a:r>
            <a:r>
              <a:rPr sz="2400" b="1" dirty="0" err="1"/>
              <a:t>предметного</a:t>
            </a:r>
            <a:r>
              <a:rPr sz="2400" b="1" dirty="0"/>
              <a:t> </a:t>
            </a:r>
            <a:r>
              <a:rPr sz="2400" b="1" dirty="0" err="1"/>
              <a:t>мира</a:t>
            </a:r>
            <a:r>
              <a:rPr sz="2400" b="1" dirty="0"/>
              <a:t> с </a:t>
            </a:r>
            <a:r>
              <a:rPr sz="2400" b="1" dirty="0" err="1"/>
              <a:t>помощью</a:t>
            </a:r>
            <a:r>
              <a:rPr sz="2400" b="1" dirty="0"/>
              <a:t> </a:t>
            </a:r>
            <a:r>
              <a:rPr sz="2400" b="1" dirty="0" err="1"/>
              <a:t>наблюдений</a:t>
            </a:r>
            <a:r>
              <a:rPr sz="2400" b="1" dirty="0"/>
              <a:t> и </a:t>
            </a:r>
            <a:r>
              <a:rPr sz="2400" b="1" dirty="0" err="1"/>
              <a:t>опытно-исследовательской</a:t>
            </a:r>
            <a:r>
              <a:rPr sz="2400" b="1" dirty="0"/>
              <a:t> </a:t>
            </a:r>
            <a:r>
              <a:rPr sz="2400" b="1" dirty="0" err="1"/>
              <a:t>деятельности</a:t>
            </a:r>
            <a:r>
              <a:rPr sz="2400" b="1" dirty="0"/>
              <a:t> </a:t>
            </a:r>
            <a:r>
              <a:rPr sz="2400" dirty="0"/>
              <a:t>(</a:t>
            </a:r>
            <a:r>
              <a:rPr sz="2400" b="1" dirty="0" err="1">
                <a:solidFill>
                  <a:srgbClr val="FF0000"/>
                </a:solidFill>
              </a:rPr>
              <a:t>мир</a:t>
            </a:r>
            <a:r>
              <a:rPr sz="2400" b="1" dirty="0">
                <a:solidFill>
                  <a:srgbClr val="FF0000"/>
                </a:solidFill>
              </a:rPr>
              <a:t> – </a:t>
            </a:r>
            <a:r>
              <a:rPr sz="2400" b="1" dirty="0" err="1">
                <a:solidFill>
                  <a:srgbClr val="FF0000"/>
                </a:solidFill>
              </a:rPr>
              <a:t>предмет</a:t>
            </a:r>
            <a:r>
              <a:rPr sz="2400" dirty="0"/>
              <a:t>)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4294967295"/>
          </p:nvPr>
        </p:nvSpPr>
        <p:spPr>
          <a:xfrm>
            <a:off x="1023937" y="1551781"/>
            <a:ext cx="7662863" cy="4824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77500" lnSpcReduction="20000"/>
          </a:bodyPr>
          <a:lstStyle/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endParaRPr lang="ru-RU" sz="2400" b="1" dirty="0" smtClean="0"/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400" b="1" dirty="0" smtClean="0"/>
              <a:t>1 </a:t>
            </a:r>
            <a:r>
              <a:rPr sz="2400" b="1" dirty="0" err="1"/>
              <a:t>этап</a:t>
            </a:r>
            <a:r>
              <a:rPr sz="2400" dirty="0"/>
              <a:t>. </a:t>
            </a:r>
            <a:r>
              <a:rPr sz="2400" b="1" dirty="0" err="1"/>
              <a:t>Наблюдение</a:t>
            </a:r>
            <a:r>
              <a:rPr sz="2400" dirty="0"/>
              <a:t> </a:t>
            </a:r>
            <a:r>
              <a:rPr lang="ru-RU" sz="2400" dirty="0" smtClean="0"/>
              <a:t>за </a:t>
            </a:r>
            <a:r>
              <a:rPr sz="2400" dirty="0" err="1" smtClean="0"/>
              <a:t>окружающ</a:t>
            </a:r>
            <a:r>
              <a:rPr lang="ru-RU" sz="2400" dirty="0" smtClean="0"/>
              <a:t>им</a:t>
            </a:r>
            <a:r>
              <a:rPr sz="2400" dirty="0" smtClean="0"/>
              <a:t> </a:t>
            </a:r>
            <a:r>
              <a:rPr sz="2400" dirty="0" err="1" smtClean="0"/>
              <a:t>мир</a:t>
            </a:r>
            <a:r>
              <a:rPr lang="ru-RU" sz="2400" dirty="0" smtClean="0"/>
              <a:t>ом</a:t>
            </a:r>
            <a:r>
              <a:rPr sz="2400" dirty="0" smtClean="0"/>
              <a:t> </a:t>
            </a:r>
            <a:r>
              <a:rPr sz="2400" dirty="0"/>
              <a:t>и </a:t>
            </a:r>
            <a:r>
              <a:rPr sz="2400" b="1" dirty="0" err="1"/>
              <a:t>формулирование</a:t>
            </a:r>
            <a:r>
              <a:rPr sz="2400" dirty="0"/>
              <a:t> </a:t>
            </a:r>
            <a:r>
              <a:rPr sz="2400" dirty="0" err="1"/>
              <a:t>первичных</a:t>
            </a:r>
            <a:r>
              <a:rPr sz="2400" dirty="0"/>
              <a:t> </a:t>
            </a:r>
            <a:r>
              <a:rPr sz="2400" b="1" dirty="0" err="1"/>
              <a:t>выводов</a:t>
            </a:r>
            <a:r>
              <a:rPr sz="2400" dirty="0"/>
              <a:t> о </a:t>
            </a:r>
            <a:r>
              <a:rPr sz="2400" dirty="0" err="1"/>
              <a:t>его</a:t>
            </a:r>
            <a:r>
              <a:rPr sz="2400" dirty="0"/>
              <a:t> </a:t>
            </a:r>
            <a:r>
              <a:rPr sz="2400" dirty="0" err="1"/>
              <a:t>устройстве</a:t>
            </a:r>
            <a:r>
              <a:rPr sz="2400" dirty="0"/>
              <a:t> (</a:t>
            </a:r>
            <a:r>
              <a:rPr sz="2400" i="1" dirty="0" err="1"/>
              <a:t>схем</a:t>
            </a:r>
            <a:r>
              <a:rPr sz="2400" dirty="0"/>
              <a:t> в </a:t>
            </a:r>
            <a:r>
              <a:rPr sz="2400" dirty="0" err="1"/>
              <a:t>терминологии</a:t>
            </a:r>
            <a:r>
              <a:rPr sz="2400" dirty="0"/>
              <a:t> </a:t>
            </a:r>
            <a:r>
              <a:rPr sz="2400" dirty="0" err="1"/>
              <a:t>Пиаже</a:t>
            </a:r>
            <a:r>
              <a:rPr sz="2400" dirty="0"/>
              <a:t>)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основе</a:t>
            </a:r>
            <a:r>
              <a:rPr sz="2400" dirty="0"/>
              <a:t> </a:t>
            </a:r>
            <a:r>
              <a:rPr sz="2400" dirty="0" err="1"/>
              <a:t>анализа</a:t>
            </a:r>
            <a:r>
              <a:rPr sz="2400" dirty="0"/>
              <a:t> </a:t>
            </a:r>
            <a:r>
              <a:rPr sz="2400" dirty="0" err="1"/>
              <a:t>своего</a:t>
            </a:r>
            <a:r>
              <a:rPr sz="2400" dirty="0"/>
              <a:t> </a:t>
            </a:r>
            <a:r>
              <a:rPr sz="2400" dirty="0" err="1"/>
              <a:t>опыта</a:t>
            </a:r>
            <a:r>
              <a:rPr sz="2400" dirty="0"/>
              <a:t>. </a:t>
            </a:r>
            <a:r>
              <a:rPr sz="2400" dirty="0" err="1"/>
              <a:t>Корректировка</a:t>
            </a:r>
            <a:r>
              <a:rPr sz="2400" dirty="0"/>
              <a:t> </a:t>
            </a:r>
            <a:r>
              <a:rPr sz="2400" dirty="0" err="1"/>
              <a:t>первичных</a:t>
            </a:r>
            <a:r>
              <a:rPr sz="2400" dirty="0"/>
              <a:t> </a:t>
            </a:r>
            <a:r>
              <a:rPr sz="2400" dirty="0" err="1"/>
              <a:t>выводов</a:t>
            </a:r>
            <a:r>
              <a:rPr sz="2400" dirty="0"/>
              <a:t> </a:t>
            </a:r>
            <a:r>
              <a:rPr sz="2400" dirty="0" err="1"/>
              <a:t>об</a:t>
            </a:r>
            <a:r>
              <a:rPr sz="2400" dirty="0"/>
              <a:t> </a:t>
            </a:r>
            <a:r>
              <a:rPr sz="2400" dirty="0" err="1"/>
              <a:t>устройстве</a:t>
            </a:r>
            <a:r>
              <a:rPr sz="2400" dirty="0"/>
              <a:t> </a:t>
            </a:r>
            <a:r>
              <a:rPr sz="2400" dirty="0" err="1"/>
              <a:t>окружающего</a:t>
            </a:r>
            <a:r>
              <a:rPr sz="2400" dirty="0"/>
              <a:t> </a:t>
            </a:r>
            <a:r>
              <a:rPr sz="2400" dirty="0" err="1"/>
              <a:t>мира</a:t>
            </a:r>
            <a:r>
              <a:rPr sz="2400" dirty="0"/>
              <a:t> 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основе</a:t>
            </a:r>
            <a:r>
              <a:rPr sz="2400" dirty="0"/>
              <a:t> </a:t>
            </a:r>
            <a:r>
              <a:rPr sz="2400" dirty="0" err="1"/>
              <a:t>опыта</a:t>
            </a:r>
            <a:r>
              <a:rPr sz="2400" dirty="0"/>
              <a:t> (</a:t>
            </a:r>
            <a:r>
              <a:rPr sz="2400" i="1" dirty="0" err="1"/>
              <a:t>аккомодация</a:t>
            </a:r>
            <a:r>
              <a:rPr sz="2400" dirty="0"/>
              <a:t> </a:t>
            </a:r>
            <a:r>
              <a:rPr sz="2400" dirty="0" err="1"/>
              <a:t>по</a:t>
            </a:r>
            <a:r>
              <a:rPr sz="2400" dirty="0"/>
              <a:t> Ж. </a:t>
            </a:r>
            <a:r>
              <a:rPr sz="2400" dirty="0" err="1"/>
              <a:t>Пиаже</a:t>
            </a:r>
            <a:r>
              <a:rPr sz="2400" dirty="0" smtClean="0"/>
              <a:t>).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sym typeface="Helvetica Neue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sym typeface="Helvetica Neue"/>
              </a:rPr>
              <a:t>7-й </a:t>
            </a:r>
            <a:r>
              <a:rPr lang="ru-RU" sz="2400" b="1" dirty="0">
                <a:solidFill>
                  <a:srgbClr val="002060"/>
                </a:solidFill>
                <a:sym typeface="Helvetica Neue"/>
              </a:rPr>
              <a:t>целевой ориентир </a:t>
            </a:r>
            <a:r>
              <a:rPr lang="ru-RU" sz="2400" b="1" dirty="0" smtClean="0">
                <a:solidFill>
                  <a:srgbClr val="002060"/>
                </a:solidFill>
                <a:sym typeface="Helvetica Neue"/>
              </a:rPr>
              <a:t>(ФГОС ДО)</a:t>
            </a:r>
            <a:endParaRPr lang="ru-RU" sz="2400" b="1" dirty="0">
              <a:solidFill>
                <a:srgbClr val="002060"/>
              </a:solidFill>
              <a:sym typeface="Helvetica Neue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sym typeface="Helvetica Neue"/>
              </a:rPr>
              <a:t>Ребенок </a:t>
            </a:r>
            <a:r>
              <a:rPr lang="ru-RU" sz="2400" dirty="0">
                <a:solidFill>
                  <a:srgbClr val="002060"/>
                </a:solidFill>
                <a:sym typeface="Helvetica Neue"/>
              </a:rPr>
              <a:t>проявляет </a:t>
            </a:r>
            <a:r>
              <a:rPr lang="ru-RU" sz="2400" b="1" dirty="0">
                <a:solidFill>
                  <a:srgbClr val="002060"/>
                </a:solidFill>
                <a:sym typeface="Helvetica Neue"/>
              </a:rPr>
              <a:t>любознательность</a:t>
            </a:r>
            <a:r>
              <a:rPr lang="ru-RU" sz="2400" dirty="0">
                <a:solidFill>
                  <a:srgbClr val="002060"/>
                </a:solidFill>
                <a:sym typeface="Helvetica Neue"/>
              </a:rPr>
              <a:t>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</a:t>
            </a:r>
            <a:r>
              <a:rPr lang="ru-RU" sz="2400" dirty="0" smtClean="0">
                <a:solidFill>
                  <a:srgbClr val="002060"/>
                </a:solidFill>
                <a:sym typeface="Helvetica Neue"/>
              </a:rPr>
              <a:t>экспериментировать. </a:t>
            </a:r>
            <a:endParaRPr lang="ru-RU" sz="2400" dirty="0">
              <a:solidFill>
                <a:srgbClr val="002060"/>
              </a:solidFill>
              <a:sym typeface="Helvetica Neue"/>
            </a:endParaRPr>
          </a:p>
          <a:p>
            <a:pPr marL="0" indent="0" algn="just">
              <a:buNone/>
            </a:pPr>
            <a:endParaRPr lang="ru-RU" sz="2400" kern="1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kern="1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b="1" kern="1200" dirty="0">
                <a:solidFill>
                  <a:schemeClr val="tx1"/>
                </a:solidFill>
              </a:rPr>
              <a:t>умений </a:t>
            </a:r>
            <a:r>
              <a:rPr lang="ru-RU" sz="2400" b="1" kern="1200" dirty="0" smtClean="0">
                <a:solidFill>
                  <a:schemeClr val="tx1"/>
                </a:solidFill>
              </a:rPr>
              <a:t>(</a:t>
            </a:r>
            <a:r>
              <a:rPr lang="ru-RU" sz="2400" b="1" kern="1200" dirty="0">
                <a:solidFill>
                  <a:schemeClr val="tx1"/>
                </a:solidFill>
              </a:rPr>
              <a:t>О</a:t>
            </a:r>
            <a:r>
              <a:rPr lang="ru-RU" sz="2400" b="1" kern="1200" dirty="0" smtClean="0">
                <a:solidFill>
                  <a:schemeClr val="tx1"/>
                </a:solidFill>
              </a:rPr>
              <a:t>ОП </a:t>
            </a:r>
            <a:r>
              <a:rPr lang="ru-RU" sz="2400" b="1" kern="1200" dirty="0">
                <a:solidFill>
                  <a:schemeClr val="tx1"/>
                </a:solidFill>
              </a:rPr>
              <a:t>«Детский сад 2100</a:t>
            </a:r>
            <a:r>
              <a:rPr lang="ru-RU" sz="2400" b="1" kern="1200" dirty="0" smtClean="0">
                <a:solidFill>
                  <a:schemeClr val="tx1"/>
                </a:solidFill>
              </a:rPr>
              <a:t>»)</a:t>
            </a:r>
          </a:p>
          <a:p>
            <a:pPr marL="0" indent="0" algn="just">
              <a:buNone/>
            </a:pPr>
            <a:r>
              <a:rPr lang="ru-RU" sz="2400" dirty="0" smtClean="0">
                <a:sym typeface="Helvetica Neue"/>
              </a:rPr>
              <a:t>Ребёнок</a:t>
            </a:r>
            <a:r>
              <a:rPr lang="ru-RU" sz="2400" b="1" dirty="0" smtClean="0">
                <a:sym typeface="Helvetica Neue"/>
              </a:rPr>
              <a:t> </a:t>
            </a:r>
            <a:r>
              <a:rPr lang="ru-RU" sz="2400" dirty="0">
                <a:sym typeface="Helvetica Neue"/>
              </a:rPr>
              <a:t>учится </a:t>
            </a:r>
            <a:r>
              <a:rPr lang="ru-RU" sz="2400" b="1" dirty="0" smtClean="0">
                <a:sym typeface="Helvetica Neue"/>
              </a:rPr>
              <a:t>наблюдать, сравнивать, формулировать элементарные умозаключения</a:t>
            </a:r>
            <a:r>
              <a:rPr lang="ru-RU" sz="2400" dirty="0" smtClean="0">
                <a:sym typeface="Helvetica Neue"/>
              </a:rPr>
              <a:t>, корректировать умозаключения на основе своего личного опыта. </a:t>
            </a:r>
            <a:endParaRPr lang="ru-RU" sz="2400" dirty="0">
              <a:sym typeface="Helvetica Neue"/>
            </a:endParaRPr>
          </a:p>
          <a:p>
            <a:pPr marL="0" indent="0">
              <a:buNone/>
            </a:pP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814483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body" idx="4294967295"/>
          </p:nvPr>
        </p:nvSpPr>
        <p:spPr>
          <a:xfrm>
            <a:off x="323528" y="891721"/>
            <a:ext cx="8363272" cy="198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0" indent="0" algn="ctr">
              <a:buNone/>
            </a:pPr>
            <a:r>
              <a:rPr lang="ru-RU" sz="2400" kern="1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kern="1200" dirty="0">
                <a:solidFill>
                  <a:schemeClr val="tx1"/>
                </a:solidFill>
              </a:rPr>
              <a:t>умений (из </a:t>
            </a:r>
            <a:r>
              <a:rPr lang="ru-RU" sz="2400" kern="1200" dirty="0" smtClean="0">
                <a:solidFill>
                  <a:schemeClr val="tx1"/>
                </a:solidFill>
              </a:rPr>
              <a:t>ООП </a:t>
            </a:r>
            <a:r>
              <a:rPr lang="ru-RU" sz="2400" kern="1200" dirty="0">
                <a:solidFill>
                  <a:schemeClr val="tx1"/>
                </a:solidFill>
              </a:rPr>
              <a:t>«Детский сад 2100</a:t>
            </a:r>
            <a:r>
              <a:rPr lang="ru-RU" sz="2400" kern="1200" dirty="0" smtClean="0">
                <a:solidFill>
                  <a:schemeClr val="tx1"/>
                </a:solidFill>
              </a:rPr>
              <a:t>»). </a:t>
            </a:r>
          </a:p>
          <a:p>
            <a:pPr marL="0" indent="0" algn="ctr">
              <a:buNone/>
            </a:pPr>
            <a:r>
              <a:rPr lang="ru-RU" sz="2400" dirty="0" smtClean="0">
                <a:sym typeface="Helvetica Neue"/>
              </a:rPr>
              <a:t>Ребёнок</a:t>
            </a:r>
            <a:r>
              <a:rPr lang="ru-RU" sz="2400" b="1" dirty="0" smtClean="0">
                <a:sym typeface="Helvetica Neue"/>
              </a:rPr>
              <a:t> </a:t>
            </a:r>
            <a:r>
              <a:rPr lang="ru-RU" sz="2400" dirty="0">
                <a:sym typeface="Helvetica Neue"/>
              </a:rPr>
              <a:t>учится </a:t>
            </a:r>
            <a:r>
              <a:rPr lang="ru-RU" sz="2400" b="1" dirty="0" smtClean="0">
                <a:sym typeface="Helvetica Neue"/>
              </a:rPr>
              <a:t>наблюдать, сравнивать, формулировать элементарные умозаключения</a:t>
            </a:r>
            <a:r>
              <a:rPr lang="ru-RU" sz="2400" dirty="0" smtClean="0">
                <a:sym typeface="Helvetica Neue"/>
              </a:rPr>
              <a:t>, корректировать умозаключения на основе своего личного опыта. </a:t>
            </a:r>
            <a:endParaRPr lang="ru-RU" sz="2400" dirty="0">
              <a:sym typeface="Helvetica Neue"/>
            </a:endParaRPr>
          </a:p>
          <a:p>
            <a:pPr marL="0" indent="0" algn="ctr">
              <a:buNone/>
            </a:pPr>
            <a:endParaRPr sz="2300" dirty="0"/>
          </a:p>
        </p:txBody>
      </p:sp>
      <p:sp>
        <p:nvSpPr>
          <p:cNvPr id="384" name="Shape 384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944" y="3140968"/>
            <a:ext cx="4964784" cy="280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1040" y="2740863"/>
            <a:ext cx="94192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4-5 лет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39399" cy="30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031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82"/>
          <p:cNvSpPr txBox="1">
            <a:spLocks/>
          </p:cNvSpPr>
          <p:nvPr/>
        </p:nvSpPr>
        <p:spPr>
          <a:xfrm>
            <a:off x="755576" y="357659"/>
            <a:ext cx="8243887" cy="115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lang="ru-RU" sz="2400" b="1" smtClean="0"/>
              <a:t>Познание предметного мира с помощью наблюдений и опытно-исследовательской деятельности </a:t>
            </a:r>
            <a:r>
              <a:rPr lang="ru-RU" sz="2400" smtClean="0"/>
              <a:t>(</a:t>
            </a:r>
            <a:r>
              <a:rPr lang="ru-RU" sz="2400" b="1" smtClean="0">
                <a:solidFill>
                  <a:srgbClr val="FF0000"/>
                </a:solidFill>
              </a:rPr>
              <a:t>мир – предмет</a:t>
            </a:r>
            <a:r>
              <a:rPr lang="ru-RU" sz="2400" smtClean="0"/>
              <a:t>)</a:t>
            </a:r>
            <a:endParaRPr lang="ru-RU" sz="2400" dirty="0"/>
          </a:p>
        </p:txBody>
      </p:sp>
      <p:sp>
        <p:nvSpPr>
          <p:cNvPr id="3" name="Shape 383"/>
          <p:cNvSpPr txBox="1">
            <a:spLocks/>
          </p:cNvSpPr>
          <p:nvPr/>
        </p:nvSpPr>
        <p:spPr>
          <a:xfrm>
            <a:off x="179512" y="1509068"/>
            <a:ext cx="7992888" cy="4797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lang="ru-RU" sz="2300" b="1" dirty="0"/>
              <a:t>3 этап.</a:t>
            </a:r>
            <a:r>
              <a:rPr lang="ru-RU" sz="2300" dirty="0"/>
              <a:t> Целенаправленная </a:t>
            </a:r>
            <a:r>
              <a:rPr lang="ru-RU" sz="2300" b="1" dirty="0"/>
              <a:t>организация опытов </a:t>
            </a:r>
            <a:r>
              <a:rPr lang="ru-RU" sz="2300" i="1" dirty="0"/>
              <a:t>самостоятельно</a:t>
            </a:r>
            <a:r>
              <a:rPr lang="ru-RU" sz="2300" dirty="0"/>
              <a:t>. </a:t>
            </a:r>
          </a:p>
        </p:txBody>
      </p:sp>
      <p:sp>
        <p:nvSpPr>
          <p:cNvPr id="4" name="Shape 383"/>
          <p:cNvSpPr txBox="1">
            <a:spLocks/>
          </p:cNvSpPr>
          <p:nvPr/>
        </p:nvSpPr>
        <p:spPr>
          <a:xfrm>
            <a:off x="386711" y="2390677"/>
            <a:ext cx="7662589" cy="391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ru-RU" sz="2400" b="1" dirty="0" smtClean="0">
                <a:solidFill>
                  <a:srgbClr val="002060"/>
                </a:solidFill>
                <a:sym typeface="Helvetica Neue"/>
              </a:rPr>
              <a:t>7-й целевой ориентир (ФГОС ДО)</a:t>
            </a:r>
            <a:endParaRPr lang="ru-RU" sz="2400" b="1" dirty="0">
              <a:solidFill>
                <a:srgbClr val="002060"/>
              </a:solidFill>
              <a:sym typeface="Helvetica Neue"/>
            </a:endParaRPr>
          </a:p>
          <a:p>
            <a:pPr marL="0" indent="0" algn="just">
              <a:buFont typeface="Arial"/>
              <a:buNone/>
            </a:pPr>
            <a:r>
              <a:rPr lang="ru-RU" sz="2400" dirty="0" smtClean="0">
                <a:solidFill>
                  <a:srgbClr val="002060"/>
                </a:solidFill>
                <a:sym typeface="Helvetica Neue"/>
              </a:rPr>
              <a:t>Ребенок проявляет </a:t>
            </a:r>
            <a:r>
              <a:rPr lang="ru-RU" sz="2400" b="1" dirty="0" smtClean="0">
                <a:solidFill>
                  <a:srgbClr val="002060"/>
                </a:solidFill>
                <a:sym typeface="Helvetica Neue"/>
              </a:rPr>
              <a:t>любознательность</a:t>
            </a:r>
            <a:r>
              <a:rPr lang="ru-RU" sz="2400" dirty="0" smtClean="0">
                <a:solidFill>
                  <a:srgbClr val="002060"/>
                </a:solidFill>
                <a:sym typeface="Helvetica Neue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sym typeface="Helvetica Neue"/>
              </a:rPr>
              <a:t>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</a:t>
            </a:r>
          </a:p>
          <a:p>
            <a:pPr marL="0" marR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1200" dirty="0" smtClean="0">
              <a:solidFill>
                <a:schemeClr val="tx1"/>
              </a:solidFill>
            </a:endParaRPr>
          </a:p>
          <a:p>
            <a:pPr marL="0" marR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 smtClean="0">
                <a:solidFill>
                  <a:schemeClr val="tx1"/>
                </a:solidFill>
              </a:rPr>
              <a:t>Формирование умений (ООП «Детский сад 2100»)</a:t>
            </a:r>
          </a:p>
          <a:p>
            <a:pPr marL="0" marR="0" indent="0" algn="just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ym typeface="Helvetica Neue"/>
              </a:rPr>
              <a:t>Ребёнок умеет</a:t>
            </a:r>
            <a:r>
              <a:rPr lang="ru-RU" sz="2400" dirty="0" smtClean="0">
                <a:sym typeface="Helvetica Neue"/>
              </a:rPr>
              <a:t> </a:t>
            </a:r>
            <a:r>
              <a:rPr lang="ru-RU" sz="2400" dirty="0">
                <a:sym typeface="Helvetica Neue"/>
              </a:rPr>
              <a:t>планировать </a:t>
            </a:r>
            <a:r>
              <a:rPr lang="ru-RU" sz="2400" b="1" dirty="0">
                <a:sym typeface="Helvetica Neue"/>
              </a:rPr>
              <a:t>вместе со взрослым</a:t>
            </a:r>
            <a:r>
              <a:rPr lang="ru-RU" sz="2400" dirty="0">
                <a:sym typeface="Helvetica Neue"/>
              </a:rPr>
              <a:t> и проводить </a:t>
            </a:r>
            <a:r>
              <a:rPr lang="ru-RU" sz="2400" i="1" dirty="0">
                <a:sym typeface="Helvetica Neue"/>
              </a:rPr>
              <a:t>простейшие исследования </a:t>
            </a:r>
            <a:r>
              <a:rPr lang="ru-RU" sz="2400" i="1" dirty="0" smtClean="0">
                <a:sym typeface="Helvetica Neue"/>
              </a:rPr>
              <a:t>по предложенной </a:t>
            </a:r>
            <a:r>
              <a:rPr lang="ru-RU" sz="2400" i="1" dirty="0">
                <a:sym typeface="Helvetica Neue"/>
              </a:rPr>
              <a:t>или самостоятельно </a:t>
            </a:r>
            <a:r>
              <a:rPr lang="ru-RU" sz="2400" i="1" dirty="0" smtClean="0">
                <a:sym typeface="Helvetica Neue"/>
              </a:rPr>
              <a:t>поставленной задаче, </a:t>
            </a:r>
            <a:r>
              <a:rPr lang="ru-RU" sz="2400" i="1" dirty="0">
                <a:sym typeface="Helvetica Neue"/>
              </a:rPr>
              <a:t>оценивать результаты</a:t>
            </a:r>
            <a:r>
              <a:rPr lang="ru-RU" sz="2400" dirty="0" smtClean="0">
                <a:sym typeface="Helvetica Neue"/>
              </a:rPr>
              <a:t>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85028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83"/>
          <p:cNvSpPr txBox="1">
            <a:spLocks/>
          </p:cNvSpPr>
          <p:nvPr/>
        </p:nvSpPr>
        <p:spPr>
          <a:xfrm>
            <a:off x="179512" y="980728"/>
            <a:ext cx="9144000" cy="19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000" kern="1200" dirty="0" smtClean="0">
                <a:solidFill>
                  <a:schemeClr val="tx1"/>
                </a:solidFill>
              </a:rPr>
              <a:t>Формирование умений (</a:t>
            </a:r>
            <a:r>
              <a:rPr lang="ru-RU" sz="2000" kern="1200" dirty="0">
                <a:solidFill>
                  <a:schemeClr val="tx1"/>
                </a:solidFill>
              </a:rPr>
              <a:t>О</a:t>
            </a:r>
            <a:r>
              <a:rPr lang="ru-RU" sz="2000" kern="1200" dirty="0" smtClean="0">
                <a:solidFill>
                  <a:schemeClr val="tx1"/>
                </a:solidFill>
              </a:rPr>
              <a:t>ОП «Детский сад 2100»)</a:t>
            </a:r>
          </a:p>
          <a:p>
            <a:pPr marL="0" indent="0">
              <a:buFont typeface="Arial"/>
              <a:buNone/>
            </a:pPr>
            <a:r>
              <a:rPr lang="ru-RU" sz="2000" kern="12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ym typeface="Helvetica Neue"/>
              </a:rPr>
              <a:t>Ребенок умеет</a:t>
            </a:r>
            <a:r>
              <a:rPr lang="ru-RU" sz="2000" dirty="0" smtClean="0">
                <a:sym typeface="Helvetica Neue"/>
              </a:rPr>
              <a:t> </a:t>
            </a:r>
            <a:r>
              <a:rPr lang="ru-RU" sz="2000" dirty="0">
                <a:sym typeface="Helvetica Neue"/>
              </a:rPr>
              <a:t>планировать </a:t>
            </a:r>
            <a:r>
              <a:rPr lang="ru-RU" sz="2000" b="1" dirty="0">
                <a:sym typeface="Helvetica Neue"/>
              </a:rPr>
              <a:t>вместе со взрослым</a:t>
            </a:r>
            <a:r>
              <a:rPr lang="ru-RU" sz="2000" dirty="0">
                <a:sym typeface="Helvetica Neue"/>
              </a:rPr>
              <a:t> и проводить </a:t>
            </a:r>
            <a:r>
              <a:rPr lang="ru-RU" sz="2000" i="1" dirty="0">
                <a:sym typeface="Helvetica Neue"/>
              </a:rPr>
              <a:t>простейшие исследования </a:t>
            </a:r>
            <a:r>
              <a:rPr lang="ru-RU" sz="2000" i="1" dirty="0" smtClean="0">
                <a:sym typeface="Helvetica Neue"/>
              </a:rPr>
              <a:t>по предложенной  </a:t>
            </a:r>
            <a:r>
              <a:rPr lang="ru-RU" sz="2000" i="1" dirty="0">
                <a:sym typeface="Helvetica Neue"/>
              </a:rPr>
              <a:t>или самостоятельно </a:t>
            </a:r>
            <a:r>
              <a:rPr lang="ru-RU" sz="2000" i="1" dirty="0" smtClean="0">
                <a:sym typeface="Helvetica Neue"/>
              </a:rPr>
              <a:t>поставленной задаче,  </a:t>
            </a:r>
            <a:r>
              <a:rPr lang="ru-RU" sz="2000" i="1" dirty="0">
                <a:sym typeface="Helvetica Neue"/>
              </a:rPr>
              <a:t>оценивать результаты</a:t>
            </a:r>
            <a:r>
              <a:rPr lang="ru-RU" sz="2000" dirty="0">
                <a:sym typeface="Helvetica Neue"/>
              </a:rPr>
              <a:t>.</a:t>
            </a:r>
          </a:p>
          <a:p>
            <a:pPr marL="0" indent="0">
              <a:buFont typeface="Arial"/>
              <a:buNone/>
            </a:pPr>
            <a:endParaRPr lang="ru-RU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54927"/>
            <a:ext cx="5057567" cy="421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2679305"/>
            <a:ext cx="3170095" cy="1015659"/>
          </a:xfrm>
          <a:prstGeom prst="rect">
            <a:avLst/>
          </a:prstGeom>
          <a:solidFill>
            <a:srgbClr val="FFCC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Придумай опыт и докажи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своё предположение.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</a:rPr>
              <a:t>(6-7 лет)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38822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 idx="4294967295"/>
          </p:nvPr>
        </p:nvSpPr>
        <p:spPr>
          <a:xfrm>
            <a:off x="900113" y="476250"/>
            <a:ext cx="8243887" cy="67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200" b="1"/>
              <a:t>Познание мира в игре</a:t>
            </a:r>
            <a:r>
              <a:rPr sz="3200"/>
              <a:t> (</a:t>
            </a:r>
            <a:r>
              <a:rPr sz="3200" b="1">
                <a:solidFill>
                  <a:srgbClr val="FF0000"/>
                </a:solidFill>
              </a:rPr>
              <a:t>мир – игра</a:t>
            </a:r>
            <a:r>
              <a:rPr sz="3200"/>
              <a:t>)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4294967295"/>
          </p:nvPr>
        </p:nvSpPr>
        <p:spPr>
          <a:xfrm>
            <a:off x="683418" y="1268413"/>
            <a:ext cx="6192838" cy="468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400" b="1" dirty="0"/>
              <a:t>1 </a:t>
            </a:r>
            <a:r>
              <a:rPr sz="2400" b="1" dirty="0" err="1"/>
              <a:t>этап</a:t>
            </a:r>
            <a:r>
              <a:rPr sz="2400" dirty="0"/>
              <a:t>. </a:t>
            </a:r>
            <a:r>
              <a:rPr sz="2400" b="1" dirty="0" err="1"/>
              <a:t>Знакомство</a:t>
            </a:r>
            <a:r>
              <a:rPr sz="2400" dirty="0"/>
              <a:t> с </a:t>
            </a:r>
            <a:r>
              <a:rPr sz="2400" dirty="0" err="1"/>
              <a:t>элементарными</a:t>
            </a:r>
            <a:r>
              <a:rPr sz="2400" dirty="0"/>
              <a:t> </a:t>
            </a:r>
            <a:r>
              <a:rPr sz="2400" b="1" dirty="0" err="1"/>
              <a:t>приемами</a:t>
            </a:r>
            <a:r>
              <a:rPr sz="2400" dirty="0"/>
              <a:t> </a:t>
            </a:r>
            <a:r>
              <a:rPr sz="2400" b="1" dirty="0" err="1"/>
              <a:t>игры</a:t>
            </a:r>
            <a:r>
              <a:rPr sz="2400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способа</a:t>
            </a:r>
            <a:r>
              <a:rPr sz="2400" dirty="0"/>
              <a:t> </a:t>
            </a:r>
            <a:r>
              <a:rPr sz="2400" dirty="0" err="1"/>
              <a:t>познания</a:t>
            </a:r>
            <a:r>
              <a:rPr sz="2400" dirty="0"/>
              <a:t> </a:t>
            </a:r>
            <a:r>
              <a:rPr sz="2400" dirty="0" err="1"/>
              <a:t>окружающего</a:t>
            </a:r>
            <a:r>
              <a:rPr sz="2400" dirty="0"/>
              <a:t> </a:t>
            </a:r>
            <a:r>
              <a:rPr sz="2400" dirty="0" err="1"/>
              <a:t>мира</a:t>
            </a:r>
            <a:r>
              <a:rPr sz="2400" dirty="0"/>
              <a:t> (</a:t>
            </a:r>
            <a:r>
              <a:rPr sz="2400" dirty="0" err="1"/>
              <a:t>на</a:t>
            </a:r>
            <a:r>
              <a:rPr sz="2400" dirty="0"/>
              <a:t> </a:t>
            </a:r>
            <a:r>
              <a:rPr sz="2400" dirty="0" err="1"/>
              <a:t>примере</a:t>
            </a:r>
            <a:r>
              <a:rPr sz="2400" dirty="0"/>
              <a:t> </a:t>
            </a:r>
            <a:r>
              <a:rPr sz="2400" dirty="0" err="1"/>
              <a:t>конкретных</a:t>
            </a:r>
            <a:r>
              <a:rPr sz="2400" dirty="0"/>
              <a:t> </a:t>
            </a:r>
            <a:r>
              <a:rPr sz="2400" dirty="0" err="1"/>
              <a:t>простейших</a:t>
            </a:r>
            <a:r>
              <a:rPr sz="2400" dirty="0"/>
              <a:t> </a:t>
            </a:r>
            <a:r>
              <a:rPr sz="2400" dirty="0" err="1"/>
              <a:t>игр</a:t>
            </a:r>
            <a:r>
              <a:rPr sz="2400" dirty="0"/>
              <a:t>).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400" b="1" dirty="0"/>
              <a:t>2 </a:t>
            </a:r>
            <a:r>
              <a:rPr sz="2400" b="1" dirty="0" err="1"/>
              <a:t>этап</a:t>
            </a:r>
            <a:r>
              <a:rPr sz="2400" dirty="0"/>
              <a:t>.  </a:t>
            </a:r>
            <a:r>
              <a:rPr sz="2400" dirty="0" err="1"/>
              <a:t>Освоение</a:t>
            </a:r>
            <a:r>
              <a:rPr sz="2400" dirty="0"/>
              <a:t> </a:t>
            </a:r>
            <a:r>
              <a:rPr sz="2400" b="1" dirty="0" err="1"/>
              <a:t>практики</a:t>
            </a:r>
            <a:r>
              <a:rPr sz="2400" b="1" dirty="0"/>
              <a:t> </a:t>
            </a:r>
            <a:r>
              <a:rPr sz="2400" b="1" dirty="0" err="1"/>
              <a:t>игры</a:t>
            </a:r>
            <a:r>
              <a:rPr sz="2400" b="1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способа</a:t>
            </a:r>
            <a:r>
              <a:rPr sz="2400" dirty="0"/>
              <a:t> </a:t>
            </a:r>
            <a:r>
              <a:rPr sz="2400" dirty="0" err="1"/>
              <a:t>познания</a:t>
            </a:r>
            <a:r>
              <a:rPr sz="2400" dirty="0"/>
              <a:t> </a:t>
            </a:r>
            <a:r>
              <a:rPr sz="2400" dirty="0" err="1"/>
              <a:t>окружающего</a:t>
            </a:r>
            <a:r>
              <a:rPr sz="2400" dirty="0"/>
              <a:t> </a:t>
            </a:r>
            <a:r>
              <a:rPr sz="2400" dirty="0" err="1"/>
              <a:t>мира</a:t>
            </a:r>
            <a:r>
              <a:rPr sz="2400" dirty="0"/>
              <a:t> </a:t>
            </a:r>
            <a:r>
              <a:rPr sz="2400" dirty="0" smtClean="0"/>
              <a:t>(</a:t>
            </a:r>
            <a:r>
              <a:rPr sz="2400" dirty="0" err="1"/>
              <a:t>под</a:t>
            </a:r>
            <a:r>
              <a:rPr sz="2400" dirty="0"/>
              <a:t> </a:t>
            </a:r>
            <a:r>
              <a:rPr sz="2400" dirty="0" err="1"/>
              <a:t>руководством</a:t>
            </a:r>
            <a:r>
              <a:rPr sz="2400" dirty="0"/>
              <a:t> </a:t>
            </a:r>
            <a:r>
              <a:rPr sz="2400" dirty="0" err="1"/>
              <a:t>взрослого</a:t>
            </a:r>
            <a:r>
              <a:rPr sz="2400" dirty="0"/>
              <a:t>).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400" b="1" dirty="0"/>
              <a:t>3 </a:t>
            </a:r>
            <a:r>
              <a:rPr sz="2400" b="1" dirty="0" err="1"/>
              <a:t>этап</a:t>
            </a:r>
            <a:r>
              <a:rPr sz="2400" dirty="0"/>
              <a:t>.  </a:t>
            </a:r>
            <a:r>
              <a:rPr sz="2400" b="1" dirty="0" err="1"/>
              <a:t>Самостоятельная</a:t>
            </a:r>
            <a:r>
              <a:rPr sz="2400" b="1" dirty="0"/>
              <a:t> </a:t>
            </a:r>
            <a:r>
              <a:rPr sz="2400" b="1" dirty="0" err="1"/>
              <a:t>игра</a:t>
            </a:r>
            <a:r>
              <a:rPr sz="2400" b="1" dirty="0"/>
              <a:t> </a:t>
            </a:r>
            <a:r>
              <a:rPr sz="2400" dirty="0" err="1"/>
              <a:t>как</a:t>
            </a:r>
            <a:r>
              <a:rPr sz="2400" dirty="0"/>
              <a:t> </a:t>
            </a:r>
            <a:r>
              <a:rPr sz="2400" dirty="0" err="1"/>
              <a:t>способ</a:t>
            </a:r>
            <a:r>
              <a:rPr sz="2400" dirty="0"/>
              <a:t> </a:t>
            </a:r>
            <a:r>
              <a:rPr sz="2400" dirty="0" err="1"/>
              <a:t>познания</a:t>
            </a:r>
            <a:r>
              <a:rPr sz="2400" dirty="0"/>
              <a:t> </a:t>
            </a:r>
            <a:r>
              <a:rPr sz="2400" dirty="0" err="1"/>
              <a:t>окружающего</a:t>
            </a:r>
            <a:r>
              <a:rPr sz="2400" dirty="0"/>
              <a:t> </a:t>
            </a:r>
            <a:r>
              <a:rPr sz="2400" dirty="0" err="1"/>
              <a:t>мира</a:t>
            </a:r>
            <a:r>
              <a:rPr sz="2400" dirty="0"/>
              <a:t>: </a:t>
            </a:r>
            <a:r>
              <a:rPr sz="2400" dirty="0" err="1"/>
              <a:t>выбор</a:t>
            </a:r>
            <a:r>
              <a:rPr sz="2400" dirty="0"/>
              <a:t> </a:t>
            </a:r>
            <a:r>
              <a:rPr sz="2400" dirty="0" err="1"/>
              <a:t>игры</a:t>
            </a:r>
            <a:r>
              <a:rPr sz="2400" dirty="0"/>
              <a:t>, </a:t>
            </a:r>
            <a:r>
              <a:rPr sz="2400" dirty="0" err="1"/>
              <a:t>актуализация</a:t>
            </a:r>
            <a:r>
              <a:rPr sz="2400" dirty="0"/>
              <a:t> </a:t>
            </a:r>
            <a:r>
              <a:rPr sz="2400" dirty="0" err="1"/>
              <a:t>или</a:t>
            </a:r>
            <a:r>
              <a:rPr sz="2400" dirty="0"/>
              <a:t> </a:t>
            </a:r>
            <a:r>
              <a:rPr sz="2400" dirty="0" err="1"/>
              <a:t>установление</a:t>
            </a:r>
            <a:r>
              <a:rPr sz="2400" dirty="0"/>
              <a:t> </a:t>
            </a:r>
            <a:r>
              <a:rPr sz="2400" dirty="0" err="1"/>
              <a:t>правил</a:t>
            </a:r>
            <a:r>
              <a:rPr sz="2400" dirty="0"/>
              <a:t>, </a:t>
            </a:r>
            <a:r>
              <a:rPr sz="2400" dirty="0" err="1"/>
              <a:t>выбор</a:t>
            </a:r>
            <a:r>
              <a:rPr sz="2400" dirty="0"/>
              <a:t> </a:t>
            </a:r>
            <a:r>
              <a:rPr sz="2400" dirty="0" err="1"/>
              <a:t>сюжетов</a:t>
            </a:r>
            <a:r>
              <a:rPr sz="2400" dirty="0"/>
              <a:t> и </a:t>
            </a:r>
            <a:r>
              <a:rPr sz="2400" dirty="0" err="1"/>
              <a:t>ролей</a:t>
            </a:r>
            <a:r>
              <a:rPr sz="2400" dirty="0"/>
              <a:t> в </a:t>
            </a:r>
            <a:r>
              <a:rPr sz="2400" dirty="0" err="1" smtClean="0"/>
              <a:t>сюжетно</a:t>
            </a:r>
            <a:r>
              <a:rPr lang="ru-RU" sz="2400" dirty="0"/>
              <a:t>-</a:t>
            </a:r>
            <a:r>
              <a:rPr sz="2400" dirty="0" err="1" smtClean="0"/>
              <a:t>ролевой</a:t>
            </a:r>
            <a:r>
              <a:rPr sz="2400" dirty="0" smtClean="0"/>
              <a:t> </a:t>
            </a:r>
            <a:r>
              <a:rPr sz="2400" dirty="0" err="1"/>
              <a:t>игре</a:t>
            </a:r>
            <a:r>
              <a:rPr sz="2400" dirty="0"/>
              <a:t>, </a:t>
            </a:r>
            <a:r>
              <a:rPr sz="2400" dirty="0" err="1"/>
              <a:t>изобретение</a:t>
            </a:r>
            <a:r>
              <a:rPr sz="2400" dirty="0"/>
              <a:t> </a:t>
            </a:r>
            <a:r>
              <a:rPr sz="2400" dirty="0" err="1"/>
              <a:t>игр</a:t>
            </a:r>
            <a:r>
              <a:rPr sz="2400" dirty="0"/>
              <a:t>. </a:t>
            </a:r>
          </a:p>
        </p:txBody>
      </p:sp>
      <p:sp>
        <p:nvSpPr>
          <p:cNvPr id="389" name="Shape 389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40</a:t>
            </a:r>
          </a:p>
        </p:txBody>
      </p:sp>
      <p:pic>
        <p:nvPicPr>
          <p:cNvPr id="391" name="image78.jpeg" descr="https://encrypted-tbn0.gstatic.com/images?q=tbn:ANd9GcTukA9b2bC98Vhig65YxEywB47C_ASR4V5kINGH4-wGgdRWfVl-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0" y="3860800"/>
            <a:ext cx="1871664" cy="1873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 descr="http://bestgamer.net/_ld/394/42047672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897336" cy="25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53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 idx="4294967295"/>
          </p:nvPr>
        </p:nvSpPr>
        <p:spPr>
          <a:xfrm>
            <a:off x="0" y="760413"/>
            <a:ext cx="8507413" cy="79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640079">
              <a:defRPr sz="1800"/>
            </a:pPr>
            <a:r>
              <a:rPr sz="2200" b="1" dirty="0" err="1"/>
              <a:t>Познание</a:t>
            </a:r>
            <a:r>
              <a:rPr sz="2200" b="1" dirty="0"/>
              <a:t> </a:t>
            </a:r>
            <a:r>
              <a:rPr sz="2200" b="1" dirty="0" err="1"/>
              <a:t>мира</a:t>
            </a:r>
            <a:r>
              <a:rPr sz="2200" b="1" dirty="0"/>
              <a:t> с </a:t>
            </a:r>
            <a:r>
              <a:rPr sz="2200" b="1" dirty="0" err="1"/>
              <a:t>помощью</a:t>
            </a:r>
            <a:r>
              <a:rPr sz="2200" b="1" dirty="0"/>
              <a:t> </a:t>
            </a:r>
            <a:r>
              <a:rPr sz="2200" b="1" dirty="0" err="1"/>
              <a:t>коммуникативной</a:t>
            </a:r>
            <a:r>
              <a:rPr sz="2200" b="1" dirty="0"/>
              <a:t> </a:t>
            </a:r>
            <a:r>
              <a:rPr sz="2200" b="1" dirty="0" err="1"/>
              <a:t>деятельности</a:t>
            </a:r>
            <a:r>
              <a:rPr sz="2200" b="1" dirty="0"/>
              <a:t>, </a:t>
            </a:r>
            <a:r>
              <a:rPr sz="2200" b="1" dirty="0" err="1"/>
              <a:t>речи</a:t>
            </a:r>
            <a:r>
              <a:rPr sz="2200" dirty="0"/>
              <a:t> (</a:t>
            </a:r>
            <a:r>
              <a:rPr sz="2200" b="1" dirty="0" err="1">
                <a:solidFill>
                  <a:srgbClr val="FF0000"/>
                </a:solidFill>
              </a:rPr>
              <a:t>мир</a:t>
            </a:r>
            <a:r>
              <a:rPr sz="2200" b="1" dirty="0">
                <a:solidFill>
                  <a:srgbClr val="FF0000"/>
                </a:solidFill>
              </a:rPr>
              <a:t> – </a:t>
            </a:r>
            <a:r>
              <a:rPr sz="2200" b="1" dirty="0" err="1">
                <a:solidFill>
                  <a:srgbClr val="FF0000"/>
                </a:solidFill>
              </a:rPr>
              <a:t>речь</a:t>
            </a:r>
            <a:r>
              <a:rPr sz="2200" dirty="0"/>
              <a:t>)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4294967295"/>
          </p:nvPr>
        </p:nvSpPr>
        <p:spPr>
          <a:xfrm>
            <a:off x="396602" y="1700213"/>
            <a:ext cx="5543550" cy="446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200" b="1" dirty="0"/>
              <a:t>1 </a:t>
            </a:r>
            <a:r>
              <a:rPr sz="2200" b="1" dirty="0" err="1"/>
              <a:t>этап</a:t>
            </a:r>
            <a:r>
              <a:rPr sz="2200" dirty="0"/>
              <a:t>.  </a:t>
            </a:r>
            <a:r>
              <a:rPr sz="2200" dirty="0" err="1"/>
              <a:t>Создание</a:t>
            </a:r>
            <a:r>
              <a:rPr sz="2200" dirty="0"/>
              <a:t> </a:t>
            </a:r>
            <a:r>
              <a:rPr sz="2200" dirty="0" err="1"/>
              <a:t>первичного</a:t>
            </a:r>
            <a:r>
              <a:rPr sz="2200" dirty="0"/>
              <a:t> </a:t>
            </a:r>
            <a:r>
              <a:rPr sz="2200" b="1" dirty="0" err="1"/>
              <a:t>понятийного</a:t>
            </a:r>
            <a:r>
              <a:rPr sz="2200" b="1" dirty="0"/>
              <a:t> </a:t>
            </a:r>
            <a:r>
              <a:rPr sz="2200" b="1" dirty="0" err="1"/>
              <a:t>аппарата</a:t>
            </a:r>
            <a:r>
              <a:rPr sz="2200" b="1" dirty="0"/>
              <a:t> </a:t>
            </a:r>
            <a:r>
              <a:rPr sz="2200" dirty="0"/>
              <a:t>(</a:t>
            </a:r>
            <a:r>
              <a:rPr sz="2200" dirty="0" err="1"/>
              <a:t>вначале</a:t>
            </a:r>
            <a:r>
              <a:rPr sz="2200" dirty="0"/>
              <a:t> </a:t>
            </a:r>
            <a:r>
              <a:rPr sz="2200" dirty="0" err="1"/>
              <a:t>на</a:t>
            </a:r>
            <a:r>
              <a:rPr sz="2200" dirty="0"/>
              <a:t> </a:t>
            </a:r>
            <a:r>
              <a:rPr sz="2200" dirty="0" err="1"/>
              <a:t>основе</a:t>
            </a:r>
            <a:r>
              <a:rPr sz="2200" dirty="0"/>
              <a:t> </a:t>
            </a:r>
            <a:r>
              <a:rPr sz="2200" dirty="0" err="1" smtClean="0"/>
              <a:t>указани</a:t>
            </a:r>
            <a:r>
              <a:rPr lang="ru-RU" sz="2200" dirty="0" smtClean="0"/>
              <a:t>й</a:t>
            </a:r>
            <a:r>
              <a:rPr sz="2200" dirty="0" smtClean="0"/>
              <a:t> </a:t>
            </a:r>
            <a:r>
              <a:rPr sz="2200" dirty="0" err="1"/>
              <a:t>взрослого</a:t>
            </a:r>
            <a:r>
              <a:rPr sz="2200" dirty="0"/>
              <a:t>, а </a:t>
            </a:r>
            <a:r>
              <a:rPr sz="2200" dirty="0" err="1"/>
              <a:t>затем</a:t>
            </a:r>
            <a:r>
              <a:rPr sz="2200" dirty="0"/>
              <a:t> с </a:t>
            </a:r>
            <a:r>
              <a:rPr sz="2200" dirty="0" err="1"/>
              <a:t>помощью</a:t>
            </a:r>
            <a:r>
              <a:rPr sz="2200" dirty="0"/>
              <a:t> </a:t>
            </a:r>
            <a:r>
              <a:rPr sz="2200" dirty="0" err="1"/>
              <a:t>словесного</a:t>
            </a:r>
            <a:r>
              <a:rPr sz="2200" dirty="0"/>
              <a:t> </a:t>
            </a:r>
            <a:r>
              <a:rPr sz="2200" dirty="0" err="1"/>
              <a:t>описания</a:t>
            </a:r>
            <a:r>
              <a:rPr sz="2200" dirty="0"/>
              <a:t>) </a:t>
            </a:r>
            <a:r>
              <a:rPr sz="2200" dirty="0" err="1"/>
              <a:t>для</a:t>
            </a:r>
            <a:r>
              <a:rPr sz="2200" dirty="0"/>
              <a:t> </a:t>
            </a:r>
            <a:r>
              <a:rPr sz="2200" dirty="0" err="1"/>
              <a:t>объяснения</a:t>
            </a:r>
            <a:r>
              <a:rPr sz="2200" dirty="0"/>
              <a:t> и </a:t>
            </a:r>
            <a:r>
              <a:rPr sz="2200" dirty="0" err="1"/>
              <a:t>называния</a:t>
            </a:r>
            <a:r>
              <a:rPr sz="2200" dirty="0"/>
              <a:t> </a:t>
            </a:r>
            <a:r>
              <a:rPr sz="2200" dirty="0" err="1"/>
              <a:t>окружающего</a:t>
            </a:r>
            <a:r>
              <a:rPr sz="2200" dirty="0"/>
              <a:t> </a:t>
            </a:r>
            <a:r>
              <a:rPr sz="2200" dirty="0" err="1"/>
              <a:t>мира</a:t>
            </a:r>
            <a:r>
              <a:rPr sz="2200" dirty="0"/>
              <a:t>.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200" dirty="0"/>
              <a:t> </a:t>
            </a:r>
            <a:r>
              <a:rPr sz="2200" b="1" dirty="0"/>
              <a:t>2 </a:t>
            </a:r>
            <a:r>
              <a:rPr sz="2200" b="1" dirty="0" err="1"/>
              <a:t>этап</a:t>
            </a:r>
            <a:r>
              <a:rPr sz="2200" dirty="0"/>
              <a:t>. </a:t>
            </a:r>
            <a:r>
              <a:rPr sz="2200" dirty="0" err="1"/>
              <a:t>Развитие</a:t>
            </a:r>
            <a:r>
              <a:rPr sz="2200" dirty="0"/>
              <a:t> </a:t>
            </a:r>
            <a:r>
              <a:rPr sz="2200" dirty="0" err="1"/>
              <a:t>речи</a:t>
            </a:r>
            <a:r>
              <a:rPr sz="2200" dirty="0"/>
              <a:t>, </a:t>
            </a:r>
            <a:r>
              <a:rPr sz="2200" dirty="0" err="1"/>
              <a:t>позволяющей</a:t>
            </a:r>
            <a:r>
              <a:rPr sz="2200" dirty="0"/>
              <a:t> </a:t>
            </a:r>
            <a:r>
              <a:rPr sz="2200" b="1" dirty="0" err="1"/>
              <a:t>задавать</a:t>
            </a:r>
            <a:r>
              <a:rPr sz="2200" b="1" dirty="0"/>
              <a:t> </a:t>
            </a:r>
            <a:r>
              <a:rPr sz="2200" b="1" dirty="0" err="1"/>
              <a:t>вопросы</a:t>
            </a:r>
            <a:r>
              <a:rPr sz="2200" dirty="0"/>
              <a:t>,  </a:t>
            </a:r>
            <a:r>
              <a:rPr sz="2200" dirty="0" err="1"/>
              <a:t>уточнять</a:t>
            </a:r>
            <a:r>
              <a:rPr sz="2200" dirty="0"/>
              <a:t> </a:t>
            </a:r>
            <a:r>
              <a:rPr sz="2200" dirty="0" err="1"/>
              <a:t>представления</a:t>
            </a:r>
            <a:r>
              <a:rPr sz="2200" dirty="0"/>
              <a:t> и </a:t>
            </a:r>
            <a:r>
              <a:rPr sz="2200" dirty="0" err="1"/>
              <a:t>выявлять</a:t>
            </a:r>
            <a:r>
              <a:rPr sz="2200" dirty="0"/>
              <a:t> </a:t>
            </a:r>
            <a:r>
              <a:rPr sz="2200" dirty="0" err="1"/>
              <a:t>связи</a:t>
            </a:r>
            <a:r>
              <a:rPr sz="2200" dirty="0"/>
              <a:t> </a:t>
            </a:r>
            <a:r>
              <a:rPr sz="2200" dirty="0" err="1"/>
              <a:t>объектов</a:t>
            </a:r>
            <a:r>
              <a:rPr sz="2200" dirty="0"/>
              <a:t> </a:t>
            </a:r>
            <a:r>
              <a:rPr sz="2200" dirty="0" err="1"/>
              <a:t>окружающего</a:t>
            </a:r>
            <a:r>
              <a:rPr sz="2200" dirty="0"/>
              <a:t> </a:t>
            </a:r>
            <a:r>
              <a:rPr sz="2200" dirty="0" err="1"/>
              <a:t>мира</a:t>
            </a:r>
            <a:r>
              <a:rPr sz="2200" dirty="0"/>
              <a:t>.</a:t>
            </a:r>
          </a:p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200" b="1" dirty="0"/>
              <a:t>3 </a:t>
            </a:r>
            <a:r>
              <a:rPr sz="2200" b="1" dirty="0" err="1"/>
              <a:t>этап</a:t>
            </a:r>
            <a:r>
              <a:rPr sz="2200" dirty="0"/>
              <a:t>.  </a:t>
            </a:r>
            <a:r>
              <a:rPr sz="2200" b="1" dirty="0" err="1"/>
              <a:t>Самостоятельное</a:t>
            </a:r>
            <a:r>
              <a:rPr sz="2200" b="1" dirty="0"/>
              <a:t> </a:t>
            </a:r>
            <a:r>
              <a:rPr sz="2200" b="1" dirty="0" err="1"/>
              <a:t>формулирование</a:t>
            </a:r>
            <a:r>
              <a:rPr sz="2200" dirty="0"/>
              <a:t> </a:t>
            </a:r>
            <a:r>
              <a:rPr sz="2200" dirty="0" err="1"/>
              <a:t>элементарного</a:t>
            </a:r>
            <a:r>
              <a:rPr sz="2200" dirty="0"/>
              <a:t> </a:t>
            </a:r>
            <a:r>
              <a:rPr sz="2200" dirty="0" err="1"/>
              <a:t>связного</a:t>
            </a:r>
            <a:r>
              <a:rPr sz="2200" dirty="0"/>
              <a:t> </a:t>
            </a:r>
            <a:r>
              <a:rPr sz="2200" dirty="0" err="1"/>
              <a:t>логически</a:t>
            </a:r>
            <a:r>
              <a:rPr sz="2200" dirty="0"/>
              <a:t> </a:t>
            </a:r>
            <a:r>
              <a:rPr sz="2200" dirty="0" err="1"/>
              <a:t>обоснованного</a:t>
            </a:r>
            <a:r>
              <a:rPr sz="2200" dirty="0"/>
              <a:t> </a:t>
            </a:r>
            <a:r>
              <a:rPr sz="2200" dirty="0" err="1"/>
              <a:t>высказывания</a:t>
            </a:r>
            <a:r>
              <a:rPr sz="2200" dirty="0"/>
              <a:t>. </a:t>
            </a:r>
          </a:p>
        </p:txBody>
      </p:sp>
      <p:sp>
        <p:nvSpPr>
          <p:cNvPr id="395" name="Shape 395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41</a:t>
            </a:r>
          </a:p>
        </p:txBody>
      </p:sp>
      <p:pic>
        <p:nvPicPr>
          <p:cNvPr id="396" name="image79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86" y="3429000"/>
            <a:ext cx="1814514" cy="175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80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33"/>
          <a:stretch>
            <a:fillRect/>
          </a:stretch>
        </p:blipFill>
        <p:spPr>
          <a:xfrm>
            <a:off x="6567486" y="1557337"/>
            <a:ext cx="1800227" cy="1730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4"/>
          <p:cNvSpPr txBox="1">
            <a:spLocks/>
          </p:cNvSpPr>
          <p:nvPr/>
        </p:nvSpPr>
        <p:spPr>
          <a:xfrm>
            <a:off x="262732" y="1557339"/>
            <a:ext cx="8881268" cy="117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500"/>
              </a:spcBef>
              <a:buSzTx/>
              <a:buFont typeface="Arial"/>
              <a:buNone/>
              <a:defRPr sz="1800"/>
            </a:pPr>
            <a:r>
              <a:rPr lang="ru-RU" sz="2200" b="1" dirty="0" smtClean="0"/>
              <a:t>1 этап</a:t>
            </a:r>
            <a:r>
              <a:rPr lang="ru-RU" sz="2200" dirty="0" smtClean="0"/>
              <a:t>.  Создание первичного </a:t>
            </a:r>
            <a:r>
              <a:rPr lang="ru-RU" sz="2200" b="1" dirty="0" smtClean="0"/>
              <a:t>понятийного аппарата </a:t>
            </a:r>
            <a:r>
              <a:rPr lang="ru-RU" sz="2200" dirty="0" smtClean="0"/>
              <a:t>(вначале на основе указания взрослого, а затем с помощью словесного описания) для объяснения и называния окружающего мира.</a:t>
            </a:r>
            <a:endParaRPr lang="ru-RU" sz="2200" dirty="0"/>
          </a:p>
        </p:txBody>
      </p:sp>
      <p:sp>
        <p:nvSpPr>
          <p:cNvPr id="3" name="Shape 393"/>
          <p:cNvSpPr txBox="1">
            <a:spLocks/>
          </p:cNvSpPr>
          <p:nvPr/>
        </p:nvSpPr>
        <p:spPr>
          <a:xfrm>
            <a:off x="179386" y="760412"/>
            <a:ext cx="8507415" cy="79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40079">
              <a:defRPr sz="1800"/>
            </a:pPr>
            <a:r>
              <a:rPr lang="ru-RU" sz="2200" b="1" dirty="0" smtClean="0"/>
              <a:t>Познание мира с помощью коммуникативной деятельности, речи</a:t>
            </a:r>
            <a:r>
              <a:rPr lang="ru-RU" sz="2200" dirty="0" smtClean="0"/>
              <a:t> (</a:t>
            </a:r>
            <a:r>
              <a:rPr lang="ru-RU" sz="2200" b="1" dirty="0" smtClean="0">
                <a:solidFill>
                  <a:srgbClr val="FF0000"/>
                </a:solidFill>
              </a:rPr>
              <a:t>мир – речь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876" y="2735187"/>
            <a:ext cx="8334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sym typeface="Helvetica Neue"/>
              </a:rPr>
              <a:t>4-й целевой ориентир </a:t>
            </a:r>
            <a:r>
              <a:rPr lang="ru-RU" dirty="0" smtClean="0">
                <a:solidFill>
                  <a:srgbClr val="002060"/>
                </a:solidFill>
                <a:sym typeface="Helvetica Neue"/>
              </a:rPr>
              <a:t>(ФГОС ДО) </a:t>
            </a:r>
          </a:p>
          <a:p>
            <a:r>
              <a:rPr lang="ru-RU" kern="1200" dirty="0" smtClean="0">
                <a:solidFill>
                  <a:srgbClr val="002060"/>
                </a:solidFill>
              </a:rPr>
              <a:t>Ребенок </a:t>
            </a:r>
            <a:r>
              <a:rPr lang="ru-RU" kern="1200" dirty="0">
                <a:solidFill>
                  <a:srgbClr val="002060"/>
                </a:solidFill>
              </a:rPr>
              <a:t>достаточно хорошо </a:t>
            </a:r>
            <a:r>
              <a:rPr lang="ru-RU" b="1" i="1" kern="1200" dirty="0">
                <a:solidFill>
                  <a:srgbClr val="002060"/>
                </a:solidFill>
              </a:rPr>
              <a:t>владеет устной </a:t>
            </a:r>
            <a:r>
              <a:rPr lang="ru-RU" b="1" i="1" kern="1200" dirty="0" smtClean="0">
                <a:solidFill>
                  <a:srgbClr val="002060"/>
                </a:solidFill>
              </a:rPr>
              <a:t>речью</a:t>
            </a:r>
            <a:r>
              <a:rPr lang="ru-RU" i="1" kern="1200" dirty="0" smtClean="0">
                <a:solidFill>
                  <a:srgbClr val="002060"/>
                </a:solidFill>
              </a:rPr>
              <a:t>…</a:t>
            </a:r>
          </a:p>
          <a:p>
            <a:endParaRPr lang="ru-RU" i="1" kern="1200" dirty="0" smtClean="0">
              <a:solidFill>
                <a:srgbClr val="002060"/>
              </a:solidFill>
            </a:endParaRPr>
          </a:p>
          <a:p>
            <a:r>
              <a:rPr lang="ru-RU" kern="1200" dirty="0" smtClean="0">
                <a:solidFill>
                  <a:schemeClr val="tx1"/>
                </a:solidFill>
              </a:rPr>
              <a:t>Первичные представления (ООП </a:t>
            </a:r>
            <a:r>
              <a:rPr lang="ru-RU" kern="1200" dirty="0">
                <a:solidFill>
                  <a:schemeClr val="tx1"/>
                </a:solidFill>
              </a:rPr>
              <a:t>«Детский сад 2100</a:t>
            </a:r>
            <a:r>
              <a:rPr lang="ru-RU" kern="1200" dirty="0" smtClean="0">
                <a:solidFill>
                  <a:schemeClr val="tx1"/>
                </a:solidFill>
              </a:rPr>
              <a:t>»)</a:t>
            </a:r>
          </a:p>
          <a:p>
            <a:r>
              <a:rPr lang="ru-RU" kern="1200" dirty="0" smtClean="0">
                <a:solidFill>
                  <a:schemeClr val="tx1"/>
                </a:solidFill>
              </a:rPr>
              <a:t> Ребёнок</a:t>
            </a:r>
            <a:r>
              <a:rPr lang="ru-RU" b="1" kern="1200" dirty="0" smtClean="0">
                <a:solidFill>
                  <a:schemeClr val="tx1"/>
                </a:solidFill>
              </a:rPr>
              <a:t> </a:t>
            </a:r>
            <a:r>
              <a:rPr lang="ru-RU" b="1" kern="1200" dirty="0">
                <a:solidFill>
                  <a:schemeClr val="tx1"/>
                </a:solidFill>
              </a:rPr>
              <a:t>владеет</a:t>
            </a:r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ru-RU" b="1" kern="1200" dirty="0">
                <a:solidFill>
                  <a:schemeClr val="tx1"/>
                </a:solidFill>
              </a:rPr>
              <a:t>элементарной лексикой</a:t>
            </a:r>
            <a:r>
              <a:rPr lang="ru-RU" kern="1200" dirty="0">
                <a:solidFill>
                  <a:schemeClr val="tx1"/>
                </a:solidFill>
              </a:rPr>
              <a:t>, связанной с представлениями о ближайшем окружении ребёнка в семье, детском саду (предметы и их назначение: игрушки, бытовые предметы; объекты природы: растения, животные, природные материалы: песок, камень, дерево, вода).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6021288"/>
            <a:ext cx="94192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4-5 лет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8982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68" y="1052736"/>
            <a:ext cx="4974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kern="1200" dirty="0" smtClean="0">
                <a:solidFill>
                  <a:schemeClr val="tx1"/>
                </a:solidFill>
              </a:rPr>
              <a:t>Первичные представления (</a:t>
            </a:r>
            <a:r>
              <a:rPr lang="ru-RU" sz="2200" b="1" kern="1200" dirty="0">
                <a:solidFill>
                  <a:schemeClr val="tx1"/>
                </a:solidFill>
              </a:rPr>
              <a:t>О</a:t>
            </a:r>
            <a:r>
              <a:rPr lang="ru-RU" sz="2200" b="1" kern="1200" dirty="0" smtClean="0">
                <a:solidFill>
                  <a:schemeClr val="tx1"/>
                </a:solidFill>
              </a:rPr>
              <a:t>ОП </a:t>
            </a:r>
            <a:r>
              <a:rPr lang="ru-RU" sz="2200" b="1" kern="1200" dirty="0">
                <a:solidFill>
                  <a:schemeClr val="tx1"/>
                </a:solidFill>
              </a:rPr>
              <a:t>«Детский сад 2100</a:t>
            </a:r>
            <a:r>
              <a:rPr lang="ru-RU" sz="2200" b="1" kern="1200" dirty="0" smtClean="0">
                <a:solidFill>
                  <a:schemeClr val="tx1"/>
                </a:solidFill>
              </a:rPr>
              <a:t>») </a:t>
            </a:r>
          </a:p>
          <a:p>
            <a:pPr algn="just"/>
            <a:r>
              <a:rPr lang="ru-RU" sz="2200" kern="1200" dirty="0" smtClean="0">
                <a:solidFill>
                  <a:schemeClr val="tx1"/>
                </a:solidFill>
              </a:rPr>
              <a:t> Ребёнок</a:t>
            </a:r>
            <a:r>
              <a:rPr lang="ru-RU" sz="2200" b="1" kern="1200" dirty="0" smtClean="0">
                <a:solidFill>
                  <a:schemeClr val="tx1"/>
                </a:solidFill>
              </a:rPr>
              <a:t> </a:t>
            </a:r>
            <a:r>
              <a:rPr lang="ru-RU" sz="2200" b="1" kern="1200" dirty="0">
                <a:solidFill>
                  <a:schemeClr val="tx1"/>
                </a:solidFill>
              </a:rPr>
              <a:t>владеет</a:t>
            </a:r>
            <a:r>
              <a:rPr lang="ru-RU" sz="2200" kern="1200" dirty="0">
                <a:solidFill>
                  <a:schemeClr val="tx1"/>
                </a:solidFill>
              </a:rPr>
              <a:t> </a:t>
            </a:r>
            <a:r>
              <a:rPr lang="ru-RU" sz="2200" b="1" kern="1200" dirty="0">
                <a:solidFill>
                  <a:schemeClr val="tx1"/>
                </a:solidFill>
              </a:rPr>
              <a:t>элементарной лексикой</a:t>
            </a:r>
            <a:r>
              <a:rPr lang="ru-RU" sz="2200" kern="1200" dirty="0">
                <a:solidFill>
                  <a:schemeClr val="tx1"/>
                </a:solidFill>
              </a:rPr>
              <a:t>, связанной с представлениями о ближайшем окружении ребёнка в семье, детском саду (предметы и их назначение: игрушки, бытовые предметы; объекты природы: растения, </a:t>
            </a:r>
            <a:r>
              <a:rPr lang="ru-RU" sz="2200" kern="1200" dirty="0" smtClean="0">
                <a:solidFill>
                  <a:schemeClr val="tx1"/>
                </a:solidFill>
              </a:rPr>
              <a:t>животные; </a:t>
            </a:r>
            <a:r>
              <a:rPr lang="ru-RU" sz="2200" kern="1200" dirty="0">
                <a:solidFill>
                  <a:schemeClr val="tx1"/>
                </a:solidFill>
              </a:rPr>
              <a:t>природные материалы: песок, камень, дерево, вода). </a:t>
            </a:r>
            <a:endParaRPr lang="ru-RU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048" y="548680"/>
            <a:ext cx="425395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6021288"/>
            <a:ext cx="94192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4-5 лет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7991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3"/>
          <p:cNvSpPr txBox="1">
            <a:spLocks/>
          </p:cNvSpPr>
          <p:nvPr/>
        </p:nvSpPr>
        <p:spPr>
          <a:xfrm>
            <a:off x="179386" y="760412"/>
            <a:ext cx="8507415" cy="79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40079">
              <a:defRPr sz="1800"/>
            </a:pPr>
            <a:r>
              <a:rPr lang="ru-RU" sz="2200" b="1" dirty="0" smtClean="0"/>
              <a:t>Познание мира с помощью коммуникативной деятельности, речи</a:t>
            </a:r>
            <a:r>
              <a:rPr lang="ru-RU" sz="2200" dirty="0" smtClean="0"/>
              <a:t> (</a:t>
            </a:r>
            <a:r>
              <a:rPr lang="ru-RU" sz="2200" b="1" dirty="0" smtClean="0">
                <a:solidFill>
                  <a:srgbClr val="FF0000"/>
                </a:solidFill>
              </a:rPr>
              <a:t>мир – речь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3" name="Shape 394"/>
          <p:cNvSpPr txBox="1">
            <a:spLocks/>
          </p:cNvSpPr>
          <p:nvPr/>
        </p:nvSpPr>
        <p:spPr>
          <a:xfrm>
            <a:off x="262732" y="1557339"/>
            <a:ext cx="8881268" cy="117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SzPct val="100000"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SzPct val="100000"/>
              <a:buFont typeface="Arial"/>
              <a:buChar char="»"/>
              <a:defRPr sz="3200"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500"/>
              </a:spcBef>
              <a:buSzTx/>
              <a:buNone/>
              <a:defRPr sz="1800"/>
            </a:pPr>
            <a:r>
              <a:rPr lang="ru-RU" sz="2400" b="1" dirty="0"/>
              <a:t>2 этап</a:t>
            </a:r>
            <a:r>
              <a:rPr lang="ru-RU" sz="2400" dirty="0"/>
              <a:t>. Развитие речи, позволяющей </a:t>
            </a:r>
            <a:r>
              <a:rPr lang="ru-RU" sz="2400" b="1" dirty="0"/>
              <a:t>задавать вопросы</a:t>
            </a:r>
            <a:r>
              <a:rPr lang="ru-RU" sz="2400" dirty="0"/>
              <a:t>,  уточнять представления и выявлять связи объектов окружающего мира.</a:t>
            </a:r>
          </a:p>
          <a:p>
            <a:pPr marL="0" indent="0">
              <a:spcBef>
                <a:spcPts val="500"/>
              </a:spcBef>
              <a:buSzTx/>
              <a:buFont typeface="Arial"/>
              <a:buNone/>
              <a:defRPr sz="1800"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454" y="2735186"/>
            <a:ext cx="8245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sym typeface="Helvetica Neue"/>
              </a:rPr>
              <a:t>4-й целевой ориентир </a:t>
            </a:r>
            <a:r>
              <a:rPr lang="ru-RU" sz="2000" b="1" dirty="0" smtClean="0">
                <a:solidFill>
                  <a:srgbClr val="002060"/>
                </a:solidFill>
                <a:sym typeface="Helvetica Neue"/>
              </a:rPr>
              <a:t>(ФГОС ДО) </a:t>
            </a:r>
          </a:p>
          <a:p>
            <a:r>
              <a:rPr lang="ru-RU" sz="2000" kern="1200" dirty="0" smtClean="0">
                <a:solidFill>
                  <a:srgbClr val="002060"/>
                </a:solidFill>
              </a:rPr>
              <a:t>Ребенок </a:t>
            </a:r>
            <a:r>
              <a:rPr lang="ru-RU" sz="2000" kern="1200" dirty="0">
                <a:solidFill>
                  <a:srgbClr val="002060"/>
                </a:solidFill>
              </a:rPr>
              <a:t>достаточно хорошо </a:t>
            </a:r>
            <a:r>
              <a:rPr lang="ru-RU" sz="2000" b="1" i="1" kern="1200" dirty="0">
                <a:solidFill>
                  <a:srgbClr val="002060"/>
                </a:solidFill>
              </a:rPr>
              <a:t>владеет устной </a:t>
            </a:r>
            <a:r>
              <a:rPr lang="ru-RU" sz="2000" b="1" i="1" kern="1200" dirty="0" smtClean="0">
                <a:solidFill>
                  <a:srgbClr val="002060"/>
                </a:solidFill>
              </a:rPr>
              <a:t>речью……</a:t>
            </a:r>
          </a:p>
          <a:p>
            <a:endParaRPr lang="ru-RU" sz="2000" kern="1200" dirty="0" smtClean="0">
              <a:solidFill>
                <a:schemeClr val="tx1"/>
              </a:solidFill>
            </a:endParaRPr>
          </a:p>
          <a:p>
            <a:r>
              <a:rPr lang="ru-RU" sz="2000" b="1" kern="1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000" b="1" kern="1200" dirty="0">
                <a:solidFill>
                  <a:schemeClr val="tx1"/>
                </a:solidFill>
              </a:rPr>
              <a:t>умений </a:t>
            </a:r>
            <a:r>
              <a:rPr lang="ru-RU" sz="2000" b="1" kern="1200" dirty="0" smtClean="0">
                <a:solidFill>
                  <a:schemeClr val="tx1"/>
                </a:solidFill>
              </a:rPr>
              <a:t>(ООП </a:t>
            </a:r>
            <a:r>
              <a:rPr lang="ru-RU" sz="2000" b="1" kern="1200" dirty="0">
                <a:solidFill>
                  <a:schemeClr val="tx1"/>
                </a:solidFill>
              </a:rPr>
              <a:t>«Детский сад 2100</a:t>
            </a:r>
            <a:r>
              <a:rPr lang="ru-RU" sz="2000" b="1" kern="1200" dirty="0" smtClean="0">
                <a:solidFill>
                  <a:schemeClr val="tx1"/>
                </a:solidFill>
              </a:rPr>
              <a:t>»)</a:t>
            </a:r>
          </a:p>
          <a:p>
            <a:r>
              <a:rPr lang="ru-RU" sz="2000" kern="12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Ребёнок </a:t>
            </a:r>
            <a:r>
              <a:rPr lang="ru-RU" sz="2000" b="1" dirty="0"/>
              <a:t>при помощи взрослого учится </a:t>
            </a:r>
            <a:r>
              <a:rPr lang="ru-RU" sz="2000" dirty="0"/>
              <a:t>использовать</a:t>
            </a:r>
            <a:r>
              <a:rPr lang="ru-RU" sz="2000" b="1" dirty="0"/>
              <a:t> </a:t>
            </a:r>
            <a:r>
              <a:rPr lang="ru-RU" sz="2000" dirty="0"/>
              <a:t>речь как полноценное средство общения, участвовать в элементарных коммуникативных речевых ситуациях:  беседах</a:t>
            </a:r>
            <a:r>
              <a:rPr lang="ru-RU" sz="2000" b="1" dirty="0"/>
              <a:t> </a:t>
            </a:r>
            <a:r>
              <a:rPr lang="ru-RU" sz="2000" dirty="0" smtClean="0"/>
              <a:t>по  </a:t>
            </a:r>
            <a:r>
              <a:rPr lang="ru-RU" sz="2000" dirty="0"/>
              <a:t>простому </a:t>
            </a:r>
            <a:r>
              <a:rPr lang="ru-RU" sz="2000" dirty="0" smtClean="0"/>
              <a:t>рисунку…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7602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54" y="1844824"/>
            <a:ext cx="47175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kern="12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200" b="1" kern="1200" dirty="0">
                <a:solidFill>
                  <a:schemeClr val="tx1"/>
                </a:solidFill>
              </a:rPr>
              <a:t>умений </a:t>
            </a:r>
            <a:endParaRPr lang="ru-RU" sz="2200" b="1" kern="1200" dirty="0" smtClean="0">
              <a:solidFill>
                <a:schemeClr val="tx1"/>
              </a:solidFill>
            </a:endParaRPr>
          </a:p>
          <a:p>
            <a:r>
              <a:rPr lang="ru-RU" sz="2200" b="1" kern="1200" dirty="0" smtClean="0">
                <a:solidFill>
                  <a:schemeClr val="tx1"/>
                </a:solidFill>
              </a:rPr>
              <a:t>(</a:t>
            </a:r>
            <a:r>
              <a:rPr lang="ru-RU" sz="2200" b="1" kern="1200" dirty="0">
                <a:solidFill>
                  <a:schemeClr val="tx1"/>
                </a:solidFill>
              </a:rPr>
              <a:t>О</a:t>
            </a:r>
            <a:r>
              <a:rPr lang="ru-RU" sz="2200" b="1" kern="1200" dirty="0" smtClean="0">
                <a:solidFill>
                  <a:schemeClr val="tx1"/>
                </a:solidFill>
              </a:rPr>
              <a:t>ОП </a:t>
            </a:r>
            <a:r>
              <a:rPr lang="ru-RU" sz="2200" b="1" kern="1200" dirty="0">
                <a:solidFill>
                  <a:schemeClr val="tx1"/>
                </a:solidFill>
              </a:rPr>
              <a:t>«Детский сад 2100</a:t>
            </a:r>
            <a:r>
              <a:rPr lang="ru-RU" sz="2200" b="1" kern="1200" dirty="0" smtClean="0">
                <a:solidFill>
                  <a:schemeClr val="tx1"/>
                </a:solidFill>
              </a:rPr>
              <a:t>»)</a:t>
            </a:r>
          </a:p>
          <a:p>
            <a:r>
              <a:rPr lang="ru-RU" sz="2200" kern="12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200" dirty="0" smtClean="0"/>
              <a:t>Ребёнок </a:t>
            </a:r>
            <a:r>
              <a:rPr lang="ru-RU" sz="2200" b="1" dirty="0"/>
              <a:t>при помощи взрослого учится </a:t>
            </a:r>
            <a:r>
              <a:rPr lang="ru-RU" sz="2200" dirty="0"/>
              <a:t>использовать</a:t>
            </a:r>
            <a:r>
              <a:rPr lang="ru-RU" sz="2200" b="1" dirty="0"/>
              <a:t> </a:t>
            </a:r>
            <a:r>
              <a:rPr lang="ru-RU" sz="2200" dirty="0"/>
              <a:t>речь как полноценное средство общения, участвовать в элементарных коммуникативных речевых ситуациях:  беседах</a:t>
            </a:r>
            <a:r>
              <a:rPr lang="ru-RU" sz="2200" b="1" dirty="0"/>
              <a:t> </a:t>
            </a:r>
            <a:r>
              <a:rPr lang="ru-RU" sz="2200" dirty="0"/>
              <a:t>по простому </a:t>
            </a:r>
            <a:r>
              <a:rPr lang="ru-RU" sz="2200" dirty="0" smtClean="0"/>
              <a:t>рисунку…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17919"/>
            <a:ext cx="4082826" cy="570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6021288"/>
            <a:ext cx="94192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4-5 лет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4159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69"/>
            <a:ext cx="8630811" cy="15312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ru-RU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</a:t>
            </a:r>
            <a:r>
              <a:rPr lang="ru-RU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может</a:t>
            </a:r>
            <a:r>
              <a:rPr lang="ru-RU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реализовываться</a:t>
            </a:r>
            <a:r>
              <a:rPr lang="ru-RU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различных видах </a:t>
            </a:r>
            <a:r>
              <a:rPr lang="ru-RU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</a:t>
            </a:r>
            <a:r>
              <a:rPr lang="ru-RU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endParaRPr lang="ru-RU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5" descr="C:\Users\msi\Documents\Podgotovka_abiturientov_k_CT_po_biologii_pomosch_shkolnikam прозр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33"/>
          <a:stretch/>
        </p:blipFill>
        <p:spPr bwMode="auto">
          <a:xfrm>
            <a:off x="3681792" y="2127604"/>
            <a:ext cx="1149485" cy="10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msi\Documents\говорят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5492" y="2294426"/>
            <a:ext cx="1149485" cy="9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msi\Documents\дидакт иг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43" y="2167298"/>
            <a:ext cx="1475789" cy="10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msi\Documents\с книгой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864" y="2196352"/>
            <a:ext cx="1408482" cy="1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Безликие 3D человечки. Часть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762" b="43139"/>
          <a:stretch/>
        </p:blipFill>
        <p:spPr bwMode="auto">
          <a:xfrm>
            <a:off x="7728858" y="1956957"/>
            <a:ext cx="723441" cy="131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022" y="3426199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игровая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5865" y="3426199"/>
            <a:ext cx="1890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коммуникативная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8927" y="3412511"/>
            <a:ext cx="202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познавательно-</a:t>
            </a:r>
          </a:p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исследовательская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7410" y="3412511"/>
            <a:ext cx="174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восприятие худ.</a:t>
            </a:r>
          </a:p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литературы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2605" y="3381733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СБТ</a:t>
            </a:r>
            <a:endParaRPr lang="ru-RU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2" name="Picture 9" descr="C:\Users\msi\Documents\конструир прозр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90" y="4141146"/>
            <a:ext cx="1305955" cy="13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msi\Documents\рис прозр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234" y="4209268"/>
            <a:ext cx="1259632" cy="13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msi\Documents\спорт прозр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9827" b="8524"/>
          <a:stretch/>
        </p:blipFill>
        <p:spPr bwMode="auto">
          <a:xfrm>
            <a:off x="6811346" y="4265942"/>
            <a:ext cx="1271085" cy="1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si\Documents\музыкант пр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497" y="4141146"/>
            <a:ext cx="1119123" cy="14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1261" y="5588427"/>
            <a:ext cx="187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конструирование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1213" y="5610934"/>
            <a:ext cx="1861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изобразительная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1277" y="5610934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музыкальная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1346" y="5610934"/>
            <a:ext cx="1505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двигательная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3"/>
          <p:cNvSpPr txBox="1">
            <a:spLocks/>
          </p:cNvSpPr>
          <p:nvPr/>
        </p:nvSpPr>
        <p:spPr>
          <a:xfrm>
            <a:off x="179386" y="760412"/>
            <a:ext cx="8507415" cy="79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640079">
              <a:defRPr sz="1800"/>
            </a:pPr>
            <a:r>
              <a:rPr lang="ru-RU" sz="2200" b="1" dirty="0" smtClean="0"/>
              <a:t>Познание мира с помощью коммуникативной деятельности, речи</a:t>
            </a:r>
            <a:r>
              <a:rPr lang="ru-RU" sz="2200" dirty="0" smtClean="0"/>
              <a:t> (</a:t>
            </a:r>
            <a:r>
              <a:rPr lang="ru-RU" sz="2200" b="1" dirty="0" smtClean="0">
                <a:solidFill>
                  <a:srgbClr val="FF0000"/>
                </a:solidFill>
              </a:rPr>
              <a:t>мир – речь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379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lang="ru-RU" b="1" dirty="0"/>
              <a:t>3 этап</a:t>
            </a:r>
            <a:r>
              <a:rPr lang="ru-RU" dirty="0"/>
              <a:t>.  </a:t>
            </a:r>
            <a:r>
              <a:rPr lang="ru-RU" b="1" dirty="0"/>
              <a:t>Самостоятельное формулирование</a:t>
            </a:r>
            <a:r>
              <a:rPr lang="ru-RU" dirty="0"/>
              <a:t> элементарного связного логически обоснованного высказывания.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838272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sym typeface="Helvetica Neue"/>
              </a:rPr>
              <a:t>4-й целевой </a:t>
            </a:r>
            <a:r>
              <a:rPr lang="ru-RU" b="1" dirty="0" smtClean="0">
                <a:solidFill>
                  <a:srgbClr val="002060"/>
                </a:solidFill>
                <a:sym typeface="Helvetica Neue"/>
              </a:rPr>
              <a:t>ориентир (ФГОС ДО)  </a:t>
            </a:r>
            <a:r>
              <a:rPr lang="ru-RU" kern="1200" dirty="0" smtClean="0">
                <a:solidFill>
                  <a:srgbClr val="002060"/>
                </a:solidFill>
              </a:rPr>
              <a:t>Ребенок </a:t>
            </a:r>
            <a:r>
              <a:rPr lang="ru-RU" kern="1200" dirty="0">
                <a:solidFill>
                  <a:srgbClr val="002060"/>
                </a:solidFill>
              </a:rPr>
              <a:t>достаточно хорошо </a:t>
            </a:r>
            <a:r>
              <a:rPr lang="ru-RU" b="1" i="1" kern="1200" dirty="0">
                <a:solidFill>
                  <a:srgbClr val="002060"/>
                </a:solidFill>
              </a:rPr>
              <a:t>владеет устной </a:t>
            </a:r>
            <a:r>
              <a:rPr lang="ru-RU" b="1" i="1" kern="1200" dirty="0" smtClean="0">
                <a:solidFill>
                  <a:srgbClr val="002060"/>
                </a:solidFill>
              </a:rPr>
              <a:t>речью</a:t>
            </a:r>
            <a:r>
              <a:rPr lang="ru-RU" i="1" kern="1200" dirty="0" smtClean="0">
                <a:solidFill>
                  <a:srgbClr val="002060"/>
                </a:solidFill>
              </a:rPr>
              <a:t>…</a:t>
            </a:r>
          </a:p>
          <a:p>
            <a:endParaRPr lang="ru-RU" kern="1200" dirty="0" smtClean="0">
              <a:solidFill>
                <a:schemeClr val="tx1"/>
              </a:solidFill>
            </a:endParaRPr>
          </a:p>
          <a:p>
            <a:r>
              <a:rPr lang="ru-RU" kern="1200" dirty="0" smtClean="0">
                <a:solidFill>
                  <a:schemeClr val="tx1"/>
                </a:solidFill>
              </a:rPr>
              <a:t>Формирование умений (</a:t>
            </a:r>
            <a:r>
              <a:rPr lang="ru-RU" kern="1200" dirty="0">
                <a:solidFill>
                  <a:schemeClr val="tx1"/>
                </a:solidFill>
              </a:rPr>
              <a:t>О</a:t>
            </a:r>
            <a:r>
              <a:rPr lang="ru-RU" kern="1200" dirty="0" smtClean="0">
                <a:solidFill>
                  <a:schemeClr val="tx1"/>
                </a:solidFill>
              </a:rPr>
              <a:t>ОП </a:t>
            </a:r>
            <a:r>
              <a:rPr lang="ru-RU" kern="1200" dirty="0">
                <a:solidFill>
                  <a:schemeClr val="tx1"/>
                </a:solidFill>
              </a:rPr>
              <a:t>«Детский сад 2100</a:t>
            </a:r>
            <a:r>
              <a:rPr lang="ru-RU" kern="1200" dirty="0" smtClean="0">
                <a:solidFill>
                  <a:schemeClr val="tx1"/>
                </a:solidFill>
              </a:rPr>
              <a:t>»)</a:t>
            </a:r>
          </a:p>
          <a:p>
            <a:r>
              <a:rPr lang="ru-RU" b="1" dirty="0" smtClean="0"/>
              <a:t>При </a:t>
            </a:r>
            <a:r>
              <a:rPr lang="ru-RU" b="1" dirty="0"/>
              <a:t>активном участии взрослого</a:t>
            </a:r>
            <a:r>
              <a:rPr lang="ru-RU" dirty="0"/>
              <a:t>  у детей развиваются умения отвечать на вопросы развернутым ответом; излагать собственные </a:t>
            </a:r>
            <a:r>
              <a:rPr lang="ru-RU" dirty="0" smtClean="0"/>
              <a:t>впечатления… </a:t>
            </a:r>
            <a:r>
              <a:rPr lang="ru-RU" dirty="0"/>
              <a:t>А также умения пересказывать сказки и истории, составлять рассказы по серии </a:t>
            </a:r>
            <a:r>
              <a:rPr lang="ru-RU" dirty="0" smtClean="0"/>
              <a:t>картинок…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60" y="1557339"/>
            <a:ext cx="3475549" cy="461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6021288"/>
            <a:ext cx="94192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6-7 лет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7388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896350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548640">
              <a:defRPr sz="1800"/>
            </a:pPr>
            <a:r>
              <a:rPr sz="1900" b="1"/>
              <a:t>Познание мира с помощью изобразительной деятельности, образа</a:t>
            </a:r>
            <a:r>
              <a:rPr sz="1900"/>
              <a:t> (</a:t>
            </a:r>
            <a:r>
              <a:rPr sz="1900" b="1">
                <a:solidFill>
                  <a:srgbClr val="FF0000"/>
                </a:solidFill>
              </a:rPr>
              <a:t>мир – образ</a:t>
            </a:r>
            <a:r>
              <a:rPr sz="1900"/>
              <a:t>)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4294967295"/>
          </p:nvPr>
        </p:nvSpPr>
        <p:spPr>
          <a:xfrm>
            <a:off x="384919" y="1628774"/>
            <a:ext cx="5627241" cy="381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just">
              <a:spcBef>
                <a:spcPts val="400"/>
              </a:spcBef>
              <a:buSzTx/>
              <a:buNone/>
              <a:defRPr sz="1800"/>
            </a:pPr>
            <a:r>
              <a:rPr sz="2000" b="1" dirty="0"/>
              <a:t>1 </a:t>
            </a:r>
            <a:r>
              <a:rPr sz="2000" b="1" dirty="0" err="1"/>
              <a:t>этап</a:t>
            </a:r>
            <a:r>
              <a:rPr sz="2000" dirty="0"/>
              <a:t>.  </a:t>
            </a:r>
            <a:r>
              <a:rPr sz="2000" dirty="0" err="1"/>
              <a:t>Изображение</a:t>
            </a:r>
            <a:r>
              <a:rPr sz="2000" dirty="0"/>
              <a:t> </a:t>
            </a:r>
            <a:r>
              <a:rPr sz="2000" b="1" dirty="0" err="1"/>
              <a:t>конкретных</a:t>
            </a:r>
            <a:r>
              <a:rPr sz="2000" b="1" dirty="0"/>
              <a:t> </a:t>
            </a:r>
            <a:r>
              <a:rPr sz="2000" b="1" dirty="0" err="1"/>
              <a:t>объектов</a:t>
            </a:r>
            <a:r>
              <a:rPr sz="2000" dirty="0"/>
              <a:t> </a:t>
            </a:r>
            <a:r>
              <a:rPr sz="2000" dirty="0" err="1"/>
              <a:t>окружающего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 («</a:t>
            </a:r>
            <a:r>
              <a:rPr sz="2000" dirty="0" err="1"/>
              <a:t>как</a:t>
            </a:r>
            <a:r>
              <a:rPr sz="2000" dirty="0"/>
              <a:t> </a:t>
            </a:r>
            <a:r>
              <a:rPr sz="2000" dirty="0" err="1"/>
              <a:t>вижу</a:t>
            </a:r>
            <a:r>
              <a:rPr sz="2000" dirty="0"/>
              <a:t> – </a:t>
            </a:r>
            <a:r>
              <a:rPr sz="2000" dirty="0" err="1"/>
              <a:t>так</a:t>
            </a:r>
            <a:r>
              <a:rPr sz="2000" dirty="0"/>
              <a:t> и </a:t>
            </a:r>
            <a:r>
              <a:rPr sz="2000" dirty="0" err="1"/>
              <a:t>изображаю</a:t>
            </a:r>
            <a:r>
              <a:rPr sz="2000" dirty="0"/>
              <a:t>») с </a:t>
            </a:r>
            <a:r>
              <a:rPr sz="2000" dirty="0" err="1"/>
              <a:t>помощью</a:t>
            </a:r>
            <a:r>
              <a:rPr sz="2000" dirty="0"/>
              <a:t> </a:t>
            </a:r>
            <a:r>
              <a:rPr sz="2000" dirty="0" err="1"/>
              <a:t>рисунка</a:t>
            </a:r>
            <a:r>
              <a:rPr sz="2000" dirty="0"/>
              <a:t>, </a:t>
            </a:r>
            <a:r>
              <a:rPr sz="2000" dirty="0" err="1"/>
              <a:t>элементарного</a:t>
            </a:r>
            <a:r>
              <a:rPr sz="2000" dirty="0"/>
              <a:t> </a:t>
            </a:r>
            <a:r>
              <a:rPr sz="2000" dirty="0" err="1"/>
              <a:t>конструирования</a:t>
            </a:r>
            <a:r>
              <a:rPr sz="2000" dirty="0"/>
              <a:t> и </a:t>
            </a:r>
            <a:r>
              <a:rPr sz="2000" dirty="0" err="1"/>
              <a:t>т.п</a:t>
            </a:r>
            <a:r>
              <a:rPr sz="2000" dirty="0"/>
              <a:t>.</a:t>
            </a:r>
          </a:p>
          <a:p>
            <a:pPr marL="0" lvl="0" indent="0" algn="just">
              <a:spcBef>
                <a:spcPts val="400"/>
              </a:spcBef>
              <a:buSzTx/>
              <a:buNone/>
              <a:defRPr sz="1800"/>
            </a:pPr>
            <a:r>
              <a:rPr sz="2000" b="1" dirty="0"/>
              <a:t>2 </a:t>
            </a:r>
            <a:r>
              <a:rPr sz="2000" b="1" dirty="0" err="1"/>
              <a:t>этап</a:t>
            </a:r>
            <a:r>
              <a:rPr sz="2000" dirty="0"/>
              <a:t>. </a:t>
            </a:r>
            <a:r>
              <a:rPr sz="2000" dirty="0" err="1"/>
              <a:t>Наглядно-схематическое</a:t>
            </a:r>
            <a:r>
              <a:rPr sz="2000" dirty="0"/>
              <a:t> </a:t>
            </a:r>
            <a:r>
              <a:rPr sz="2000" dirty="0" err="1"/>
              <a:t>изображение</a:t>
            </a:r>
            <a:r>
              <a:rPr sz="2000" dirty="0"/>
              <a:t> </a:t>
            </a:r>
            <a:r>
              <a:rPr sz="2000" dirty="0" err="1"/>
              <a:t>объектов</a:t>
            </a:r>
            <a:r>
              <a:rPr sz="2000" dirty="0"/>
              <a:t> </a:t>
            </a:r>
            <a:r>
              <a:rPr sz="2000" dirty="0" err="1"/>
              <a:t>реального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 (</a:t>
            </a:r>
            <a:r>
              <a:rPr sz="2000" b="1" dirty="0" err="1"/>
              <a:t>простых</a:t>
            </a:r>
            <a:r>
              <a:rPr sz="2000" b="1" dirty="0"/>
              <a:t> </a:t>
            </a:r>
            <a:r>
              <a:rPr sz="2000" b="1" dirty="0" err="1"/>
              <a:t>понятий</a:t>
            </a:r>
            <a:r>
              <a:rPr sz="2000" dirty="0"/>
              <a:t>) с </a:t>
            </a:r>
            <a:r>
              <a:rPr sz="2000" dirty="0" err="1"/>
              <a:t>выделением</a:t>
            </a:r>
            <a:r>
              <a:rPr sz="2000" dirty="0"/>
              <a:t> </a:t>
            </a:r>
            <a:r>
              <a:rPr sz="2000" dirty="0" err="1"/>
              <a:t>существенных</a:t>
            </a:r>
            <a:r>
              <a:rPr sz="2000" dirty="0"/>
              <a:t> </a:t>
            </a:r>
            <a:r>
              <a:rPr sz="2000" dirty="0" err="1"/>
              <a:t>характеристик</a:t>
            </a:r>
            <a:r>
              <a:rPr sz="2000" dirty="0"/>
              <a:t> («</a:t>
            </a:r>
            <a:r>
              <a:rPr sz="2000" dirty="0" err="1"/>
              <a:t>пытаюсь</a:t>
            </a:r>
            <a:r>
              <a:rPr sz="2000" dirty="0"/>
              <a:t> </a:t>
            </a:r>
            <a:r>
              <a:rPr sz="2000" dirty="0" err="1"/>
              <a:t>выделить</a:t>
            </a:r>
            <a:r>
              <a:rPr sz="2000" dirty="0"/>
              <a:t> </a:t>
            </a:r>
            <a:r>
              <a:rPr sz="2000" dirty="0" err="1"/>
              <a:t>существенные</a:t>
            </a:r>
            <a:r>
              <a:rPr sz="2000" dirty="0"/>
              <a:t> </a:t>
            </a:r>
            <a:r>
              <a:rPr sz="2000" dirty="0" err="1"/>
              <a:t>признаки</a:t>
            </a:r>
            <a:r>
              <a:rPr sz="2000" dirty="0"/>
              <a:t>»).</a:t>
            </a:r>
          </a:p>
          <a:p>
            <a:pPr marL="0" lvl="0" indent="0" algn="just">
              <a:spcBef>
                <a:spcPts val="400"/>
              </a:spcBef>
              <a:buSzTx/>
              <a:buNone/>
              <a:defRPr sz="1800"/>
            </a:pPr>
            <a:r>
              <a:rPr sz="2000" b="1" dirty="0"/>
              <a:t>3 </a:t>
            </a:r>
            <a:r>
              <a:rPr sz="2000" b="1" dirty="0" err="1"/>
              <a:t>этап</a:t>
            </a:r>
            <a:r>
              <a:rPr sz="2000" dirty="0"/>
              <a:t>. </a:t>
            </a:r>
            <a:r>
              <a:rPr sz="2000" dirty="0" err="1"/>
              <a:t>Наглядно-схематическое</a:t>
            </a:r>
            <a:r>
              <a:rPr sz="2000" dirty="0"/>
              <a:t> </a:t>
            </a:r>
            <a:r>
              <a:rPr sz="2000" dirty="0" err="1"/>
              <a:t>изображение</a:t>
            </a:r>
            <a:r>
              <a:rPr sz="2000" dirty="0"/>
              <a:t> </a:t>
            </a:r>
            <a:r>
              <a:rPr sz="2000" dirty="0" err="1"/>
              <a:t>объектов</a:t>
            </a:r>
            <a:r>
              <a:rPr sz="2000" dirty="0"/>
              <a:t> </a:t>
            </a:r>
            <a:r>
              <a:rPr sz="2000" dirty="0" err="1"/>
              <a:t>реального</a:t>
            </a:r>
            <a:r>
              <a:rPr sz="2000" dirty="0"/>
              <a:t> </a:t>
            </a:r>
            <a:r>
              <a:rPr sz="2000" dirty="0" err="1"/>
              <a:t>мира</a:t>
            </a:r>
            <a:r>
              <a:rPr sz="2000" dirty="0"/>
              <a:t> и </a:t>
            </a:r>
            <a:r>
              <a:rPr sz="2000" b="1" dirty="0" err="1"/>
              <a:t>их</a:t>
            </a:r>
            <a:r>
              <a:rPr sz="2000" b="1" dirty="0"/>
              <a:t> </a:t>
            </a:r>
            <a:r>
              <a:rPr sz="2000" b="1" dirty="0" err="1"/>
              <a:t>взаимосвязей</a:t>
            </a:r>
            <a:r>
              <a:rPr sz="2000" b="1" dirty="0"/>
              <a:t> </a:t>
            </a:r>
            <a:r>
              <a:rPr sz="2000" dirty="0"/>
              <a:t>(«</a:t>
            </a:r>
            <a:r>
              <a:rPr sz="2000" dirty="0" err="1"/>
              <a:t>познаю</a:t>
            </a:r>
            <a:r>
              <a:rPr sz="2000" dirty="0"/>
              <a:t> и </a:t>
            </a:r>
            <a:r>
              <a:rPr sz="2000" dirty="0" err="1"/>
              <a:t>изображаю</a:t>
            </a:r>
            <a:r>
              <a:rPr sz="2000" dirty="0"/>
              <a:t>»).</a:t>
            </a:r>
          </a:p>
        </p:txBody>
      </p:sp>
      <p:sp>
        <p:nvSpPr>
          <p:cNvPr id="401" name="Shape 401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42</a:t>
            </a:r>
          </a:p>
        </p:txBody>
      </p:sp>
      <p:pic>
        <p:nvPicPr>
          <p:cNvPr id="402" name="image81.png" descr="http://adalin.mospsy.ru/img4/rr0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762" y="1628775"/>
            <a:ext cx="2381252" cy="177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8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2" y="3860800"/>
            <a:ext cx="2776539" cy="146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745" y="1341438"/>
            <a:ext cx="4933484" cy="39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916" y="1412776"/>
            <a:ext cx="3963020" cy="229806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0" lvl="0" indent="0" algn="just">
              <a:spcBef>
                <a:spcPts val="400"/>
              </a:spcBef>
              <a:buSzTx/>
              <a:buNone/>
              <a:defRPr sz="1800"/>
            </a:pPr>
            <a:r>
              <a:rPr lang="ru-RU" sz="2000" b="1" dirty="0"/>
              <a:t>1 </a:t>
            </a:r>
            <a:r>
              <a:rPr lang="ru-RU" sz="2000" b="1" dirty="0" smtClean="0"/>
              <a:t>этап (4-5 лет)</a:t>
            </a:r>
            <a:r>
              <a:rPr lang="ru-RU" sz="2000" dirty="0" smtClean="0"/>
              <a:t>.  </a:t>
            </a:r>
          </a:p>
          <a:p>
            <a:pPr marL="0" lvl="0" indent="0" algn="just">
              <a:spcBef>
                <a:spcPts val="400"/>
              </a:spcBef>
              <a:buSzTx/>
              <a:buNone/>
              <a:defRPr sz="1800"/>
            </a:pPr>
            <a:r>
              <a:rPr lang="ru-RU" sz="2000" dirty="0" smtClean="0"/>
              <a:t>Изображение </a:t>
            </a:r>
            <a:r>
              <a:rPr lang="ru-RU" sz="2000" b="1" dirty="0"/>
              <a:t>конкретных объектов</a:t>
            </a:r>
            <a:r>
              <a:rPr lang="ru-RU" sz="2000" dirty="0"/>
              <a:t> окружающего мира («как </a:t>
            </a:r>
            <a:r>
              <a:rPr lang="ru-RU" sz="2000" dirty="0" smtClean="0"/>
              <a:t>вижу </a:t>
            </a:r>
            <a:r>
              <a:rPr lang="ru-RU" sz="2000" dirty="0"/>
              <a:t>– так и изображаю») с помощью рисунка, элементарного конструирования и т.п.</a:t>
            </a:r>
          </a:p>
        </p:txBody>
      </p:sp>
      <p:sp>
        <p:nvSpPr>
          <p:cNvPr id="4" name="Shape 399"/>
          <p:cNvSpPr txBox="1">
            <a:spLocks/>
          </p:cNvSpPr>
          <p:nvPr/>
        </p:nvSpPr>
        <p:spPr>
          <a:xfrm>
            <a:off x="0" y="692150"/>
            <a:ext cx="8896350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10000"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548640">
              <a:defRPr sz="1800"/>
            </a:pPr>
            <a:r>
              <a:rPr lang="ru-RU" sz="2400" b="1" dirty="0" smtClean="0"/>
              <a:t>Познание мира с помощью изобразительной деятельности, образа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мир – образ</a:t>
            </a:r>
            <a:r>
              <a:rPr lang="ru-RU" sz="2600" dirty="0" smtClean="0"/>
              <a:t>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076488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9"/>
          <p:cNvSpPr txBox="1">
            <a:spLocks/>
          </p:cNvSpPr>
          <p:nvPr/>
        </p:nvSpPr>
        <p:spPr>
          <a:xfrm>
            <a:off x="0" y="692150"/>
            <a:ext cx="8896350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548640">
              <a:defRPr sz="1800"/>
            </a:pPr>
            <a:r>
              <a:rPr lang="ru-RU" sz="2400" b="1" dirty="0" smtClean="0"/>
              <a:t>Познание мира с помощью изобразительной деятельности, образа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мир – образ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3384376" cy="327269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lang="ru-RU" sz="2000" b="1" dirty="0"/>
              <a:t>2 </a:t>
            </a:r>
            <a:r>
              <a:rPr lang="ru-RU" sz="2000" b="1" dirty="0" smtClean="0"/>
              <a:t>этап (5-6 лет)</a:t>
            </a:r>
            <a:endParaRPr lang="ru-RU" sz="2000" dirty="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endParaRPr lang="ru-RU" sz="2000" dirty="0" smtClean="0"/>
          </a:p>
          <a:p>
            <a:pPr marL="0" lvl="0" indent="0" algn="just">
              <a:spcBef>
                <a:spcPts val="400"/>
              </a:spcBef>
              <a:buSzTx/>
              <a:buNone/>
              <a:defRPr sz="1800"/>
            </a:pPr>
            <a:r>
              <a:rPr lang="ru-RU" sz="2000" dirty="0" smtClean="0"/>
              <a:t> </a:t>
            </a:r>
            <a:r>
              <a:rPr lang="ru-RU" sz="2000" dirty="0"/>
              <a:t>Наглядно-схематическое изображение объектов реального мира (</a:t>
            </a:r>
            <a:r>
              <a:rPr lang="ru-RU" sz="2000" b="1" dirty="0"/>
              <a:t>простых понятий</a:t>
            </a:r>
            <a:r>
              <a:rPr lang="ru-RU" sz="2000" dirty="0"/>
              <a:t>) с выделением существенных характеристик («пытаюсь выделить существенные признаки»).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796" y="1556792"/>
            <a:ext cx="5398961" cy="34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61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99"/>
          <p:cNvSpPr txBox="1">
            <a:spLocks/>
          </p:cNvSpPr>
          <p:nvPr/>
        </p:nvSpPr>
        <p:spPr>
          <a:xfrm>
            <a:off x="0" y="692150"/>
            <a:ext cx="8896350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548640">
              <a:defRPr sz="1800"/>
            </a:pPr>
            <a:r>
              <a:rPr lang="ru-RU" sz="2400" b="1" dirty="0" smtClean="0"/>
              <a:t>Познание мира с помощью изобразительной деятельности, образа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мир – образ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391" y="1556792"/>
            <a:ext cx="5366349" cy="33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455" y="1772816"/>
            <a:ext cx="3814936" cy="3005951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lang="ru-RU" sz="2000" b="1" dirty="0"/>
              <a:t>3 </a:t>
            </a:r>
            <a:r>
              <a:rPr lang="ru-RU" sz="2000" b="1" dirty="0" smtClean="0"/>
              <a:t>этап (6-7 лет)</a:t>
            </a:r>
            <a:endParaRPr lang="ru-RU" sz="2000" dirty="0" smtClean="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endParaRPr lang="ru-RU" sz="2000" dirty="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lang="ru-RU" sz="2000" dirty="0" smtClean="0"/>
              <a:t>Наглядно-схематическое </a:t>
            </a:r>
            <a:r>
              <a:rPr lang="ru-RU" sz="2000" dirty="0"/>
              <a:t>изображение объектов реального мира и </a:t>
            </a:r>
            <a:r>
              <a:rPr lang="ru-RU" sz="2000" b="1" dirty="0"/>
              <a:t>их взаимосвязей </a:t>
            </a:r>
            <a:r>
              <a:rPr lang="ru-RU" sz="2000" dirty="0"/>
              <a:t>(«познаю и изображаю</a:t>
            </a:r>
            <a:r>
              <a:rPr lang="ru-RU" sz="2000" dirty="0" smtClean="0"/>
              <a:t>»).</a:t>
            </a:r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endParaRPr lang="ru-RU" dirty="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561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43888" cy="99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8">
              <a:defRPr sz="1800"/>
            </a:pPr>
            <a:r>
              <a:rPr sz="2800"/>
              <a:t>Особая роль </a:t>
            </a:r>
            <a:r>
              <a:rPr sz="2800" b="1"/>
              <a:t>коммуникативной</a:t>
            </a:r>
            <a:r>
              <a:rPr sz="2800"/>
              <a:t> </a:t>
            </a:r>
            <a:r>
              <a:rPr sz="2800" b="1"/>
              <a:t>деятельности</a:t>
            </a:r>
            <a:r>
              <a:rPr sz="2800"/>
              <a:t> в познавательном развитии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4294967295"/>
          </p:nvPr>
        </p:nvSpPr>
        <p:spPr>
          <a:xfrm>
            <a:off x="312737" y="1883345"/>
            <a:ext cx="4403279" cy="211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 algn="just">
              <a:spcBef>
                <a:spcPts val="500"/>
              </a:spcBef>
              <a:buSzTx/>
              <a:buNone/>
              <a:defRPr sz="1800"/>
            </a:pPr>
            <a:r>
              <a:rPr sz="2200" dirty="0" err="1"/>
              <a:t>Познавательно-исследовательская</a:t>
            </a:r>
            <a:r>
              <a:rPr sz="2200" dirty="0"/>
              <a:t> </a:t>
            </a:r>
            <a:r>
              <a:rPr sz="2200" dirty="0" err="1" smtClean="0"/>
              <a:t>деятельность</a:t>
            </a:r>
            <a:r>
              <a:rPr lang="ru-RU" sz="2200" dirty="0" smtClean="0"/>
              <a:t>,</a:t>
            </a:r>
            <a:r>
              <a:rPr sz="2200" dirty="0" smtClean="0"/>
              <a:t> </a:t>
            </a:r>
            <a:r>
              <a:rPr sz="2200" dirty="0" err="1"/>
              <a:t>на</a:t>
            </a:r>
            <a:r>
              <a:rPr sz="2200" dirty="0"/>
              <a:t> </a:t>
            </a:r>
            <a:r>
              <a:rPr sz="2200" dirty="0" err="1"/>
              <a:t>наш</a:t>
            </a:r>
            <a:r>
              <a:rPr sz="2200" dirty="0"/>
              <a:t> </a:t>
            </a:r>
            <a:r>
              <a:rPr sz="2200" dirty="0" err="1" smtClean="0"/>
              <a:t>взгляд</a:t>
            </a:r>
            <a:r>
              <a:rPr lang="ru-RU" sz="2200" dirty="0" smtClean="0"/>
              <a:t>,</a:t>
            </a:r>
            <a:r>
              <a:rPr sz="2200" dirty="0" smtClean="0"/>
              <a:t> </a:t>
            </a:r>
            <a:r>
              <a:rPr sz="2200" dirty="0" err="1"/>
              <a:t>включает</a:t>
            </a:r>
            <a:r>
              <a:rPr sz="2200" dirty="0"/>
              <a:t> </a:t>
            </a:r>
            <a:r>
              <a:rPr sz="2200" dirty="0" err="1"/>
              <a:t>как</a:t>
            </a:r>
            <a:r>
              <a:rPr sz="2200" dirty="0"/>
              <a:t> </a:t>
            </a:r>
            <a:r>
              <a:rPr sz="2200" dirty="0" err="1"/>
              <a:t>непосредственное</a:t>
            </a:r>
            <a:r>
              <a:rPr sz="2200" dirty="0"/>
              <a:t> </a:t>
            </a:r>
            <a:r>
              <a:rPr sz="2200" b="1" dirty="0" err="1"/>
              <a:t>взаимодействие</a:t>
            </a:r>
            <a:r>
              <a:rPr sz="2200" b="1" dirty="0"/>
              <a:t> </a:t>
            </a:r>
            <a:r>
              <a:rPr sz="2200" b="1" dirty="0" err="1"/>
              <a:t>ребёнка</a:t>
            </a:r>
            <a:r>
              <a:rPr sz="2200" b="1" dirty="0"/>
              <a:t> с </a:t>
            </a:r>
            <a:r>
              <a:rPr sz="2200" b="1" dirty="0" err="1"/>
              <a:t>окружающим</a:t>
            </a:r>
            <a:r>
              <a:rPr sz="2200" b="1" dirty="0"/>
              <a:t> </a:t>
            </a:r>
            <a:r>
              <a:rPr sz="2200" b="1" dirty="0" err="1"/>
              <a:t>миром</a:t>
            </a:r>
            <a:r>
              <a:rPr sz="2200" dirty="0"/>
              <a:t>, </a:t>
            </a:r>
          </a:p>
        </p:txBody>
      </p:sp>
      <p:sp>
        <p:nvSpPr>
          <p:cNvPr id="412" name="Shape 412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44</a:t>
            </a:r>
          </a:p>
        </p:txBody>
      </p:sp>
      <p:pic>
        <p:nvPicPr>
          <p:cNvPr id="414" name="image83.jpeg" descr="http://www.yugtoys.ru/images/stories/articles/mylnye-puzyr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25" y="4116387"/>
            <a:ext cx="2857500" cy="19050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4733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43888" cy="99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defTabSz="822958">
              <a:defRPr sz="1800"/>
            </a:pPr>
            <a:r>
              <a:rPr sz="2800"/>
              <a:t>Особая роль </a:t>
            </a:r>
            <a:r>
              <a:rPr sz="2800" b="1"/>
              <a:t>коммуникативной</a:t>
            </a:r>
            <a:r>
              <a:rPr sz="2800"/>
              <a:t> </a:t>
            </a:r>
            <a:r>
              <a:rPr sz="2800" b="1"/>
              <a:t>деятельности</a:t>
            </a:r>
            <a:r>
              <a:rPr sz="2800"/>
              <a:t> в познавательном развитии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4294967295"/>
          </p:nvPr>
        </p:nvSpPr>
        <p:spPr>
          <a:xfrm>
            <a:off x="312737" y="1883345"/>
            <a:ext cx="4403279" cy="211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500"/>
              </a:spcBef>
              <a:buSzTx/>
              <a:buNone/>
              <a:defRPr sz="1800"/>
            </a:pPr>
            <a:r>
              <a:rPr sz="2200" dirty="0" err="1"/>
              <a:t>Познавательно-исследовательская</a:t>
            </a:r>
            <a:r>
              <a:rPr sz="2200" dirty="0"/>
              <a:t> </a:t>
            </a:r>
            <a:r>
              <a:rPr sz="2200" dirty="0" err="1" smtClean="0"/>
              <a:t>деятельность</a:t>
            </a:r>
            <a:r>
              <a:rPr lang="ru-RU" sz="2200" dirty="0" smtClean="0"/>
              <a:t>,</a:t>
            </a:r>
            <a:r>
              <a:rPr sz="2200" dirty="0" smtClean="0"/>
              <a:t> </a:t>
            </a:r>
            <a:r>
              <a:rPr sz="2200" dirty="0" err="1"/>
              <a:t>на</a:t>
            </a:r>
            <a:r>
              <a:rPr sz="2200" dirty="0"/>
              <a:t> </a:t>
            </a:r>
            <a:r>
              <a:rPr sz="2200" dirty="0" err="1"/>
              <a:t>наш</a:t>
            </a:r>
            <a:r>
              <a:rPr sz="2200" dirty="0"/>
              <a:t> </a:t>
            </a:r>
            <a:r>
              <a:rPr sz="2200" dirty="0" err="1" smtClean="0"/>
              <a:t>взгляд</a:t>
            </a:r>
            <a:r>
              <a:rPr lang="ru-RU" sz="2200" dirty="0" smtClean="0"/>
              <a:t>,</a:t>
            </a:r>
            <a:r>
              <a:rPr sz="2200" dirty="0" smtClean="0"/>
              <a:t> </a:t>
            </a:r>
            <a:r>
              <a:rPr sz="2200" dirty="0" err="1"/>
              <a:t>включает</a:t>
            </a:r>
            <a:r>
              <a:rPr sz="2200" dirty="0"/>
              <a:t> </a:t>
            </a:r>
            <a:r>
              <a:rPr sz="2200" dirty="0" err="1"/>
              <a:t>как</a:t>
            </a:r>
            <a:r>
              <a:rPr sz="2200" dirty="0"/>
              <a:t> </a:t>
            </a:r>
            <a:r>
              <a:rPr sz="2200" dirty="0" err="1"/>
              <a:t>непосредственное</a:t>
            </a:r>
            <a:r>
              <a:rPr sz="2200" dirty="0"/>
              <a:t> </a:t>
            </a:r>
            <a:r>
              <a:rPr sz="2200" b="1" dirty="0" err="1"/>
              <a:t>взаимодействие</a:t>
            </a:r>
            <a:r>
              <a:rPr sz="2200" b="1" dirty="0"/>
              <a:t> </a:t>
            </a:r>
            <a:r>
              <a:rPr sz="2200" b="1" dirty="0" err="1"/>
              <a:t>ребёнка</a:t>
            </a:r>
            <a:r>
              <a:rPr sz="2200" b="1" dirty="0"/>
              <a:t> с </a:t>
            </a:r>
            <a:r>
              <a:rPr sz="2200" b="1" dirty="0" err="1"/>
              <a:t>окружающим</a:t>
            </a:r>
            <a:r>
              <a:rPr sz="2200" b="1" dirty="0"/>
              <a:t> </a:t>
            </a:r>
            <a:r>
              <a:rPr sz="2200" b="1" dirty="0" err="1"/>
              <a:t>миром</a:t>
            </a:r>
            <a:r>
              <a:rPr sz="2200" dirty="0"/>
              <a:t>, </a:t>
            </a:r>
          </a:p>
        </p:txBody>
      </p:sp>
      <p:sp>
        <p:nvSpPr>
          <p:cNvPr id="412" name="Shape 412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44</a:t>
            </a:r>
          </a:p>
        </p:txBody>
      </p:sp>
      <p:sp>
        <p:nvSpPr>
          <p:cNvPr id="413" name="Shape 413"/>
          <p:cNvSpPr/>
          <p:nvPr/>
        </p:nvSpPr>
        <p:spPr>
          <a:xfrm>
            <a:off x="5148262" y="1881830"/>
            <a:ext cx="4009754" cy="249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spcBef>
                <a:spcPts val="500"/>
              </a:spcBef>
            </a:pP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так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200" b="1" dirty="0" err="1">
                <a:latin typeface="Calibri"/>
                <a:ea typeface="Calibri"/>
                <a:cs typeface="Calibri"/>
                <a:sym typeface="Calibri"/>
              </a:rPr>
              <a:t>опосредованное</a:t>
            </a:r>
            <a:r>
              <a:rPr sz="2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b="1" dirty="0" err="1">
                <a:latin typeface="Calibri"/>
                <a:ea typeface="Calibri"/>
                <a:cs typeface="Calibri"/>
                <a:sym typeface="Calibri"/>
              </a:rPr>
              <a:t>взаимодействие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осуществляющееся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b="1" dirty="0">
                <a:latin typeface="Calibri"/>
                <a:ea typeface="Calibri"/>
                <a:cs typeface="Calibri"/>
                <a:sym typeface="Calibri"/>
              </a:rPr>
              <a:t>с </a:t>
            </a:r>
            <a:r>
              <a:rPr sz="2200" b="1" dirty="0" err="1"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sz="2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b="1" dirty="0" err="1">
                <a:latin typeface="Calibri"/>
                <a:ea typeface="Calibri"/>
                <a:cs typeface="Calibri"/>
                <a:sym typeface="Calibri"/>
              </a:rPr>
              <a:t>взрослого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(в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данном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случае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общение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со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взрослым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заменяет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общение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книгой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другими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источниками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информации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  <p:pic>
        <p:nvPicPr>
          <p:cNvPr id="414" name="image83.jpeg" descr="http://www.yugtoys.ru/images/stories/articles/mylnye-puzyr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25" y="4116387"/>
            <a:ext cx="2857500" cy="190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84.jpeg" descr="http://0.static.mama.ru/uploads/static/images/deacc2aa3abaef3746d92034ab37e3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62" y="4386262"/>
            <a:ext cx="2811464" cy="2044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43888" cy="936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defTabSz="786383">
              <a:defRPr sz="2700"/>
            </a:lvl1pPr>
          </a:lstStyle>
          <a:p>
            <a:pPr lvl="0">
              <a:defRPr sz="1800"/>
            </a:pPr>
            <a:r>
              <a:rPr sz="2700" dirty="0" err="1"/>
              <a:t>Роль</a:t>
            </a:r>
            <a:r>
              <a:rPr sz="2700" dirty="0"/>
              <a:t> </a:t>
            </a:r>
            <a:r>
              <a:rPr sz="2700" dirty="0" err="1"/>
              <a:t>общения</a:t>
            </a:r>
            <a:r>
              <a:rPr sz="2700" dirty="0"/>
              <a:t> </a:t>
            </a:r>
            <a:r>
              <a:rPr sz="2700" dirty="0" err="1"/>
              <a:t>со</a:t>
            </a:r>
            <a:r>
              <a:rPr sz="2700" dirty="0"/>
              <a:t> </a:t>
            </a:r>
            <a:r>
              <a:rPr sz="2700" dirty="0" err="1"/>
              <a:t>взрослым</a:t>
            </a:r>
            <a:r>
              <a:rPr sz="2700" dirty="0"/>
              <a:t> (</a:t>
            </a:r>
            <a:r>
              <a:rPr sz="2700" dirty="0" err="1" smtClean="0"/>
              <a:t>коммуникаци</a:t>
            </a:r>
            <a:r>
              <a:rPr lang="ru-RU" sz="2700" dirty="0" smtClean="0"/>
              <a:t>и</a:t>
            </a:r>
            <a:r>
              <a:rPr sz="2700" dirty="0" smtClean="0"/>
              <a:t>) </a:t>
            </a:r>
            <a:r>
              <a:rPr sz="2700" dirty="0"/>
              <a:t>в </a:t>
            </a:r>
            <a:r>
              <a:rPr sz="2700" dirty="0" err="1"/>
              <a:t>познавательном</a:t>
            </a:r>
            <a:r>
              <a:rPr sz="2700" dirty="0"/>
              <a:t> </a:t>
            </a:r>
            <a:r>
              <a:rPr sz="2700" dirty="0" err="1"/>
              <a:t>развитии</a:t>
            </a:r>
            <a:endParaRPr sz="2700" dirty="0"/>
          </a:p>
        </p:txBody>
      </p:sp>
      <p:sp>
        <p:nvSpPr>
          <p:cNvPr id="418" name="Shape 418"/>
          <p:cNvSpPr>
            <a:spLocks noGrp="1"/>
          </p:cNvSpPr>
          <p:nvPr>
            <p:ph type="body" idx="4294967295"/>
          </p:nvPr>
        </p:nvSpPr>
        <p:spPr>
          <a:xfrm>
            <a:off x="395536" y="1898919"/>
            <a:ext cx="4100513" cy="4194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29292" lvl="0" indent="-329292" algn="just"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200" dirty="0" err="1"/>
              <a:t>Взрослый</a:t>
            </a:r>
            <a:r>
              <a:rPr sz="2200" dirty="0"/>
              <a:t> </a:t>
            </a:r>
            <a:r>
              <a:rPr sz="2200" b="1" dirty="0" err="1"/>
              <a:t>покажет</a:t>
            </a:r>
            <a:r>
              <a:rPr sz="2200" b="1" dirty="0"/>
              <a:t> и </a:t>
            </a:r>
            <a:r>
              <a:rPr sz="2200" b="1" dirty="0" err="1"/>
              <a:t>назовёт</a:t>
            </a:r>
            <a:r>
              <a:rPr sz="2200" b="1" dirty="0"/>
              <a:t> </a:t>
            </a:r>
            <a:r>
              <a:rPr sz="2200" dirty="0" err="1"/>
              <a:t>предметы</a:t>
            </a:r>
            <a:r>
              <a:rPr sz="2200" dirty="0"/>
              <a:t> </a:t>
            </a:r>
            <a:r>
              <a:rPr sz="2200" dirty="0" err="1"/>
              <a:t>окружающего</a:t>
            </a:r>
            <a:r>
              <a:rPr sz="2200" dirty="0"/>
              <a:t> </a:t>
            </a:r>
            <a:r>
              <a:rPr sz="2200" dirty="0" err="1"/>
              <a:t>мира</a:t>
            </a:r>
            <a:r>
              <a:rPr sz="2200" dirty="0"/>
              <a:t> (</a:t>
            </a:r>
            <a:r>
              <a:rPr sz="2200" dirty="0" err="1"/>
              <a:t>первичные</a:t>
            </a:r>
            <a:r>
              <a:rPr sz="2200" dirty="0"/>
              <a:t> </a:t>
            </a:r>
            <a:r>
              <a:rPr sz="2200" dirty="0" err="1"/>
              <a:t>представления</a:t>
            </a:r>
            <a:r>
              <a:rPr sz="2200" dirty="0" smtClean="0"/>
              <a:t>)</a:t>
            </a:r>
            <a:r>
              <a:rPr lang="ru-RU" sz="2200" dirty="0" smtClean="0"/>
              <a:t>.</a:t>
            </a:r>
            <a:endParaRPr sz="2200" dirty="0"/>
          </a:p>
          <a:p>
            <a:pPr marL="329292" lvl="0" indent="-329292" algn="just"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200" dirty="0" err="1"/>
              <a:t>Взрослый</a:t>
            </a:r>
            <a:r>
              <a:rPr sz="2200" dirty="0"/>
              <a:t> </a:t>
            </a:r>
            <a:r>
              <a:rPr sz="2200" b="1" dirty="0" err="1"/>
              <a:t>ответит</a:t>
            </a:r>
            <a:r>
              <a:rPr sz="2200" b="1" dirty="0"/>
              <a:t> </a:t>
            </a:r>
            <a:r>
              <a:rPr sz="2200" b="1" dirty="0" err="1"/>
              <a:t>на</a:t>
            </a:r>
            <a:r>
              <a:rPr sz="2200" b="1" dirty="0"/>
              <a:t> </a:t>
            </a:r>
            <a:r>
              <a:rPr sz="2200" b="1" dirty="0" err="1"/>
              <a:t>вопросы</a:t>
            </a:r>
            <a:r>
              <a:rPr sz="2200" dirty="0"/>
              <a:t> </a:t>
            </a:r>
            <a:r>
              <a:rPr sz="2200" dirty="0" err="1"/>
              <a:t>об</a:t>
            </a:r>
            <a:r>
              <a:rPr sz="2200" dirty="0"/>
              <a:t> </a:t>
            </a:r>
            <a:r>
              <a:rPr sz="2200" dirty="0" err="1"/>
              <a:t>окружающем</a:t>
            </a:r>
            <a:r>
              <a:rPr sz="2200" dirty="0"/>
              <a:t> </a:t>
            </a:r>
            <a:r>
              <a:rPr sz="2200" dirty="0" err="1"/>
              <a:t>мире</a:t>
            </a:r>
            <a:r>
              <a:rPr sz="2200" dirty="0"/>
              <a:t> (</a:t>
            </a:r>
            <a:r>
              <a:rPr sz="2200" dirty="0" err="1"/>
              <a:t>связи</a:t>
            </a:r>
            <a:r>
              <a:rPr sz="2200" dirty="0"/>
              <a:t> и </a:t>
            </a:r>
            <a:r>
              <a:rPr sz="2200" dirty="0" err="1"/>
              <a:t>причины</a:t>
            </a:r>
            <a:r>
              <a:rPr sz="2200" dirty="0"/>
              <a:t> </a:t>
            </a:r>
            <a:r>
              <a:rPr sz="2200" dirty="0" err="1"/>
              <a:t>явлений</a:t>
            </a:r>
            <a:r>
              <a:rPr sz="2200" dirty="0" smtClean="0"/>
              <a:t>)</a:t>
            </a:r>
            <a:r>
              <a:rPr lang="ru-RU" sz="2200" dirty="0" smtClean="0"/>
              <a:t>.</a:t>
            </a:r>
            <a:endParaRPr sz="2200" dirty="0"/>
          </a:p>
          <a:p>
            <a:pPr marL="329292" lvl="0" indent="-329292" algn="just"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200" dirty="0" err="1" smtClean="0"/>
              <a:t>Ребёнок</a:t>
            </a:r>
            <a:r>
              <a:rPr lang="ru-RU" sz="2200" dirty="0" smtClean="0"/>
              <a:t>,</a:t>
            </a:r>
            <a:r>
              <a:rPr sz="2200" dirty="0" smtClean="0"/>
              <a:t> </a:t>
            </a:r>
            <a:r>
              <a:rPr sz="2200" dirty="0" err="1"/>
              <a:t>благодаря</a:t>
            </a:r>
            <a:r>
              <a:rPr sz="2200" dirty="0"/>
              <a:t> </a:t>
            </a:r>
            <a:r>
              <a:rPr sz="2200" dirty="0" err="1"/>
              <a:t>общению</a:t>
            </a:r>
            <a:r>
              <a:rPr sz="2200" dirty="0"/>
              <a:t> </a:t>
            </a:r>
            <a:r>
              <a:rPr sz="2200" dirty="0" err="1"/>
              <a:t>со</a:t>
            </a:r>
            <a:r>
              <a:rPr sz="2200" dirty="0"/>
              <a:t> </a:t>
            </a:r>
            <a:r>
              <a:rPr sz="2200" dirty="0" err="1" smtClean="0"/>
              <a:t>взрослым</a:t>
            </a:r>
            <a:r>
              <a:rPr lang="ru-RU" sz="2200" dirty="0" smtClean="0"/>
              <a:t>,</a:t>
            </a:r>
            <a:r>
              <a:rPr sz="2200" dirty="0" smtClean="0"/>
              <a:t> </a:t>
            </a:r>
            <a:r>
              <a:rPr sz="2200" dirty="0" err="1"/>
              <a:t>научится</a:t>
            </a:r>
            <a:r>
              <a:rPr sz="2200" dirty="0"/>
              <a:t> </a:t>
            </a:r>
            <a:r>
              <a:rPr sz="2200" dirty="0" err="1"/>
              <a:t>сам</a:t>
            </a:r>
            <a:r>
              <a:rPr sz="2200" dirty="0"/>
              <a:t> </a:t>
            </a:r>
            <a:r>
              <a:rPr sz="2200" dirty="0" err="1"/>
              <a:t>задавать</a:t>
            </a:r>
            <a:r>
              <a:rPr sz="2200" dirty="0"/>
              <a:t> </a:t>
            </a:r>
            <a:r>
              <a:rPr sz="2200" dirty="0" err="1"/>
              <a:t>вопросы</a:t>
            </a:r>
            <a:r>
              <a:rPr sz="2200" dirty="0"/>
              <a:t> </a:t>
            </a:r>
            <a:r>
              <a:rPr sz="2200" dirty="0" err="1"/>
              <a:t>природе</a:t>
            </a:r>
            <a:r>
              <a:rPr sz="2200" dirty="0"/>
              <a:t> (</a:t>
            </a:r>
            <a:r>
              <a:rPr sz="2200" b="1" dirty="0" err="1"/>
              <a:t>ставить</a:t>
            </a:r>
            <a:r>
              <a:rPr sz="2200" b="1" dirty="0"/>
              <a:t> </a:t>
            </a:r>
            <a:r>
              <a:rPr sz="2200" b="1" dirty="0" err="1"/>
              <a:t>опыты</a:t>
            </a:r>
            <a:r>
              <a:rPr sz="2200" b="1" dirty="0"/>
              <a:t> и </a:t>
            </a:r>
            <a:r>
              <a:rPr sz="2200" b="1" dirty="0" err="1"/>
              <a:t>эксперименты</a:t>
            </a:r>
            <a:r>
              <a:rPr sz="2200" dirty="0" smtClean="0"/>
              <a:t>)</a:t>
            </a:r>
            <a:r>
              <a:rPr lang="ru-RU" sz="2200" dirty="0" smtClean="0"/>
              <a:t>.</a:t>
            </a:r>
            <a:endParaRPr sz="2200" dirty="0"/>
          </a:p>
        </p:txBody>
      </p:sp>
      <p:sp>
        <p:nvSpPr>
          <p:cNvPr id="419" name="Shape 419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45</a:t>
            </a:r>
          </a:p>
        </p:txBody>
      </p:sp>
      <p:pic>
        <p:nvPicPr>
          <p:cNvPr id="420" name="image85.jpeg" descr="http://ilive.com.ua/sites/default/files/kak-nauchit-rebenka-govori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62" y="1549400"/>
            <a:ext cx="2232027" cy="148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86.jpeg" descr="http://www.mama-dv.ru/wp-content/uploads/2010/10/1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962" y="3060700"/>
            <a:ext cx="2284414" cy="1827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87.jpeg" descr="http://teremklub.ru/thumb/etRYyQ_tCLpEnr52aXtS1w/360r300/401094/consci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25" y="4865687"/>
            <a:ext cx="2376489" cy="1577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43888" cy="94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Роль общения с книгой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4294967295"/>
          </p:nvPr>
        </p:nvSpPr>
        <p:spPr>
          <a:xfrm>
            <a:off x="323528" y="1484784"/>
            <a:ext cx="4038600" cy="24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91885" indent="-391885">
              <a:spcBef>
                <a:spcPts val="500"/>
              </a:spcBef>
              <a:buClr>
                <a:srgbClr val="000000"/>
              </a:buClr>
              <a:buChar char="•"/>
              <a:defRPr sz="2400"/>
            </a:lvl1pPr>
          </a:lstStyle>
          <a:p>
            <a:pPr lvl="0">
              <a:defRPr sz="1800"/>
            </a:pPr>
            <a:r>
              <a:rPr sz="2400" dirty="0" err="1"/>
              <a:t>Книга</a:t>
            </a:r>
            <a:r>
              <a:rPr sz="2400" dirty="0"/>
              <a:t> </a:t>
            </a:r>
            <a:r>
              <a:rPr sz="2400" dirty="0" err="1"/>
              <a:t>расширяет</a:t>
            </a:r>
            <a:r>
              <a:rPr sz="2400" dirty="0"/>
              <a:t> </a:t>
            </a:r>
            <a:r>
              <a:rPr sz="2400" dirty="0" err="1"/>
              <a:t>непосредственный</a:t>
            </a:r>
            <a:r>
              <a:rPr sz="2400" dirty="0"/>
              <a:t> </a:t>
            </a:r>
            <a:r>
              <a:rPr sz="2400" dirty="0" err="1"/>
              <a:t>опыт</a:t>
            </a:r>
            <a:r>
              <a:rPr sz="2400" dirty="0"/>
              <a:t> </a:t>
            </a:r>
            <a:r>
              <a:rPr sz="2400" dirty="0" err="1"/>
              <a:t>дошкольника</a:t>
            </a:r>
            <a:r>
              <a:rPr sz="2400" dirty="0"/>
              <a:t>, </a:t>
            </a:r>
            <a:r>
              <a:rPr sz="2400" dirty="0" err="1"/>
              <a:t>добавляя</a:t>
            </a:r>
            <a:r>
              <a:rPr sz="2400" dirty="0"/>
              <a:t> </a:t>
            </a:r>
            <a:r>
              <a:rPr sz="2400" dirty="0" err="1"/>
              <a:t>опосредованный</a:t>
            </a:r>
            <a:r>
              <a:rPr sz="2400" dirty="0"/>
              <a:t> </a:t>
            </a:r>
            <a:r>
              <a:rPr sz="2400" dirty="0" err="1" smtClean="0"/>
              <a:t>опыт</a:t>
            </a:r>
            <a:endParaRPr sz="2400" dirty="0"/>
          </a:p>
        </p:txBody>
      </p:sp>
      <p:sp>
        <p:nvSpPr>
          <p:cNvPr id="426" name="Shape 426"/>
          <p:cNvSpPr/>
          <p:nvPr/>
        </p:nvSpPr>
        <p:spPr>
          <a:xfrm>
            <a:off x="4643437" y="1382712"/>
            <a:ext cx="4038602" cy="156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91885" indent="-39188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2400" dirty="0" err="1"/>
              <a:t>Дошкольник</a:t>
            </a:r>
            <a:r>
              <a:rPr sz="2400" dirty="0"/>
              <a:t> </a:t>
            </a:r>
            <a:r>
              <a:rPr sz="2400" dirty="0" err="1"/>
              <a:t>воспринимает</a:t>
            </a:r>
            <a:r>
              <a:rPr sz="2400" dirty="0"/>
              <a:t> </a:t>
            </a:r>
            <a:r>
              <a:rPr sz="2400" dirty="0" err="1"/>
              <a:t>текст</a:t>
            </a:r>
            <a:r>
              <a:rPr sz="2400" dirty="0"/>
              <a:t> с </a:t>
            </a:r>
            <a:r>
              <a:rPr sz="2400" dirty="0" err="1"/>
              <a:t>помощью</a:t>
            </a:r>
            <a:r>
              <a:rPr sz="2400" dirty="0"/>
              <a:t> </a:t>
            </a:r>
            <a:r>
              <a:rPr sz="2400" dirty="0" err="1"/>
              <a:t>взрослого</a:t>
            </a:r>
            <a:r>
              <a:rPr sz="2400" dirty="0"/>
              <a:t>, а </a:t>
            </a:r>
            <a:r>
              <a:rPr sz="2400" dirty="0" err="1"/>
              <a:t>пиктографический</a:t>
            </a:r>
            <a:r>
              <a:rPr sz="2400" dirty="0"/>
              <a:t> </a:t>
            </a:r>
            <a:r>
              <a:rPr sz="2400" dirty="0" err="1"/>
              <a:t>текст</a:t>
            </a:r>
            <a:r>
              <a:rPr sz="2400" dirty="0"/>
              <a:t> (</a:t>
            </a:r>
            <a:r>
              <a:rPr sz="2400" dirty="0" err="1"/>
              <a:t>картинки</a:t>
            </a:r>
            <a:r>
              <a:rPr sz="2400" dirty="0"/>
              <a:t>) </a:t>
            </a:r>
            <a:r>
              <a:rPr sz="2400" dirty="0" err="1"/>
              <a:t>самостоятельно</a:t>
            </a:r>
            <a:r>
              <a:rPr sz="2400" dirty="0"/>
              <a:t>. </a:t>
            </a:r>
          </a:p>
        </p:txBody>
      </p:sp>
      <p:sp>
        <p:nvSpPr>
          <p:cNvPr id="427" name="Shape 427"/>
          <p:cNvSpPr/>
          <p:nvPr/>
        </p:nvSpPr>
        <p:spPr>
          <a:xfrm>
            <a:off x="6553200" y="6443662"/>
            <a:ext cx="213360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200"/>
              <a:t>46</a:t>
            </a:r>
          </a:p>
        </p:txBody>
      </p:sp>
      <p:pic>
        <p:nvPicPr>
          <p:cNvPr id="428" name="image88.jpeg" descr="http://deti-nso.nspu.ru/file.php/1/Risunki_v_kategorii/Roditeljam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12" y="3716337"/>
            <a:ext cx="2819401" cy="2503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89.jpeg" descr="http://img1.labirint.ru/books/386578/bi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087" y="3716337"/>
            <a:ext cx="1728789" cy="2671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 485"/>
          <p:cNvGrpSpPr/>
          <p:nvPr/>
        </p:nvGrpSpPr>
        <p:grpSpPr>
          <a:xfrm>
            <a:off x="323850" y="1485899"/>
            <a:ext cx="8424865" cy="719140"/>
            <a:chOff x="0" y="0"/>
            <a:chExt cx="8424864" cy="719139"/>
          </a:xfrm>
          <a:solidFill>
            <a:srgbClr val="99FFCC"/>
          </a:solidFill>
        </p:grpSpPr>
        <p:sp>
          <p:nvSpPr>
            <p:cNvPr id="483" name="Shape 483"/>
            <p:cNvSpPr/>
            <p:nvPr/>
          </p:nvSpPr>
          <p:spPr>
            <a:xfrm>
              <a:off x="0" y="-1"/>
              <a:ext cx="8424865" cy="719140"/>
            </a:xfrm>
            <a:prstGeom prst="roundRect">
              <a:avLst>
                <a:gd name="adj" fmla="val 16667"/>
              </a:avLst>
            </a:prstGeom>
            <a:grp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5091" y="80168"/>
              <a:ext cx="8354682" cy="5588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33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 err="1">
                  <a:solidFill>
                    <a:srgbClr val="FF3300"/>
                  </a:solidFill>
                </a:rPr>
                <a:t>Дидактическая</a:t>
              </a:r>
              <a:r>
                <a:rPr dirty="0">
                  <a:solidFill>
                    <a:srgbClr val="FF3300"/>
                  </a:solidFill>
                </a:rPr>
                <a:t> (</a:t>
              </a:r>
              <a:r>
                <a:rPr dirty="0" err="1">
                  <a:solidFill>
                    <a:srgbClr val="FF3300"/>
                  </a:solidFill>
                </a:rPr>
                <a:t>ролевая</a:t>
              </a:r>
              <a:r>
                <a:rPr dirty="0">
                  <a:solidFill>
                    <a:srgbClr val="FF3300"/>
                  </a:solidFill>
                </a:rPr>
                <a:t>) </a:t>
              </a:r>
              <a:r>
                <a:rPr dirty="0" err="1">
                  <a:solidFill>
                    <a:srgbClr val="FF3300"/>
                  </a:solidFill>
                </a:rPr>
                <a:t>игра</a:t>
              </a:r>
              <a:r>
                <a:rPr dirty="0">
                  <a:solidFill>
                    <a:srgbClr val="FF3300"/>
                  </a:solidFill>
                </a:rPr>
                <a:t>, </a:t>
              </a:r>
              <a:r>
                <a:rPr dirty="0" err="1">
                  <a:solidFill>
                    <a:srgbClr val="FF3300"/>
                  </a:solidFill>
                </a:rPr>
                <a:t>создающая</a:t>
              </a:r>
              <a:r>
                <a:rPr dirty="0">
                  <a:solidFill>
                    <a:srgbClr val="FF3300"/>
                  </a:solidFill>
                </a:rPr>
                <a:t> </a:t>
              </a:r>
              <a:r>
                <a:rPr dirty="0" err="1">
                  <a:solidFill>
                    <a:srgbClr val="FF3300"/>
                  </a:solidFill>
                </a:rPr>
                <a:t>мотивацию</a:t>
              </a:r>
              <a:r>
                <a:rPr dirty="0">
                  <a:solidFill>
                    <a:srgbClr val="FF3300"/>
                  </a:solidFill>
                </a:rPr>
                <a:t> к </a:t>
              </a:r>
              <a:r>
                <a:rPr dirty="0" err="1">
                  <a:solidFill>
                    <a:srgbClr val="FF3300"/>
                  </a:solidFill>
                </a:rPr>
                <a:t>занятию</a:t>
              </a:r>
              <a:r>
                <a:rPr dirty="0">
                  <a:solidFill>
                    <a:srgbClr val="FF3300"/>
                  </a:solidFill>
                </a:rPr>
                <a:t> (3-5 </a:t>
              </a:r>
              <a:r>
                <a:rPr dirty="0" err="1" smtClean="0">
                  <a:solidFill>
                    <a:srgbClr val="FF3300"/>
                  </a:solidFill>
                </a:rPr>
                <a:t>мин</a:t>
              </a:r>
              <a:r>
                <a:rPr lang="ru-RU" dirty="0" smtClean="0">
                  <a:solidFill>
                    <a:srgbClr val="FF3300"/>
                  </a:solidFill>
                </a:rPr>
                <a:t>.</a:t>
              </a:r>
              <a:r>
                <a:rPr dirty="0" smtClean="0">
                  <a:solidFill>
                    <a:srgbClr val="FF3300"/>
                  </a:solidFill>
                </a:rPr>
                <a:t>)</a:t>
              </a:r>
              <a:endParaRPr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88" name="Group 488"/>
          <p:cNvGrpSpPr/>
          <p:nvPr/>
        </p:nvGrpSpPr>
        <p:grpSpPr>
          <a:xfrm>
            <a:off x="1547812" y="2420936"/>
            <a:ext cx="5905502" cy="647702"/>
            <a:chOff x="0" y="0"/>
            <a:chExt cx="5905501" cy="647701"/>
          </a:xfrm>
        </p:grpSpPr>
        <p:sp>
          <p:nvSpPr>
            <p:cNvPr id="486" name="Shape 486"/>
            <p:cNvSpPr/>
            <p:nvPr/>
          </p:nvSpPr>
          <p:spPr>
            <a:xfrm>
              <a:off x="0" y="0"/>
              <a:ext cx="5905502" cy="64770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0000"/>
                </a:gs>
                <a:gs pos="100000">
                  <a:srgbClr val="99FF99"/>
                </a:gs>
              </a:gsLst>
              <a:lin ang="16200000" scaled="0"/>
            </a:gra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31605" y="184150"/>
              <a:ext cx="584229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rPr dirty="0" err="1"/>
                <a:t>Затруднение</a:t>
              </a:r>
              <a:r>
                <a:rPr dirty="0"/>
                <a:t> в </a:t>
              </a:r>
              <a:r>
                <a:rPr dirty="0" err="1"/>
                <a:t>игровой</a:t>
              </a:r>
              <a:r>
                <a:rPr dirty="0"/>
                <a:t> </a:t>
              </a:r>
              <a:r>
                <a:rPr dirty="0" err="1"/>
                <a:t>ситуации</a:t>
              </a:r>
              <a:r>
                <a:rPr dirty="0"/>
                <a:t> (1-3 </a:t>
              </a:r>
              <a:r>
                <a:rPr dirty="0" err="1" smtClean="0"/>
                <a:t>мин</a:t>
              </a:r>
              <a:r>
                <a:rPr lang="ru-RU" dirty="0" smtClean="0"/>
                <a:t>.</a:t>
              </a:r>
              <a:r>
                <a:rPr dirty="0" smtClean="0"/>
                <a:t>)</a:t>
              </a:r>
              <a:endParaRPr dirty="0"/>
            </a:p>
          </p:txBody>
        </p:sp>
      </p:grpSp>
      <p:grpSp>
        <p:nvGrpSpPr>
          <p:cNvPr id="491" name="Group 491"/>
          <p:cNvGrpSpPr/>
          <p:nvPr/>
        </p:nvGrpSpPr>
        <p:grpSpPr>
          <a:xfrm>
            <a:off x="1404937" y="3213100"/>
            <a:ext cx="6191252" cy="647700"/>
            <a:chOff x="0" y="0"/>
            <a:chExt cx="6191251" cy="647700"/>
          </a:xfrm>
        </p:grpSpPr>
        <p:sp>
          <p:nvSpPr>
            <p:cNvPr id="489" name="Shape 489"/>
            <p:cNvSpPr/>
            <p:nvPr/>
          </p:nvSpPr>
          <p:spPr>
            <a:xfrm>
              <a:off x="0" y="0"/>
              <a:ext cx="6191252" cy="6477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0000"/>
                </a:gs>
                <a:gs pos="100000">
                  <a:srgbClr val="FFFF99"/>
                </a:gs>
              </a:gsLst>
              <a:lin ang="16200000" scaled="0"/>
            </a:gra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1605" y="184149"/>
              <a:ext cx="612804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 err="1">
                  <a:solidFill>
                    <a:srgbClr val="FF0000"/>
                  </a:solidFill>
                </a:rPr>
                <a:t>Открытие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нового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знания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или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умения</a:t>
              </a:r>
              <a:r>
                <a:rPr dirty="0">
                  <a:solidFill>
                    <a:srgbClr val="FF0000"/>
                  </a:solidFill>
                </a:rPr>
                <a:t> (5-7 </a:t>
              </a:r>
              <a:r>
                <a:rPr dirty="0" err="1" smtClean="0">
                  <a:solidFill>
                    <a:srgbClr val="FF0000"/>
                  </a:solidFill>
                </a:rPr>
                <a:t>мин</a:t>
              </a:r>
              <a:r>
                <a:rPr lang="ru-RU" dirty="0" smtClean="0">
                  <a:solidFill>
                    <a:srgbClr val="FF0000"/>
                  </a:solidFill>
                </a:rPr>
                <a:t>.</a:t>
              </a:r>
              <a:r>
                <a:rPr dirty="0" smtClean="0">
                  <a:solidFill>
                    <a:srgbClr val="FF0000"/>
                  </a:solidFill>
                </a:rPr>
                <a:t>)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4" name="Group 494"/>
          <p:cNvGrpSpPr/>
          <p:nvPr/>
        </p:nvGrpSpPr>
        <p:grpSpPr>
          <a:xfrm>
            <a:off x="468312" y="4005262"/>
            <a:ext cx="8064501" cy="792165"/>
            <a:chOff x="0" y="0"/>
            <a:chExt cx="8064500" cy="79216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2" name="Shape 492"/>
            <p:cNvSpPr/>
            <p:nvPr/>
          </p:nvSpPr>
          <p:spPr>
            <a:xfrm>
              <a:off x="0" y="0"/>
              <a:ext cx="8064501" cy="792164"/>
            </a:xfrm>
            <a:prstGeom prst="roundRect">
              <a:avLst>
                <a:gd name="adj" fmla="val 16667"/>
              </a:avLst>
            </a:prstGeom>
            <a:grp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38653" y="116681"/>
              <a:ext cx="7987194" cy="5588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dirty="0" err="1">
                  <a:solidFill>
                    <a:srgbClr val="FF0000"/>
                  </a:solidFill>
                </a:rPr>
                <a:t>Воспроизведение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нового</a:t>
              </a:r>
              <a:r>
                <a:rPr dirty="0">
                  <a:solidFill>
                    <a:srgbClr val="FF0000"/>
                  </a:solidFill>
                </a:rPr>
                <a:t> в </a:t>
              </a:r>
              <a:r>
                <a:rPr dirty="0" err="1">
                  <a:solidFill>
                    <a:srgbClr val="FF0000"/>
                  </a:solidFill>
                </a:rPr>
                <a:t>типовой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ситуации</a:t>
              </a:r>
              <a:r>
                <a:rPr dirty="0">
                  <a:solidFill>
                    <a:srgbClr val="FF0000"/>
                  </a:solidFill>
                </a:rPr>
                <a:t> (5 </a:t>
              </a:r>
              <a:r>
                <a:rPr dirty="0" err="1" smtClean="0">
                  <a:solidFill>
                    <a:srgbClr val="FF0000"/>
                  </a:solidFill>
                </a:rPr>
                <a:t>мин</a:t>
              </a:r>
              <a:r>
                <a:rPr lang="ru-RU" dirty="0" smtClean="0">
                  <a:solidFill>
                    <a:srgbClr val="FF0000"/>
                  </a:solidFill>
                </a:rPr>
                <a:t>.</a:t>
              </a:r>
              <a:r>
                <a:rPr dirty="0" smtClean="0">
                  <a:solidFill>
                    <a:srgbClr val="FF0000"/>
                  </a:solidFill>
                </a:rPr>
                <a:t>) </a:t>
              </a:r>
              <a:r>
                <a:rPr dirty="0">
                  <a:solidFill>
                    <a:srgbClr val="FF0000"/>
                  </a:solidFill>
                </a:rPr>
                <a:t>– </a:t>
              </a:r>
              <a:r>
                <a:rPr dirty="0" err="1">
                  <a:solidFill>
                    <a:srgbClr val="FF0000"/>
                  </a:solidFill>
                </a:rPr>
                <a:t>игры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по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новым</a:t>
              </a:r>
              <a:r>
                <a:rPr dirty="0">
                  <a:solidFill>
                    <a:srgbClr val="FF0000"/>
                  </a:solidFill>
                </a:rPr>
                <a:t> </a:t>
              </a:r>
              <a:r>
                <a:rPr dirty="0" err="1">
                  <a:solidFill>
                    <a:srgbClr val="FF0000"/>
                  </a:solidFill>
                </a:rPr>
                <a:t>правилам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7" name="Group 497"/>
          <p:cNvGrpSpPr/>
          <p:nvPr/>
        </p:nvGrpSpPr>
        <p:grpSpPr>
          <a:xfrm>
            <a:off x="2268536" y="4941887"/>
            <a:ext cx="4319590" cy="647702"/>
            <a:chOff x="0" y="0"/>
            <a:chExt cx="4319589" cy="647701"/>
          </a:xfrm>
        </p:grpSpPr>
        <p:sp>
          <p:nvSpPr>
            <p:cNvPr id="495" name="Shape 495"/>
            <p:cNvSpPr/>
            <p:nvPr/>
          </p:nvSpPr>
          <p:spPr>
            <a:xfrm>
              <a:off x="-1" y="0"/>
              <a:ext cx="4319590" cy="64770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0000"/>
                </a:gs>
                <a:gs pos="100000">
                  <a:srgbClr val="FFDC95"/>
                </a:gs>
              </a:gsLst>
              <a:lin ang="16200000" scaled="0"/>
            </a:gra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31604" y="184150"/>
              <a:ext cx="425638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/>
              <a:r>
                <a:t>Развивающие задания</a:t>
              </a:r>
            </a:p>
          </p:txBody>
        </p:sp>
      </p:grpSp>
      <p:grpSp>
        <p:nvGrpSpPr>
          <p:cNvPr id="500" name="Group 500"/>
          <p:cNvGrpSpPr/>
          <p:nvPr/>
        </p:nvGrpSpPr>
        <p:grpSpPr>
          <a:xfrm>
            <a:off x="3132136" y="5732462"/>
            <a:ext cx="2736852" cy="647702"/>
            <a:chOff x="0" y="0"/>
            <a:chExt cx="2736850" cy="647701"/>
          </a:xfrm>
        </p:grpSpPr>
        <p:sp>
          <p:nvSpPr>
            <p:cNvPr id="498" name="Shape 498"/>
            <p:cNvSpPr/>
            <p:nvPr/>
          </p:nvSpPr>
          <p:spPr>
            <a:xfrm>
              <a:off x="0" y="0"/>
              <a:ext cx="2736851" cy="64770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0000"/>
                </a:gs>
                <a:gs pos="100000">
                  <a:srgbClr val="CC99FF"/>
                </a:gs>
              </a:gsLst>
              <a:lin ang="16200000" scaled="0"/>
            </a:gradFill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1604" y="184150"/>
              <a:ext cx="267364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0000"/>
                  </a:solidFill>
                </a:rPr>
                <a:t>Итог занятия</a:t>
              </a:r>
            </a:p>
          </p:txBody>
        </p:sp>
      </p:grpSp>
      <p:sp>
        <p:nvSpPr>
          <p:cNvPr id="501" name="Shape 501"/>
          <p:cNvSpPr/>
          <p:nvPr/>
        </p:nvSpPr>
        <p:spPr>
          <a:xfrm>
            <a:off x="4284662" y="2203450"/>
            <a:ext cx="360364" cy="361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33"/>
                </a:moveTo>
                <a:lnTo>
                  <a:pt x="5400" y="15133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33"/>
                </a:lnTo>
                <a:lnTo>
                  <a:pt x="21600" y="15133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767647"/>
              </a:gs>
            </a:gsLst>
            <a:lin ang="13500000"/>
          </a:gradFill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2" name="Shape 502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341438"/>
          </a:xfrm>
          <a:prstGeom prst="rect">
            <a:avLst/>
          </a:prstGeom>
          <a:solidFill>
            <a:srgbClr val="FFFF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0000"/>
          </a:bodyPr>
          <a:lstStyle/>
          <a:p>
            <a:pPr lvl="0" defTabSz="886967">
              <a:defRPr sz="1800"/>
            </a:pPr>
            <a:r>
              <a:rPr sz="2300" dirty="0" err="1"/>
              <a:t>Новые</a:t>
            </a:r>
            <a:r>
              <a:rPr sz="2300" dirty="0"/>
              <a:t> </a:t>
            </a:r>
            <a:r>
              <a:rPr sz="2300" dirty="0" err="1"/>
              <a:t>цели</a:t>
            </a:r>
            <a:r>
              <a:rPr sz="2300" dirty="0"/>
              <a:t> </a:t>
            </a:r>
            <a:r>
              <a:rPr sz="2300" dirty="0" err="1"/>
              <a:t>предполагают</a:t>
            </a:r>
            <a:r>
              <a:rPr sz="2300" dirty="0"/>
              <a:t> </a:t>
            </a:r>
            <a:r>
              <a:rPr sz="2300" dirty="0" err="1"/>
              <a:t>использование</a:t>
            </a:r>
            <a:r>
              <a:rPr sz="2300" dirty="0"/>
              <a:t> </a:t>
            </a:r>
            <a:r>
              <a:rPr lang="ru-RU" sz="2300" dirty="0"/>
              <a:t>образовательных </a:t>
            </a:r>
            <a:r>
              <a:rPr lang="ru-RU" sz="2300" dirty="0" smtClean="0"/>
              <a:t> </a:t>
            </a:r>
            <a:r>
              <a:rPr sz="2300" dirty="0" err="1" smtClean="0"/>
              <a:t>технологий</a:t>
            </a:r>
            <a:r>
              <a:rPr sz="2300" dirty="0" smtClean="0"/>
              <a:t> </a:t>
            </a:r>
            <a:r>
              <a:rPr sz="2300" dirty="0" err="1"/>
              <a:t>деятельностного</a:t>
            </a:r>
            <a:r>
              <a:rPr sz="2300" dirty="0"/>
              <a:t> </a:t>
            </a:r>
            <a:r>
              <a:rPr sz="2300" dirty="0" err="1"/>
              <a:t>типа</a:t>
            </a:r>
            <a:r>
              <a:rPr sz="2300" dirty="0" smtClean="0"/>
              <a:t>:</a:t>
            </a:r>
            <a:r>
              <a:rPr lang="ru-RU" sz="2300" dirty="0"/>
              <a:t> дети </a:t>
            </a:r>
            <a:r>
              <a:rPr lang="ru-RU" sz="2300" dirty="0">
                <a:solidFill>
                  <a:srgbClr val="FF0000"/>
                </a:solidFill>
              </a:rPr>
              <a:t>в игре </a:t>
            </a:r>
            <a:r>
              <a:rPr lang="ru-RU" sz="2300" dirty="0"/>
              <a:t>с помощью взрослого  </a:t>
            </a:r>
            <a:br>
              <a:rPr lang="ru-RU" sz="2300" dirty="0"/>
            </a:br>
            <a:r>
              <a:rPr lang="ru-RU" sz="2300" dirty="0">
                <a:solidFill>
                  <a:srgbClr val="FF0000"/>
                </a:solidFill>
              </a:rPr>
              <a:t>(сами!) открывают</a:t>
            </a:r>
            <a:r>
              <a:rPr lang="ru-RU" sz="2300" dirty="0"/>
              <a:t> новые знания, при этом </a:t>
            </a:r>
            <a:r>
              <a:rPr lang="ru-RU" sz="2300" dirty="0">
                <a:solidFill>
                  <a:srgbClr val="FF0000"/>
                </a:solidFill>
              </a:rPr>
              <a:t>формируются</a:t>
            </a:r>
            <a:r>
              <a:rPr lang="ru-RU" sz="2300" dirty="0"/>
              <a:t> умения – </a:t>
            </a:r>
            <a:br>
              <a:rPr lang="ru-RU" sz="2300" dirty="0"/>
            </a:br>
            <a:r>
              <a:rPr lang="ru-RU" sz="2700" b="1" i="1" dirty="0"/>
              <a:t>элементы проблемно-диалогической технологии</a:t>
            </a:r>
            <a:endParaRPr sz="2300" dirty="0"/>
          </a:p>
        </p:txBody>
      </p:sp>
      <p:sp>
        <p:nvSpPr>
          <p:cNvPr id="503" name="Shape 503"/>
          <p:cNvSpPr/>
          <p:nvPr/>
        </p:nvSpPr>
        <p:spPr>
          <a:xfrm>
            <a:off x="4284662" y="3068636"/>
            <a:ext cx="360364" cy="360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14"/>
                </a:moveTo>
                <a:lnTo>
                  <a:pt x="5400" y="15114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14"/>
                </a:lnTo>
                <a:lnTo>
                  <a:pt x="21600" y="15114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767647"/>
              </a:gs>
            </a:gsLst>
            <a:lin ang="13500000"/>
          </a:gradFill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4284662" y="3859212"/>
            <a:ext cx="360364" cy="290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06"/>
                </a:moveTo>
                <a:lnTo>
                  <a:pt x="5400" y="1510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06"/>
                </a:lnTo>
                <a:lnTo>
                  <a:pt x="21600" y="15106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767647"/>
              </a:gs>
            </a:gsLst>
            <a:lin ang="13500000"/>
          </a:gradFill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4284662" y="4795837"/>
            <a:ext cx="360364" cy="28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06"/>
                </a:moveTo>
                <a:lnTo>
                  <a:pt x="5400" y="1510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06"/>
                </a:lnTo>
                <a:lnTo>
                  <a:pt x="21600" y="15106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767647"/>
              </a:gs>
            </a:gsLst>
            <a:lin ang="13500000"/>
          </a:gradFill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4284662" y="5589587"/>
            <a:ext cx="360364" cy="360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07"/>
                </a:moveTo>
                <a:lnTo>
                  <a:pt x="5400" y="15107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07"/>
                </a:lnTo>
                <a:lnTo>
                  <a:pt x="21600" y="15107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767647"/>
              </a:gs>
            </a:gsLst>
            <a:lin ang="13500000"/>
          </a:gradFill>
          <a:ln w="254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509" name="Group 509"/>
          <p:cNvGrpSpPr/>
          <p:nvPr/>
        </p:nvGrpSpPr>
        <p:grpSpPr>
          <a:xfrm>
            <a:off x="539750" y="1722403"/>
            <a:ext cx="3384536" cy="1706599"/>
            <a:chOff x="0" y="0"/>
            <a:chExt cx="3384534" cy="1706598"/>
          </a:xfrm>
        </p:grpSpPr>
        <p:sp>
          <p:nvSpPr>
            <p:cNvPr id="507" name="Shape 507"/>
            <p:cNvSpPr/>
            <p:nvPr/>
          </p:nvSpPr>
          <p:spPr>
            <a:xfrm>
              <a:off x="0" y="0"/>
              <a:ext cx="3384535" cy="170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8"/>
                  </a:moveTo>
                  <a:lnTo>
                    <a:pt x="0" y="21600"/>
                  </a:lnTo>
                  <a:lnTo>
                    <a:pt x="14944" y="21600"/>
                  </a:lnTo>
                  <a:lnTo>
                    <a:pt x="14944" y="9903"/>
                  </a:lnTo>
                  <a:lnTo>
                    <a:pt x="21600" y="0"/>
                  </a:lnTo>
                  <a:lnTo>
                    <a:pt x="14944" y="4890"/>
                  </a:lnTo>
                  <a:lnTo>
                    <a:pt x="14944" y="1548"/>
                  </a:lnTo>
                  <a:lnTo>
                    <a:pt x="8717" y="154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5FCFF"/>
                </a:gs>
                <a:gs pos="100000">
                  <a:srgbClr val="91DAFF"/>
                </a:gs>
              </a:gsLst>
              <a:lin ang="16200000" scaled="0"/>
            </a:gradFill>
            <a:ln w="12700" cap="sq">
              <a:solidFill>
                <a:srgbClr val="000000"/>
              </a:solidFill>
              <a:prstDash val="solid"/>
              <a:round/>
            </a:ln>
            <a:effectLst>
              <a:outerShdw blurRad="63500" dist="53881" dir="2700000" rotWithShape="0">
                <a:srgbClr val="EEECE1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Monotype Corsiva"/>
                  <a:ea typeface="Monotype Corsiva"/>
                  <a:cs typeface="Monotype Corsiva"/>
                  <a:sym typeface="Monotype Corsiva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0" y="482773"/>
              <a:ext cx="2341564" cy="86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sz="1800"/>
              </a:pPr>
              <a:r>
                <a:rPr sz="2400"/>
                <a:t>Знакомые правила игры</a:t>
              </a:r>
            </a:p>
          </p:txBody>
        </p:sp>
      </p:grpSp>
      <p:grpSp>
        <p:nvGrpSpPr>
          <p:cNvPr id="512" name="Group 512"/>
          <p:cNvGrpSpPr/>
          <p:nvPr/>
        </p:nvGrpSpPr>
        <p:grpSpPr>
          <a:xfrm>
            <a:off x="5010940" y="791558"/>
            <a:ext cx="2789287" cy="2044735"/>
            <a:chOff x="0" y="0"/>
            <a:chExt cx="2789285" cy="2044734"/>
          </a:xfrm>
        </p:grpSpPr>
        <p:sp>
          <p:nvSpPr>
            <p:cNvPr id="510" name="Shape 510"/>
            <p:cNvSpPr/>
            <p:nvPr/>
          </p:nvSpPr>
          <p:spPr>
            <a:xfrm>
              <a:off x="0" y="0"/>
              <a:ext cx="2789287" cy="204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" y="0"/>
                  </a:moveTo>
                  <a:lnTo>
                    <a:pt x="123" y="15965"/>
                  </a:lnTo>
                  <a:lnTo>
                    <a:pt x="3703" y="15965"/>
                  </a:lnTo>
                  <a:lnTo>
                    <a:pt x="0" y="21600"/>
                  </a:lnTo>
                  <a:lnTo>
                    <a:pt x="9072" y="15965"/>
                  </a:lnTo>
                  <a:lnTo>
                    <a:pt x="21600" y="15965"/>
                  </a:lnTo>
                  <a:lnTo>
                    <a:pt x="21600" y="0"/>
                  </a:lnTo>
                  <a:lnTo>
                    <a:pt x="37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1FFF1"/>
                </a:gs>
                <a:gs pos="100000">
                  <a:srgbClr val="66FF66"/>
                </a:gs>
              </a:gsLst>
              <a:lin ang="16200000" scaled="0"/>
            </a:gradFill>
            <a:ln w="12700" cap="sq">
              <a:solidFill>
                <a:srgbClr val="000000"/>
              </a:solidFill>
              <a:prstDash val="solid"/>
              <a:round/>
            </a:ln>
            <a:effectLst>
              <a:outerShdw blurRad="63500" dist="53881" dir="2700000" rotWithShape="0">
                <a:srgbClr val="EEECE1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Monotype Corsiva"/>
                  <a:ea typeface="Monotype Corsiva"/>
                  <a:cs typeface="Monotype Corsiva"/>
                  <a:sym typeface="Monotype Corsiva"/>
                </a:defRPr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5920" y="103067"/>
              <a:ext cx="2773366" cy="13051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sz="1800"/>
              </a:pPr>
              <a:r>
                <a:rPr sz="2400"/>
                <a:t>Мы этого не знаем, мы этого еще не умеем</a:t>
              </a:r>
            </a:p>
          </p:txBody>
        </p:sp>
      </p:grpSp>
      <p:grpSp>
        <p:nvGrpSpPr>
          <p:cNvPr id="515" name="Group 515"/>
          <p:cNvGrpSpPr/>
          <p:nvPr/>
        </p:nvGrpSpPr>
        <p:grpSpPr>
          <a:xfrm>
            <a:off x="1476374" y="3544875"/>
            <a:ext cx="2857496" cy="1857250"/>
            <a:chOff x="0" y="0"/>
            <a:chExt cx="2857495" cy="1857249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2857496" cy="175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20"/>
                  </a:moveTo>
                  <a:lnTo>
                    <a:pt x="0" y="21600"/>
                  </a:lnTo>
                  <a:lnTo>
                    <a:pt x="19044" y="21600"/>
                  </a:lnTo>
                  <a:lnTo>
                    <a:pt x="19044" y="8320"/>
                  </a:lnTo>
                  <a:lnTo>
                    <a:pt x="15870" y="8320"/>
                  </a:lnTo>
                  <a:lnTo>
                    <a:pt x="21600" y="0"/>
                  </a:lnTo>
                  <a:lnTo>
                    <a:pt x="11109" y="8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2"/>
                </a:gs>
                <a:gs pos="100000">
                  <a:srgbClr val="FFFF99"/>
                </a:gs>
              </a:gsLst>
              <a:lin ang="16200000" scaled="0"/>
            </a:gradFill>
            <a:ln w="12700" cap="sq">
              <a:solidFill>
                <a:srgbClr val="000000"/>
              </a:solidFill>
              <a:prstDash val="solid"/>
              <a:round/>
            </a:ln>
            <a:effectLst>
              <a:outerShdw blurRad="63500" dist="53881" dir="2700000" rotWithShape="0">
                <a:srgbClr val="EEECE1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Monotype Corsiva"/>
                  <a:ea typeface="Monotype Corsiva"/>
                  <a:cs typeface="Monotype Corsiva"/>
                  <a:sym typeface="Monotype Corsiva"/>
                </a:defRPr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0" y="574825"/>
              <a:ext cx="2519365" cy="1282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sz="1800"/>
              </a:pPr>
              <a:r>
                <a:rPr sz="2400"/>
                <a:t>Знакомство с новыми  правилами</a:t>
              </a:r>
            </a:p>
          </p:txBody>
        </p:sp>
      </p:grpSp>
      <p:grpSp>
        <p:nvGrpSpPr>
          <p:cNvPr id="518" name="Group 518"/>
          <p:cNvGrpSpPr/>
          <p:nvPr/>
        </p:nvGrpSpPr>
        <p:grpSpPr>
          <a:xfrm>
            <a:off x="4845089" y="4292600"/>
            <a:ext cx="3689313" cy="1152527"/>
            <a:chOff x="0" y="0"/>
            <a:chExt cx="3689312" cy="1152526"/>
          </a:xfrm>
        </p:grpSpPr>
        <p:sp>
          <p:nvSpPr>
            <p:cNvPr id="516" name="Shape 516"/>
            <p:cNvSpPr/>
            <p:nvPr/>
          </p:nvSpPr>
          <p:spPr>
            <a:xfrm>
              <a:off x="-1" y="0"/>
              <a:ext cx="3689314" cy="115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41" y="0"/>
                  </a:moveTo>
                  <a:lnTo>
                    <a:pt x="8941" y="3600"/>
                  </a:lnTo>
                  <a:lnTo>
                    <a:pt x="0" y="3124"/>
                  </a:lnTo>
                  <a:lnTo>
                    <a:pt x="8941" y="9000"/>
                  </a:lnTo>
                  <a:lnTo>
                    <a:pt x="8941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10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9F9"/>
                </a:gs>
                <a:gs pos="100000">
                  <a:srgbClr val="FF9999"/>
                </a:gs>
              </a:gsLst>
              <a:lin ang="16200000" scaled="0"/>
            </a:gradFill>
            <a:ln w="12700" cap="sq">
              <a:solidFill>
                <a:srgbClr val="000000"/>
              </a:solidFill>
              <a:prstDash val="solid"/>
              <a:round/>
            </a:ln>
            <a:effectLst>
              <a:outerShdw blurRad="63500" dist="53881" dir="2700000" rotWithShape="0">
                <a:srgbClr val="EEECE1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latin typeface="Monotype Corsiva"/>
                  <a:ea typeface="Monotype Corsiva"/>
                  <a:cs typeface="Monotype Corsiva"/>
                  <a:sym typeface="Monotype Corsiva"/>
                </a:defRPr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1527136" y="210194"/>
              <a:ext cx="2162176" cy="732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000">
                  <a:latin typeface="Monotype Corsiva"/>
                  <a:ea typeface="Monotype Corsiva"/>
                  <a:cs typeface="Monotype Corsiva"/>
                  <a:sym typeface="Monotype Corsiva"/>
                </a:defRPr>
              </a:lvl1pPr>
            </a:lstStyle>
            <a:p>
              <a:pPr lvl="0">
                <a:defRPr sz="1800"/>
              </a:pPr>
              <a:r>
                <a:rPr sz="2000" dirty="0" err="1"/>
                <a:t>Знакомые</a:t>
              </a:r>
              <a:r>
                <a:rPr sz="2000" dirty="0"/>
                <a:t>  </a:t>
              </a:r>
              <a:r>
                <a:rPr sz="2000" dirty="0" err="1"/>
                <a:t>правила</a:t>
              </a:r>
              <a:r>
                <a:rPr sz="2000" dirty="0"/>
                <a:t> </a:t>
              </a:r>
              <a:r>
                <a:rPr sz="2000" dirty="0" err="1"/>
                <a:t>игры</a:t>
              </a:r>
              <a:endParaRPr sz="20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03" grpId="0" animBg="1"/>
      <p:bldP spid="504" grpId="0" animBg="1"/>
      <p:bldP spid="505" grpId="0" animBg="1"/>
      <p:bldP spid="5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699926"/>
            <a:ext cx="87849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Как следует действовать по ФГОС ДО?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Sony\YandexDisk-shuravahrushev.vahruschev\Скриншоты\2015-11-06 16-01-17 Скриншот экран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23911"/>
            <a:ext cx="3240360" cy="21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564183"/>
            <a:ext cx="3888432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Непрерывная образовательная деятельность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на </a:t>
            </a:r>
            <a:r>
              <a:rPr lang="ru-RU" sz="1600" dirty="0"/>
              <a:t>специально запланированных занятиях, каждое из которых посвящено </a:t>
            </a:r>
            <a:r>
              <a:rPr lang="ru-RU" sz="1600" b="1" dirty="0">
                <a:solidFill>
                  <a:srgbClr val="FF0000"/>
                </a:solidFill>
              </a:rPr>
              <a:t>содержанию одной образовательной области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или её части, а также определённому их сочетанию. </a:t>
            </a:r>
            <a:r>
              <a:rPr lang="ru-RU" sz="1600" dirty="0" smtClean="0"/>
              <a:t>Весь комплекс </a:t>
            </a:r>
            <a:r>
              <a:rPr lang="ru-RU" sz="1600" dirty="0"/>
              <a:t>занятий  обеспечивает всестороннее развитие ребёнка во всех пяти </a:t>
            </a:r>
            <a:r>
              <a:rPr lang="ru-RU" sz="1600" dirty="0" smtClean="0"/>
              <a:t>направлениях.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56792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Непрерывная </a:t>
            </a:r>
            <a:r>
              <a:rPr lang="ru-RU" sz="1600" b="1" dirty="0">
                <a:solidFill>
                  <a:srgbClr val="FF0000"/>
                </a:solidFill>
              </a:rPr>
              <a:t>образовательная деятельность </a:t>
            </a:r>
            <a:r>
              <a:rPr lang="ru-RU" sz="1600" dirty="0"/>
              <a:t>организована </a:t>
            </a:r>
            <a:r>
              <a:rPr lang="ru-RU" sz="1600" dirty="0" smtClean="0"/>
              <a:t>по </a:t>
            </a:r>
            <a:r>
              <a:rPr lang="ru-RU" sz="1600" b="1" dirty="0">
                <a:solidFill>
                  <a:srgbClr val="FF0000"/>
                </a:solidFill>
              </a:rPr>
              <a:t>различным видам детской деятельности</a:t>
            </a:r>
            <a:r>
              <a:rPr lang="ru-RU" sz="1600" dirty="0"/>
              <a:t>. </a:t>
            </a:r>
            <a:r>
              <a:rPr lang="ru-RU" sz="1600" dirty="0" smtClean="0"/>
              <a:t>Овладев </a:t>
            </a:r>
            <a:r>
              <a:rPr lang="ru-RU" sz="1600" dirty="0"/>
              <a:t>деятельностью, дети могут заниматься ею самостоятельно и </a:t>
            </a:r>
            <a:r>
              <a:rPr lang="ru-RU" sz="1600" b="1" dirty="0"/>
              <a:t>стать </a:t>
            </a:r>
            <a:r>
              <a:rPr lang="ru-RU" sz="1600" b="1" dirty="0" smtClean="0"/>
              <a:t>субъектами </a:t>
            </a:r>
            <a:r>
              <a:rPr lang="ru-RU" sz="1600" b="1" dirty="0"/>
              <a:t>процесса образования </a:t>
            </a:r>
            <a:r>
              <a:rPr lang="ru-RU" sz="1600" dirty="0"/>
              <a:t>(т.е. принимать участие в выборе того, что </a:t>
            </a:r>
            <a:r>
              <a:rPr lang="ru-RU" sz="1600" dirty="0" smtClean="0"/>
              <a:t> хотят </a:t>
            </a:r>
            <a:r>
              <a:rPr lang="ru-RU" sz="1600" dirty="0"/>
              <a:t>узнать, чему </a:t>
            </a:r>
            <a:r>
              <a:rPr lang="ru-RU" sz="1600" dirty="0" smtClean="0"/>
              <a:t> </a:t>
            </a:r>
            <a:r>
              <a:rPr lang="ru-RU" sz="1600" dirty="0"/>
              <a:t>научиться). </a:t>
            </a:r>
          </a:p>
          <a:p>
            <a:endParaRPr lang="ru-RU" dirty="0"/>
          </a:p>
        </p:txBody>
      </p:sp>
      <p:pic>
        <p:nvPicPr>
          <p:cNvPr id="8" name="Picture 2" descr="C:\Users\Sony\YandexDisk-shuravahrushev.vahruschev\Скриншоты\2015-11-07 11-33-23 Скриншот экр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803" y="3933056"/>
            <a:ext cx="4208669" cy="16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1564183"/>
            <a:ext cx="4716016" cy="4723063"/>
          </a:xfrm>
          <a:prstGeom prst="rect">
            <a:avLst/>
          </a:prstGeom>
          <a:noFill/>
          <a:ln w="57150" cap="flat">
            <a:solidFill>
              <a:srgbClr val="0099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686417"/>
            <a:ext cx="4716016" cy="622903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Такой подход соответствует    ФГОС ДО!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54" y="692696"/>
            <a:ext cx="9036050" cy="1200329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«Здравствуй, мир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!»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 </a:t>
            </a: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пособие для детей 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4-5 лет</a:t>
            </a:r>
            <a:endParaRPr lang="ru-RU" sz="24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«Обитатели воды - рыбы»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113696"/>
            <a:ext cx="305788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До этого изучали: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492" y="3560044"/>
            <a:ext cx="583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Занятие 19. Лесные обитатели – </a:t>
            </a:r>
            <a:r>
              <a:rPr lang="ru-RU" sz="2400" dirty="0" smtClean="0"/>
              <a:t>звери. Представление о </a:t>
            </a:r>
            <a:r>
              <a:rPr lang="ru-RU" sz="2400" b="1" dirty="0" smtClean="0"/>
              <a:t>зверях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492" y="5050499"/>
            <a:ext cx="5689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Занятие 23. О тех, кто умеет </a:t>
            </a:r>
            <a:r>
              <a:rPr lang="ru-RU" sz="2400" dirty="0" smtClean="0"/>
              <a:t>летать.</a:t>
            </a:r>
          </a:p>
          <a:p>
            <a:r>
              <a:rPr lang="ru-RU" sz="2400" dirty="0"/>
              <a:t>Представление о </a:t>
            </a:r>
            <a:r>
              <a:rPr lang="ru-RU" sz="2400" b="1" dirty="0" smtClean="0"/>
              <a:t>птицах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1" y="1826825"/>
            <a:ext cx="2942468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Дети придумали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символ темы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622" y="3244131"/>
            <a:ext cx="3113985" cy="142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859" y="4674022"/>
            <a:ext cx="1911662" cy="15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59832" y="2236802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«Игра в пограничника»</a:t>
            </a:r>
          </a:p>
        </p:txBody>
      </p:sp>
      <p:pic>
        <p:nvPicPr>
          <p:cNvPr id="14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554" y="2697831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99272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12" y="2348880"/>
            <a:ext cx="1770477" cy="8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588431" y="2204864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616" y="2060848"/>
            <a:ext cx="1581824" cy="13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6623208" y="2060848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985" y="3787084"/>
            <a:ext cx="1154782" cy="89699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879" y="3532691"/>
            <a:ext cx="1268656" cy="88875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>
            <a:off x="4944838" y="3141807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 flipH="1">
            <a:off x="3373535" y="3068960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7504" y="725795"/>
            <a:ext cx="9036050" cy="830997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«Здравствуй, мир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!» Учебное  </a:t>
            </a: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пособие для детей 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4-5 лет</a:t>
            </a:r>
            <a:endParaRPr lang="ru-RU" sz="24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«Обитатели воды - рыбы»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076" y="5517232"/>
            <a:ext cx="8940905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0000"/>
                </a:solidFill>
              </a:rPr>
              <a:t>Возьми карточку-паспорт, выбери страну и объясни пограничнику,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solidFill>
                  <a:srgbClr val="000000"/>
                </a:solidFill>
              </a:rPr>
              <a:t>почему он должен пустить тебя в эту страну.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431" y="3196954"/>
            <a:ext cx="168411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Страна зверей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4711" y="2899272"/>
            <a:ext cx="143243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Страна птиц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714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554" y="2697831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99272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12" y="2327994"/>
            <a:ext cx="1770477" cy="8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616" y="2060848"/>
            <a:ext cx="1581824" cy="13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6623208" y="2060848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137" y="3977066"/>
            <a:ext cx="841627" cy="653747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468" y="3660603"/>
            <a:ext cx="903478" cy="63292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>
            <a:off x="5059408" y="3141807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0.liveinternet.ru/images/attach/c/4/79/777/79777724_Malchik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56" t="12944" r="34266" b="2592"/>
          <a:stretch/>
        </p:blipFill>
        <p:spPr bwMode="auto">
          <a:xfrm flipH="1">
            <a:off x="3190946" y="3068960"/>
            <a:ext cx="937786" cy="227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7504" y="692696"/>
            <a:ext cx="9036050" cy="830997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«Здравствуй, мир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!» Учебное  </a:t>
            </a: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пособие для детей 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4-5 лет</a:t>
            </a:r>
            <a:endParaRPr lang="ru-RU" sz="24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«Обитатели воды - рыбы»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315" y="5517232"/>
            <a:ext cx="7190426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just"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Arial" charset="0"/>
              </a:rPr>
              <a:t>Осознание затруднения:</a:t>
            </a:r>
          </a:p>
          <a:p>
            <a:pPr algn="just">
              <a:defRPr/>
            </a:pPr>
            <a:r>
              <a:rPr lang="ru-RU" altLang="ru-RU" sz="2400" dirty="0">
                <a:solidFill>
                  <a:schemeClr val="tx1"/>
                </a:solidFill>
                <a:latin typeface="Arial" charset="0"/>
              </a:rPr>
              <a:t>- В чем затруднение</a:t>
            </a:r>
            <a:r>
              <a:rPr lang="ru-RU" altLang="ru-RU" sz="2400" dirty="0" smtClean="0">
                <a:solidFill>
                  <a:schemeClr val="tx1"/>
                </a:solidFill>
                <a:latin typeface="Arial" charset="0"/>
              </a:rPr>
              <a:t>?  </a:t>
            </a:r>
            <a:r>
              <a:rPr lang="ru-RU" altLang="ru-RU" sz="2400" dirty="0">
                <a:solidFill>
                  <a:schemeClr val="tx1"/>
                </a:solidFill>
                <a:latin typeface="Arial" charset="0"/>
              </a:rPr>
              <a:t>Как же нам теперь играть?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588431" y="2204864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428" y="2430528"/>
            <a:ext cx="2040196" cy="1016412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6056" y="2577098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554" y="2697831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41" y="2899272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85" y="2327994"/>
            <a:ext cx="1770477" cy="81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616" y="2060848"/>
            <a:ext cx="1581824" cy="13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6623208" y="2060848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328" y="3795975"/>
            <a:ext cx="762223" cy="592069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974477"/>
            <a:ext cx="954953" cy="668989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7504" y="833381"/>
            <a:ext cx="9036050" cy="830997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«Здравствуй, мир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!» Учебное  </a:t>
            </a:r>
            <a:r>
              <a:rPr lang="ru-RU" sz="24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пособие для детей </a:t>
            </a:r>
            <a:r>
              <a:rPr lang="ru-RU" sz="2400" b="1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4-5 лет</a:t>
            </a:r>
            <a:endParaRPr lang="ru-RU" sz="24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Тема «Обитатели воды - рыбы»</a:t>
            </a:r>
            <a:endParaRPr lang="ru-RU" sz="24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38" y="5565167"/>
            <a:ext cx="8940905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00000"/>
                </a:solidFill>
              </a:rPr>
              <a:t>Возьми карточку-паспорт, выбери страну и объясни пограничнику,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solidFill>
                  <a:srgbClr val="000000"/>
                </a:solidFill>
              </a:rPr>
              <a:t>почему он должен пустить тебя в эту страну.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07504" y="2204864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8" name="Picture 4" descr="http://pochemu4ka.ru/Podelki/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661" y="2753571"/>
            <a:ext cx="1962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лилиния 20"/>
          <p:cNvSpPr/>
          <p:nvPr/>
        </p:nvSpPr>
        <p:spPr>
          <a:xfrm>
            <a:off x="3483807" y="2060847"/>
            <a:ext cx="2077496" cy="1455739"/>
          </a:xfrm>
          <a:custGeom>
            <a:avLst/>
            <a:gdLst>
              <a:gd name="connsiteX0" fmla="*/ 905518 w 2077496"/>
              <a:gd name="connsiteY0" fmla="*/ 1455739 h 1455739"/>
              <a:gd name="connsiteX1" fmla="*/ 750972 w 2077496"/>
              <a:gd name="connsiteY1" fmla="*/ 1391344 h 1455739"/>
              <a:gd name="connsiteX2" fmla="*/ 699456 w 2077496"/>
              <a:gd name="connsiteY2" fmla="*/ 1378465 h 1455739"/>
              <a:gd name="connsiteX3" fmla="*/ 596425 w 2077496"/>
              <a:gd name="connsiteY3" fmla="*/ 1326950 h 1455739"/>
              <a:gd name="connsiteX4" fmla="*/ 544910 w 2077496"/>
              <a:gd name="connsiteY4" fmla="*/ 1301192 h 1455739"/>
              <a:gd name="connsiteX5" fmla="*/ 506273 w 2077496"/>
              <a:gd name="connsiteY5" fmla="*/ 1262555 h 1455739"/>
              <a:gd name="connsiteX6" fmla="*/ 403242 w 2077496"/>
              <a:gd name="connsiteY6" fmla="*/ 1185282 h 1455739"/>
              <a:gd name="connsiteX7" fmla="*/ 325969 w 2077496"/>
              <a:gd name="connsiteY7" fmla="*/ 1133767 h 1455739"/>
              <a:gd name="connsiteX8" fmla="*/ 248696 w 2077496"/>
              <a:gd name="connsiteY8" fmla="*/ 1056494 h 1455739"/>
              <a:gd name="connsiteX9" fmla="*/ 210059 w 2077496"/>
              <a:gd name="connsiteY9" fmla="*/ 1017857 h 1455739"/>
              <a:gd name="connsiteX10" fmla="*/ 132786 w 2077496"/>
              <a:gd name="connsiteY10" fmla="*/ 940584 h 1455739"/>
              <a:gd name="connsiteX11" fmla="*/ 107028 w 2077496"/>
              <a:gd name="connsiteY11" fmla="*/ 876189 h 1455739"/>
              <a:gd name="connsiteX12" fmla="*/ 29755 w 2077496"/>
              <a:gd name="connsiteY12" fmla="*/ 773158 h 1455739"/>
              <a:gd name="connsiteX13" fmla="*/ 16876 w 2077496"/>
              <a:gd name="connsiteY13" fmla="*/ 734522 h 1455739"/>
              <a:gd name="connsiteX14" fmla="*/ 29755 w 2077496"/>
              <a:gd name="connsiteY14" fmla="*/ 386792 h 1455739"/>
              <a:gd name="connsiteX15" fmla="*/ 107028 w 2077496"/>
              <a:gd name="connsiteY15" fmla="*/ 309519 h 1455739"/>
              <a:gd name="connsiteX16" fmla="*/ 184301 w 2077496"/>
              <a:gd name="connsiteY16" fmla="*/ 258003 h 1455739"/>
              <a:gd name="connsiteX17" fmla="*/ 235817 w 2077496"/>
              <a:gd name="connsiteY17" fmla="*/ 219367 h 1455739"/>
              <a:gd name="connsiteX18" fmla="*/ 338848 w 2077496"/>
              <a:gd name="connsiteY18" fmla="*/ 193609 h 1455739"/>
              <a:gd name="connsiteX19" fmla="*/ 454758 w 2077496"/>
              <a:gd name="connsiteY19" fmla="*/ 167851 h 1455739"/>
              <a:gd name="connsiteX20" fmla="*/ 519152 w 2077496"/>
              <a:gd name="connsiteY20" fmla="*/ 154972 h 1455739"/>
              <a:gd name="connsiteX21" fmla="*/ 622183 w 2077496"/>
              <a:gd name="connsiteY21" fmla="*/ 116336 h 1455739"/>
              <a:gd name="connsiteX22" fmla="*/ 673699 w 2077496"/>
              <a:gd name="connsiteY22" fmla="*/ 103457 h 1455739"/>
              <a:gd name="connsiteX23" fmla="*/ 841124 w 2077496"/>
              <a:gd name="connsiteY23" fmla="*/ 64820 h 1455739"/>
              <a:gd name="connsiteX24" fmla="*/ 905518 w 2077496"/>
              <a:gd name="connsiteY24" fmla="*/ 39063 h 1455739"/>
              <a:gd name="connsiteX25" fmla="*/ 1433552 w 2077496"/>
              <a:gd name="connsiteY25" fmla="*/ 426 h 1455739"/>
              <a:gd name="connsiteX26" fmla="*/ 1523704 w 2077496"/>
              <a:gd name="connsiteY26" fmla="*/ 13305 h 1455739"/>
              <a:gd name="connsiteX27" fmla="*/ 1600977 w 2077496"/>
              <a:gd name="connsiteY27" fmla="*/ 39063 h 1455739"/>
              <a:gd name="connsiteX28" fmla="*/ 1691130 w 2077496"/>
              <a:gd name="connsiteY28" fmla="*/ 77699 h 1455739"/>
              <a:gd name="connsiteX29" fmla="*/ 1819918 w 2077496"/>
              <a:gd name="connsiteY29" fmla="*/ 193609 h 1455739"/>
              <a:gd name="connsiteX30" fmla="*/ 1910070 w 2077496"/>
              <a:gd name="connsiteY30" fmla="*/ 258003 h 1455739"/>
              <a:gd name="connsiteX31" fmla="*/ 2000223 w 2077496"/>
              <a:gd name="connsiteY31" fmla="*/ 348155 h 1455739"/>
              <a:gd name="connsiteX32" fmla="*/ 2038859 w 2077496"/>
              <a:gd name="connsiteY32" fmla="*/ 386792 h 1455739"/>
              <a:gd name="connsiteX33" fmla="*/ 2051738 w 2077496"/>
              <a:gd name="connsiteY33" fmla="*/ 438308 h 1455739"/>
              <a:gd name="connsiteX34" fmla="*/ 2077496 w 2077496"/>
              <a:gd name="connsiteY34" fmla="*/ 489823 h 1455739"/>
              <a:gd name="connsiteX35" fmla="*/ 2000223 w 2077496"/>
              <a:gd name="connsiteY35" fmla="*/ 747401 h 1455739"/>
              <a:gd name="connsiteX36" fmla="*/ 1922949 w 2077496"/>
              <a:gd name="connsiteY36" fmla="*/ 824674 h 1455739"/>
              <a:gd name="connsiteX37" fmla="*/ 1832797 w 2077496"/>
              <a:gd name="connsiteY37" fmla="*/ 927705 h 1455739"/>
              <a:gd name="connsiteX38" fmla="*/ 1755524 w 2077496"/>
              <a:gd name="connsiteY38" fmla="*/ 1030736 h 1455739"/>
              <a:gd name="connsiteX39" fmla="*/ 1716887 w 2077496"/>
              <a:gd name="connsiteY39" fmla="*/ 1056494 h 1455739"/>
              <a:gd name="connsiteX40" fmla="*/ 1613856 w 2077496"/>
              <a:gd name="connsiteY40" fmla="*/ 1133767 h 1455739"/>
              <a:gd name="connsiteX41" fmla="*/ 1575220 w 2077496"/>
              <a:gd name="connsiteY41" fmla="*/ 1172403 h 1455739"/>
              <a:gd name="connsiteX42" fmla="*/ 1523704 w 2077496"/>
              <a:gd name="connsiteY42" fmla="*/ 1185282 h 1455739"/>
              <a:gd name="connsiteX43" fmla="*/ 1485068 w 2077496"/>
              <a:gd name="connsiteY43" fmla="*/ 1198161 h 1455739"/>
              <a:gd name="connsiteX44" fmla="*/ 1420673 w 2077496"/>
              <a:gd name="connsiteY44" fmla="*/ 1223919 h 1455739"/>
              <a:gd name="connsiteX45" fmla="*/ 1356279 w 2077496"/>
              <a:gd name="connsiteY45" fmla="*/ 1236798 h 1455739"/>
              <a:gd name="connsiteX46" fmla="*/ 1291884 w 2077496"/>
              <a:gd name="connsiteY46" fmla="*/ 1262555 h 1455739"/>
              <a:gd name="connsiteX47" fmla="*/ 1240369 w 2077496"/>
              <a:gd name="connsiteY47" fmla="*/ 1275434 h 1455739"/>
              <a:gd name="connsiteX48" fmla="*/ 1175975 w 2077496"/>
              <a:gd name="connsiteY48" fmla="*/ 1301192 h 1455739"/>
              <a:gd name="connsiteX49" fmla="*/ 1072944 w 2077496"/>
              <a:gd name="connsiteY49" fmla="*/ 1352708 h 14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77496" h="1455739">
                <a:moveTo>
                  <a:pt x="905518" y="1455739"/>
                </a:moveTo>
                <a:cubicBezTo>
                  <a:pt x="679713" y="1391223"/>
                  <a:pt x="931537" y="1471596"/>
                  <a:pt x="750972" y="1391344"/>
                </a:cubicBezTo>
                <a:cubicBezTo>
                  <a:pt x="734797" y="1384155"/>
                  <a:pt x="716248" y="1384062"/>
                  <a:pt x="699456" y="1378465"/>
                </a:cubicBezTo>
                <a:cubicBezTo>
                  <a:pt x="608172" y="1348038"/>
                  <a:pt x="662679" y="1364810"/>
                  <a:pt x="596425" y="1326950"/>
                </a:cubicBezTo>
                <a:cubicBezTo>
                  <a:pt x="579756" y="1317425"/>
                  <a:pt x="560532" y="1312351"/>
                  <a:pt x="544910" y="1301192"/>
                </a:cubicBezTo>
                <a:cubicBezTo>
                  <a:pt x="530089" y="1290605"/>
                  <a:pt x="520370" y="1274089"/>
                  <a:pt x="506273" y="1262555"/>
                </a:cubicBezTo>
                <a:cubicBezTo>
                  <a:pt x="473047" y="1235370"/>
                  <a:pt x="438962" y="1209095"/>
                  <a:pt x="403242" y="1185282"/>
                </a:cubicBezTo>
                <a:cubicBezTo>
                  <a:pt x="377484" y="1168110"/>
                  <a:pt x="347859" y="1155657"/>
                  <a:pt x="325969" y="1133767"/>
                </a:cubicBezTo>
                <a:lnTo>
                  <a:pt x="248696" y="1056494"/>
                </a:lnTo>
                <a:cubicBezTo>
                  <a:pt x="235817" y="1043615"/>
                  <a:pt x="220987" y="1032428"/>
                  <a:pt x="210059" y="1017857"/>
                </a:cubicBezTo>
                <a:cubicBezTo>
                  <a:pt x="162136" y="953958"/>
                  <a:pt x="189283" y="978247"/>
                  <a:pt x="132786" y="940584"/>
                </a:cubicBezTo>
                <a:cubicBezTo>
                  <a:pt x="124200" y="919119"/>
                  <a:pt x="117367" y="896867"/>
                  <a:pt x="107028" y="876189"/>
                </a:cubicBezTo>
                <a:cubicBezTo>
                  <a:pt x="93362" y="848857"/>
                  <a:pt x="42385" y="788946"/>
                  <a:pt x="29755" y="773158"/>
                </a:cubicBezTo>
                <a:cubicBezTo>
                  <a:pt x="25462" y="760279"/>
                  <a:pt x="19821" y="747774"/>
                  <a:pt x="16876" y="734522"/>
                </a:cubicBezTo>
                <a:cubicBezTo>
                  <a:pt x="-8814" y="618917"/>
                  <a:pt x="-5681" y="506388"/>
                  <a:pt x="29755" y="386792"/>
                </a:cubicBezTo>
                <a:cubicBezTo>
                  <a:pt x="40103" y="351866"/>
                  <a:pt x="81270" y="335277"/>
                  <a:pt x="107028" y="309519"/>
                </a:cubicBezTo>
                <a:cubicBezTo>
                  <a:pt x="155264" y="261283"/>
                  <a:pt x="128386" y="276642"/>
                  <a:pt x="184301" y="258003"/>
                </a:cubicBezTo>
                <a:cubicBezTo>
                  <a:pt x="201473" y="245124"/>
                  <a:pt x="216003" y="227623"/>
                  <a:pt x="235817" y="219367"/>
                </a:cubicBezTo>
                <a:cubicBezTo>
                  <a:pt x="268495" y="205751"/>
                  <a:pt x="304135" y="200552"/>
                  <a:pt x="338848" y="193609"/>
                </a:cubicBezTo>
                <a:cubicBezTo>
                  <a:pt x="533061" y="154766"/>
                  <a:pt x="291067" y="204227"/>
                  <a:pt x="454758" y="167851"/>
                </a:cubicBezTo>
                <a:cubicBezTo>
                  <a:pt x="476126" y="163102"/>
                  <a:pt x="497916" y="160281"/>
                  <a:pt x="519152" y="154972"/>
                </a:cubicBezTo>
                <a:cubicBezTo>
                  <a:pt x="555343" y="145925"/>
                  <a:pt x="586699" y="128164"/>
                  <a:pt x="622183" y="116336"/>
                </a:cubicBezTo>
                <a:cubicBezTo>
                  <a:pt x="638975" y="110739"/>
                  <a:pt x="656622" y="108114"/>
                  <a:pt x="673699" y="103457"/>
                </a:cubicBezTo>
                <a:cubicBezTo>
                  <a:pt x="803074" y="68173"/>
                  <a:pt x="721230" y="84803"/>
                  <a:pt x="841124" y="64820"/>
                </a:cubicBezTo>
                <a:cubicBezTo>
                  <a:pt x="862589" y="56234"/>
                  <a:pt x="883872" y="47180"/>
                  <a:pt x="905518" y="39063"/>
                </a:cubicBezTo>
                <a:cubicBezTo>
                  <a:pt x="1074109" y="-24157"/>
                  <a:pt x="1231687" y="11051"/>
                  <a:pt x="1433552" y="426"/>
                </a:cubicBezTo>
                <a:cubicBezTo>
                  <a:pt x="1463603" y="4719"/>
                  <a:pt x="1494126" y="6479"/>
                  <a:pt x="1523704" y="13305"/>
                </a:cubicBezTo>
                <a:cubicBezTo>
                  <a:pt x="1550160" y="19410"/>
                  <a:pt x="1575219" y="30477"/>
                  <a:pt x="1600977" y="39063"/>
                </a:cubicBezTo>
                <a:cubicBezTo>
                  <a:pt x="1657835" y="58015"/>
                  <a:pt x="1627462" y="45865"/>
                  <a:pt x="1691130" y="77699"/>
                </a:cubicBezTo>
                <a:cubicBezTo>
                  <a:pt x="1886241" y="272810"/>
                  <a:pt x="1678768" y="72622"/>
                  <a:pt x="1819918" y="193609"/>
                </a:cubicBezTo>
                <a:cubicBezTo>
                  <a:pt x="1893013" y="256262"/>
                  <a:pt x="1820253" y="213095"/>
                  <a:pt x="1910070" y="258003"/>
                </a:cubicBezTo>
                <a:lnTo>
                  <a:pt x="2000223" y="348155"/>
                </a:lnTo>
                <a:lnTo>
                  <a:pt x="2038859" y="386792"/>
                </a:lnTo>
                <a:cubicBezTo>
                  <a:pt x="2043152" y="403964"/>
                  <a:pt x="2045523" y="421735"/>
                  <a:pt x="2051738" y="438308"/>
                </a:cubicBezTo>
                <a:cubicBezTo>
                  <a:pt x="2058479" y="456284"/>
                  <a:pt x="2077496" y="470624"/>
                  <a:pt x="2077496" y="489823"/>
                </a:cubicBezTo>
                <a:cubicBezTo>
                  <a:pt x="2077496" y="592740"/>
                  <a:pt x="2060737" y="668732"/>
                  <a:pt x="2000223" y="747401"/>
                </a:cubicBezTo>
                <a:cubicBezTo>
                  <a:pt x="1978013" y="776274"/>
                  <a:pt x="1943155" y="794365"/>
                  <a:pt x="1922949" y="824674"/>
                </a:cubicBezTo>
                <a:cubicBezTo>
                  <a:pt x="1862848" y="914826"/>
                  <a:pt x="1897192" y="884775"/>
                  <a:pt x="1832797" y="927705"/>
                </a:cubicBezTo>
                <a:cubicBezTo>
                  <a:pt x="1809020" y="963370"/>
                  <a:pt x="1786111" y="1000148"/>
                  <a:pt x="1755524" y="1030736"/>
                </a:cubicBezTo>
                <a:cubicBezTo>
                  <a:pt x="1744579" y="1041681"/>
                  <a:pt x="1729405" y="1047390"/>
                  <a:pt x="1716887" y="1056494"/>
                </a:cubicBezTo>
                <a:cubicBezTo>
                  <a:pt x="1682168" y="1081744"/>
                  <a:pt x="1644212" y="1103411"/>
                  <a:pt x="1613856" y="1133767"/>
                </a:cubicBezTo>
                <a:cubicBezTo>
                  <a:pt x="1600977" y="1146646"/>
                  <a:pt x="1591034" y="1163367"/>
                  <a:pt x="1575220" y="1172403"/>
                </a:cubicBezTo>
                <a:cubicBezTo>
                  <a:pt x="1559852" y="1181185"/>
                  <a:pt x="1540723" y="1180419"/>
                  <a:pt x="1523704" y="1185282"/>
                </a:cubicBezTo>
                <a:cubicBezTo>
                  <a:pt x="1510651" y="1189011"/>
                  <a:pt x="1497779" y="1193394"/>
                  <a:pt x="1485068" y="1198161"/>
                </a:cubicBezTo>
                <a:cubicBezTo>
                  <a:pt x="1463421" y="1206279"/>
                  <a:pt x="1442817" y="1217276"/>
                  <a:pt x="1420673" y="1223919"/>
                </a:cubicBezTo>
                <a:cubicBezTo>
                  <a:pt x="1399706" y="1230209"/>
                  <a:pt x="1377246" y="1230508"/>
                  <a:pt x="1356279" y="1236798"/>
                </a:cubicBezTo>
                <a:cubicBezTo>
                  <a:pt x="1334136" y="1243441"/>
                  <a:pt x="1313816" y="1255244"/>
                  <a:pt x="1291884" y="1262555"/>
                </a:cubicBezTo>
                <a:cubicBezTo>
                  <a:pt x="1275092" y="1268152"/>
                  <a:pt x="1257161" y="1269837"/>
                  <a:pt x="1240369" y="1275434"/>
                </a:cubicBezTo>
                <a:cubicBezTo>
                  <a:pt x="1218437" y="1282745"/>
                  <a:pt x="1196270" y="1290122"/>
                  <a:pt x="1175975" y="1301192"/>
                </a:cubicBezTo>
                <a:cubicBezTo>
                  <a:pt x="1072799" y="1357470"/>
                  <a:pt x="1134861" y="1352708"/>
                  <a:pt x="1072944" y="1352708"/>
                </a:cubicBezTo>
              </a:path>
            </a:pathLst>
          </a:custGeom>
          <a:noFill/>
          <a:ln w="25400" cap="flat">
            <a:solidFill>
              <a:srgbClr val="4F81B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402" y="3968989"/>
            <a:ext cx="916726" cy="456707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652" y="2301406"/>
            <a:ext cx="1512168" cy="8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293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Продуктивные</a:t>
            </a:r>
            <a:r>
              <a:rPr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задания</a:t>
            </a:r>
            <a:r>
              <a:rPr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обеспечивают</a:t>
            </a:r>
            <a:r>
              <a:rPr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новые</a:t>
            </a:r>
            <a:r>
              <a:rPr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цели</a:t>
            </a:r>
            <a:r>
              <a:rPr lang="ru-RU"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sz="26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познавательное</a:t>
            </a:r>
            <a:r>
              <a:rPr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развитие</a:t>
            </a:r>
            <a:r>
              <a:rPr sz="2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2600" b="1" dirty="0" err="1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endParaRPr sz="2600" b="1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28" name="image90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412875"/>
            <a:ext cx="3889375" cy="283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9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37" y="1487487"/>
            <a:ext cx="3819527" cy="3586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92.jpeg" descr="Здравствуй, мир! (для самых маленьких) для детей 3–4 лет.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4449762"/>
            <a:ext cx="1546225" cy="1901827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2185986" y="5978524"/>
            <a:ext cx="1295402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0000"/>
              </a:lnSpc>
              <a:spcBef>
                <a:spcPts val="500"/>
              </a:spcBef>
              <a:defRPr sz="2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2200"/>
              <a:t>Стр. 28</a:t>
            </a:r>
          </a:p>
        </p:txBody>
      </p:sp>
      <p:pic>
        <p:nvPicPr>
          <p:cNvPr id="532" name="image93.jpeg" descr="Здравствуй, мир!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887" y="4551362"/>
            <a:ext cx="1512889" cy="1890714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Shape 533"/>
          <p:cNvSpPr/>
          <p:nvPr/>
        </p:nvSpPr>
        <p:spPr>
          <a:xfrm>
            <a:off x="7920036" y="5727699"/>
            <a:ext cx="122396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2400"/>
              <a:t>Стр. 10</a:t>
            </a:r>
          </a:p>
        </p:txBody>
      </p:sp>
    </p:spTree>
    <p:extLst>
      <p:ext uri="{BB962C8B-B14F-4D97-AF65-F5344CB8AC3E}">
        <p14:creationId xmlns:p14="http://schemas.microsoft.com/office/powerpoint/2010/main" val="418073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764704"/>
            <a:ext cx="9144000" cy="1440160"/>
          </a:xfrm>
          <a:prstGeom prst="roundRect">
            <a:avLst/>
          </a:prstGeom>
          <a:solidFill>
            <a:srgbClr val="99FF99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ru-RU" sz="2800" dirty="0">
                <a:solidFill>
                  <a:srgbClr val="002060"/>
                </a:solidFill>
              </a:rPr>
              <a:t>Познавательно-исследовательская деятельность </a:t>
            </a:r>
            <a:r>
              <a:rPr lang="ru-RU" sz="2800" dirty="0" smtClean="0">
                <a:solidFill>
                  <a:srgbClr val="002060"/>
                </a:solidFill>
              </a:rPr>
              <a:t>дошкольников</a:t>
            </a:r>
            <a:endParaRPr lang="ru-RU" sz="4400" b="1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innoros.ru/sites/default/files/news/images/einsteinium.jpg?1409750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962" y="2420888"/>
            <a:ext cx="59340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ru-RU" sz="2400" b="1" kern="12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Вопрос. Что относится к познавательно-исследовательской деятельности дошкольников? </a:t>
            </a:r>
            <a:endParaRPr lang="ru-RU" sz="2400" b="1" kern="12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740" y="1763486"/>
            <a:ext cx="7467457" cy="35324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А)  </a:t>
            </a:r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наблюдений.</a:t>
            </a:r>
            <a:endParaRPr lang="ru-RU" sz="2400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Б)  </a:t>
            </a:r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Обнаружение причинных связей.</a:t>
            </a:r>
            <a:endParaRPr lang="ru-RU" sz="2400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В)  </a:t>
            </a:r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 умению сравнивать предметы.</a:t>
            </a:r>
            <a:endParaRPr lang="ru-RU" sz="2400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Г)  </a:t>
            </a:r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Освоение первичных представлений об окружающем мире.</a:t>
            </a:r>
            <a:r>
              <a:rPr lang="ru-RU" sz="2400" kern="120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endParaRPr lang="ru-RU" sz="2400" kern="1200" dirty="0" smtClean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 rtl="0"/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Д) Обучение умению делать выводы. </a:t>
            </a:r>
          </a:p>
          <a:p>
            <a:pPr algn="l" rtl="0"/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Е) Проведение опытов и экспериментов.</a:t>
            </a:r>
          </a:p>
          <a:p>
            <a:pPr algn="l" rtl="0"/>
            <a:r>
              <a:rPr lang="ru-RU" sz="2400" kern="12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Ж) Все перечисленное выше. </a:t>
            </a:r>
            <a:endParaRPr lang="ru-RU" sz="2400" kern="12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62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83021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 </a:t>
            </a:r>
          </a:p>
          <a:p>
            <a:pPr algn="ctr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  <a:r>
              <a:rPr lang="ru-RU" sz="2000" b="1" dirty="0" smtClean="0">
                <a:solidFill>
                  <a:srgbClr val="000000"/>
                </a:solidFill>
              </a:rPr>
              <a:t>наблюдать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2785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Расскажи, что увидел, отметь, </a:t>
            </a:r>
            <a:r>
              <a:rPr lang="ru-RU" b="1" dirty="0" smtClean="0">
                <a:solidFill>
                  <a:srgbClr val="002060"/>
                </a:solidFill>
              </a:rPr>
              <a:t>что увидел.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Sony\YandexDisk-shuravahrushev.vahruschev\Скриншоты\2015-11-16 18-17-19 Скриншот экрана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00"/>
          <a:stretch/>
        </p:blipFill>
        <p:spPr bwMode="auto">
          <a:xfrm>
            <a:off x="166688" y="1897182"/>
            <a:ext cx="6802829" cy="3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bank-of-ideas.ru/wp-content/uploads/2011/08/kv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571" y="3196412"/>
            <a:ext cx="1699294" cy="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6"/>
          <a:stretch/>
        </p:blipFill>
        <p:spPr bwMode="auto">
          <a:xfrm>
            <a:off x="7034555" y="1118645"/>
            <a:ext cx="2021327" cy="199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http://cs9908.vk.me/u8242453/119389274/x_3b6117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106768"/>
            <a:ext cx="1923008" cy="14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01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7031729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 </a:t>
            </a:r>
          </a:p>
          <a:p>
            <a:pPr algn="ctr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  <a:r>
              <a:rPr lang="ru-RU" sz="2000" b="1" dirty="0" smtClean="0">
                <a:solidFill>
                  <a:srgbClr val="000000"/>
                </a:solidFill>
              </a:rPr>
              <a:t>наблюдать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2785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Расскажи, что увидел, отметь, </a:t>
            </a:r>
            <a:r>
              <a:rPr lang="ru-RU" b="1" dirty="0" smtClean="0">
                <a:solidFill>
                  <a:srgbClr val="002060"/>
                </a:solidFill>
              </a:rPr>
              <a:t>что увидел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Sony\YandexDisk-shuravahrushev.vahruschev\Скриншоты\2015-11-16 18-17-19 Скриншот экрана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00"/>
          <a:stretch/>
        </p:blipFill>
        <p:spPr bwMode="auto">
          <a:xfrm>
            <a:off x="166688" y="1897182"/>
            <a:ext cx="6802829" cy="3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bank-of-ideas.ru/wp-content/uploads/2011/08/kv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571" y="3196412"/>
            <a:ext cx="1699294" cy="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6"/>
          <a:stretch/>
        </p:blipFill>
        <p:spPr bwMode="auto">
          <a:xfrm>
            <a:off x="7034555" y="1118645"/>
            <a:ext cx="2021327" cy="199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http://cs9908.vk.me/u8242453/119389274/x_3b6117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106768"/>
            <a:ext cx="1923008" cy="144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38" t="4811"/>
          <a:stretch/>
        </p:blipFill>
        <p:spPr bwMode="auto">
          <a:xfrm>
            <a:off x="1979712" y="1018035"/>
            <a:ext cx="6461125" cy="561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830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16914"/>
            <a:ext cx="6961197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 rtl="0" latinLnBrk="1" hangingPunct="0"/>
            <a:r>
              <a:rPr lang="ru-RU" sz="2000" b="1" i="1" dirty="0" smtClean="0">
                <a:solidFill>
                  <a:srgbClr val="4F81BD"/>
                </a:solidFill>
              </a:rPr>
              <a:t>Познавательно-исследовательская деятельность </a:t>
            </a:r>
          </a:p>
          <a:p>
            <a:pPr algn="l" rtl="0" latinLnBrk="1" hangingPunct="0"/>
            <a:r>
              <a:rPr lang="ru-RU" sz="2000" dirty="0" smtClean="0">
                <a:solidFill>
                  <a:srgbClr val="000000"/>
                </a:solidFill>
              </a:rPr>
              <a:t>Формирование умения </a:t>
            </a:r>
          </a:p>
          <a:p>
            <a:pPr algn="l" rtl="0" latinLnBrk="1" hangingPunct="0"/>
            <a:r>
              <a:rPr lang="ru-RU" sz="2000" b="1" dirty="0" smtClean="0">
                <a:solidFill>
                  <a:srgbClr val="000000"/>
                </a:solidFill>
              </a:rPr>
              <a:t>сравнивать, классифицировать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931" y="1632573"/>
            <a:ext cx="23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Ч</a:t>
            </a:r>
            <a:r>
              <a:rPr lang="ru-RU" sz="2000" b="1" dirty="0" smtClean="0">
                <a:solidFill>
                  <a:srgbClr val="002060"/>
                </a:solidFill>
              </a:rPr>
              <a:t>ем </a:t>
            </a:r>
            <a:r>
              <a:rPr lang="ru-RU" sz="2000" b="1" dirty="0">
                <a:solidFill>
                  <a:srgbClr val="002060"/>
                </a:solidFill>
              </a:rPr>
              <a:t>отличается?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764" y="1124744"/>
            <a:ext cx="421176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552" y="2014248"/>
            <a:ext cx="3855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 какие группы разделить?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47" y="2414357"/>
            <a:ext cx="4395117" cy="183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15" y="4267788"/>
            <a:ext cx="3383302" cy="21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63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6049</Words>
  <Application>Microsoft Office PowerPoint</Application>
  <PresentationFormat>Экран (4:3)</PresentationFormat>
  <Paragraphs>784</Paragraphs>
  <Slides>108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09" baseType="lpstr">
      <vt:lpstr>Default</vt:lpstr>
      <vt:lpstr>Презентация PowerPoint</vt:lpstr>
      <vt:lpstr>Презентация PowerPoint</vt:lpstr>
      <vt:lpstr>Вопрос. Что вам показалось самым новым и революционным во ФГОС ДО: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Ж. Пиаже о познании</vt:lpstr>
      <vt:lpstr>Презентация PowerPoint</vt:lpstr>
      <vt:lpstr>Важнейшие направления познавательного развития</vt:lpstr>
      <vt:lpstr>Важнейшие направления познавательного развития</vt:lpstr>
      <vt:lpstr>Важнейшие направления познавательного развития</vt:lpstr>
      <vt:lpstr>Важнейшие направления познавательного развития</vt:lpstr>
      <vt:lpstr>Попробуем найти в пособиях «Здравствуй, мир!» и методических рекомендациях к ним примеры заданий, нацеленных на познавательное развитие</vt:lpstr>
      <vt:lpstr>Познание предметного мира с помощью наблюдений и опытно-исследовательской деятельности (мир – предмет)</vt:lpstr>
      <vt:lpstr>Познание предметного мира с помощью наблюдений и опытно-исследовательской деятельности (мир – предмет)</vt:lpstr>
      <vt:lpstr>Презентация PowerPoint</vt:lpstr>
      <vt:lpstr>Презентация PowerPoint</vt:lpstr>
      <vt:lpstr>Презентация PowerPoint</vt:lpstr>
      <vt:lpstr>Познание мира в игре (мир – игра)</vt:lpstr>
      <vt:lpstr>Познание мира с помощью коммуникативной деятельности, речи (мир – речь)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Познание мира с помощью изобразительной деятельности, образа (мир – образ)</vt:lpstr>
      <vt:lpstr>Презентация PowerPoint</vt:lpstr>
      <vt:lpstr>Презентация PowerPoint</vt:lpstr>
      <vt:lpstr>Презентация PowerPoint</vt:lpstr>
      <vt:lpstr>Особая роль коммуникативной деятельности в познавательном развитии</vt:lpstr>
      <vt:lpstr>Особая роль коммуникативной деятельности в познавательном развитии</vt:lpstr>
      <vt:lpstr>Роль общения со взрослым (коммуникации) в познавательном развитии</vt:lpstr>
      <vt:lpstr>Роль общения с книгой</vt:lpstr>
      <vt:lpstr>Новые цели предполагают использование образовательных  технологий деятельностного типа: дети в игре с помощью взрослого   (сами!) открывают новые знания, при этом формируются умения –  элементы проблемно-диалогической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Продуктивные задания обеспечивают новые цели - познавательное развитие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КДО-5</cp:lastModifiedBy>
  <cp:revision>138</cp:revision>
  <dcterms:modified xsi:type="dcterms:W3CDTF">2016-03-24T06:58:44Z</dcterms:modified>
</cp:coreProperties>
</file>